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3" r:id="rId4"/>
    <p:sldId id="266" r:id="rId5"/>
    <p:sldId id="337" r:id="rId6"/>
    <p:sldId id="265" r:id="rId7"/>
    <p:sldId id="264" r:id="rId8"/>
    <p:sldId id="347" r:id="rId9"/>
    <p:sldId id="334" r:id="rId10"/>
    <p:sldId id="339" r:id="rId11"/>
    <p:sldId id="33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163345-4350-4424-A382-E87F1977D97C}" v="4" dt="2024-10-18T16:34:32.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8" d="100"/>
          <a:sy n="98" d="100"/>
        </p:scale>
        <p:origin x="110" y="13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Shaw" userId="72f91ca6226b602e" providerId="LiveId" clId="{3D163345-4350-4424-A382-E87F1977D97C}"/>
    <pc:docChg chg="undo custSel addSld delSld modSld sldOrd">
      <pc:chgData name="Christopher Shaw" userId="72f91ca6226b602e" providerId="LiveId" clId="{3D163345-4350-4424-A382-E87F1977D97C}" dt="2024-10-18T16:34:47.414" v="925" actId="47"/>
      <pc:docMkLst>
        <pc:docMk/>
      </pc:docMkLst>
      <pc:sldChg chg="addSp modSp mod">
        <pc:chgData name="Christopher Shaw" userId="72f91ca6226b602e" providerId="LiveId" clId="{3D163345-4350-4424-A382-E87F1977D97C}" dt="2024-10-18T16:33:16.341" v="919" actId="27309"/>
        <pc:sldMkLst>
          <pc:docMk/>
          <pc:sldMk cId="1857227425" sldId="256"/>
        </pc:sldMkLst>
        <pc:spChg chg="mod">
          <ac:chgData name="Christopher Shaw" userId="72f91ca6226b602e" providerId="LiveId" clId="{3D163345-4350-4424-A382-E87F1977D97C}" dt="2024-10-15T02:43:24.346" v="279" actId="27636"/>
          <ac:spMkLst>
            <pc:docMk/>
            <pc:sldMk cId="1857227425" sldId="256"/>
            <ac:spMk id="3" creationId="{E1252089-ECB8-14E3-8F5A-E761C107E965}"/>
          </ac:spMkLst>
        </pc:spChg>
        <pc:graphicFrameChg chg="add modGraphic">
          <ac:chgData name="Christopher Shaw" userId="72f91ca6226b602e" providerId="LiveId" clId="{3D163345-4350-4424-A382-E87F1977D97C}" dt="2024-10-18T16:33:16.341" v="919" actId="27309"/>
          <ac:graphicFrameMkLst>
            <pc:docMk/>
            <pc:sldMk cId="1857227425" sldId="256"/>
            <ac:graphicFrameMk id="5" creationId="{84A91524-F29F-74CA-3474-4EC000AE79EA}"/>
          </ac:graphicFrameMkLst>
        </pc:graphicFrameChg>
      </pc:sldChg>
      <pc:sldChg chg="modSp del mod">
        <pc:chgData name="Christopher Shaw" userId="72f91ca6226b602e" providerId="LiveId" clId="{3D163345-4350-4424-A382-E87F1977D97C}" dt="2024-10-17T23:22:18.622" v="899" actId="47"/>
        <pc:sldMkLst>
          <pc:docMk/>
          <pc:sldMk cId="2700182768" sldId="258"/>
        </pc:sldMkLst>
        <pc:spChg chg="mod">
          <ac:chgData name="Christopher Shaw" userId="72f91ca6226b602e" providerId="LiveId" clId="{3D163345-4350-4424-A382-E87F1977D97C}" dt="2024-10-15T02:44:41.535" v="283" actId="207"/>
          <ac:spMkLst>
            <pc:docMk/>
            <pc:sldMk cId="2700182768" sldId="258"/>
            <ac:spMk id="3" creationId="{4BDB921C-38B7-69F8-F25A-382A9C4E9231}"/>
          </ac:spMkLst>
        </pc:spChg>
      </pc:sldChg>
      <pc:sldChg chg="modSp del mod">
        <pc:chgData name="Christopher Shaw" userId="72f91ca6226b602e" providerId="LiveId" clId="{3D163345-4350-4424-A382-E87F1977D97C}" dt="2024-10-17T23:22:18.802" v="900" actId="47"/>
        <pc:sldMkLst>
          <pc:docMk/>
          <pc:sldMk cId="1385115837" sldId="259"/>
        </pc:sldMkLst>
        <pc:spChg chg="mod">
          <ac:chgData name="Christopher Shaw" userId="72f91ca6226b602e" providerId="LiveId" clId="{3D163345-4350-4424-A382-E87F1977D97C}" dt="2024-10-15T02:37:19.062" v="128" actId="20577"/>
          <ac:spMkLst>
            <pc:docMk/>
            <pc:sldMk cId="1385115837" sldId="259"/>
            <ac:spMk id="2" creationId="{1D201749-1798-48C8-98AA-BD6F80D0CEB9}"/>
          </ac:spMkLst>
        </pc:spChg>
        <pc:picChg chg="mod">
          <ac:chgData name="Christopher Shaw" userId="72f91ca6226b602e" providerId="LiveId" clId="{3D163345-4350-4424-A382-E87F1977D97C}" dt="2024-10-15T02:37:00.398" v="82" actId="14100"/>
          <ac:picMkLst>
            <pc:docMk/>
            <pc:sldMk cId="1385115837" sldId="259"/>
            <ac:picMk id="2050" creationId="{CEF6392A-5358-EC60-62AB-389A28791AAF}"/>
          </ac:picMkLst>
        </pc:picChg>
      </pc:sldChg>
      <pc:sldChg chg="modSp mod ord">
        <pc:chgData name="Christopher Shaw" userId="72f91ca6226b602e" providerId="LiveId" clId="{3D163345-4350-4424-A382-E87F1977D97C}" dt="2024-10-17T23:18:30.117" v="877" actId="20577"/>
        <pc:sldMkLst>
          <pc:docMk/>
          <pc:sldMk cId="522571068" sldId="261"/>
        </pc:sldMkLst>
        <pc:spChg chg="mod">
          <ac:chgData name="Christopher Shaw" userId="72f91ca6226b602e" providerId="LiveId" clId="{3D163345-4350-4424-A382-E87F1977D97C}" dt="2024-10-17T23:17:37.449" v="868" actId="20577"/>
          <ac:spMkLst>
            <pc:docMk/>
            <pc:sldMk cId="522571068" sldId="261"/>
            <ac:spMk id="2" creationId="{E2C0958B-875B-46B1-96C1-DA622868563A}"/>
          </ac:spMkLst>
        </pc:spChg>
        <pc:spChg chg="mod">
          <ac:chgData name="Christopher Shaw" userId="72f91ca6226b602e" providerId="LiveId" clId="{3D163345-4350-4424-A382-E87F1977D97C}" dt="2024-10-17T23:18:30.117" v="877" actId="20577"/>
          <ac:spMkLst>
            <pc:docMk/>
            <pc:sldMk cId="522571068" sldId="261"/>
            <ac:spMk id="3" creationId="{38CFB2A1-8929-C3D8-AAA8-6F6D1966C083}"/>
          </ac:spMkLst>
        </pc:spChg>
      </pc:sldChg>
      <pc:sldChg chg="modSp mod ord">
        <pc:chgData name="Christopher Shaw" userId="72f91ca6226b602e" providerId="LiveId" clId="{3D163345-4350-4424-A382-E87F1977D97C}" dt="2024-10-17T23:19:44.736" v="887" actId="115"/>
        <pc:sldMkLst>
          <pc:docMk/>
          <pc:sldMk cId="10473388" sldId="263"/>
        </pc:sldMkLst>
        <pc:spChg chg="mod">
          <ac:chgData name="Christopher Shaw" userId="72f91ca6226b602e" providerId="LiveId" clId="{3D163345-4350-4424-A382-E87F1977D97C}" dt="2024-10-17T23:19:11.489" v="881" actId="20577"/>
          <ac:spMkLst>
            <pc:docMk/>
            <pc:sldMk cId="10473388" sldId="263"/>
            <ac:spMk id="2" creationId="{5045D7A4-CBB8-82BC-2951-A9D6FAA12031}"/>
          </ac:spMkLst>
        </pc:spChg>
        <pc:spChg chg="mod">
          <ac:chgData name="Christopher Shaw" userId="72f91ca6226b602e" providerId="LiveId" clId="{3D163345-4350-4424-A382-E87F1977D97C}" dt="2024-10-17T23:19:44.736" v="887" actId="115"/>
          <ac:spMkLst>
            <pc:docMk/>
            <pc:sldMk cId="10473388" sldId="263"/>
            <ac:spMk id="3" creationId="{B4F25FA1-A54E-9AC2-7370-BC0FA67595CA}"/>
          </ac:spMkLst>
        </pc:spChg>
      </pc:sldChg>
      <pc:sldChg chg="modSp mod">
        <pc:chgData name="Christopher Shaw" userId="72f91ca6226b602e" providerId="LiveId" clId="{3D163345-4350-4424-A382-E87F1977D97C}" dt="2024-10-17T23:25:37.593" v="906" actId="20577"/>
        <pc:sldMkLst>
          <pc:docMk/>
          <pc:sldMk cId="758961066" sldId="264"/>
        </pc:sldMkLst>
        <pc:spChg chg="mod">
          <ac:chgData name="Christopher Shaw" userId="72f91ca6226b602e" providerId="LiveId" clId="{3D163345-4350-4424-A382-E87F1977D97C}" dt="2024-10-15T18:22:32.890" v="570" actId="20577"/>
          <ac:spMkLst>
            <pc:docMk/>
            <pc:sldMk cId="758961066" sldId="264"/>
            <ac:spMk id="2" creationId="{3C548CD2-F82E-7217-7019-234134B2B5AE}"/>
          </ac:spMkLst>
        </pc:spChg>
        <pc:spChg chg="mod">
          <ac:chgData name="Christopher Shaw" userId="72f91ca6226b602e" providerId="LiveId" clId="{3D163345-4350-4424-A382-E87F1977D97C}" dt="2024-10-17T23:25:37.593" v="906" actId="20577"/>
          <ac:spMkLst>
            <pc:docMk/>
            <pc:sldMk cId="758961066" sldId="264"/>
            <ac:spMk id="3" creationId="{B53B7EC0-0D24-63C9-B21A-134D59602A1E}"/>
          </ac:spMkLst>
        </pc:spChg>
      </pc:sldChg>
      <pc:sldChg chg="modSp mod ord">
        <pc:chgData name="Christopher Shaw" userId="72f91ca6226b602e" providerId="LiveId" clId="{3D163345-4350-4424-A382-E87F1977D97C}" dt="2024-10-17T23:22:55.597" v="905" actId="20577"/>
        <pc:sldMkLst>
          <pc:docMk/>
          <pc:sldMk cId="2244505753" sldId="265"/>
        </pc:sldMkLst>
        <pc:spChg chg="mod">
          <ac:chgData name="Christopher Shaw" userId="72f91ca6226b602e" providerId="LiveId" clId="{3D163345-4350-4424-A382-E87F1977D97C}" dt="2024-10-15T02:40:42.341" v="177" actId="14100"/>
          <ac:spMkLst>
            <pc:docMk/>
            <pc:sldMk cId="2244505753" sldId="265"/>
            <ac:spMk id="3" creationId="{F3E81238-32D4-9CE4-DCB5-752C66C049E3}"/>
          </ac:spMkLst>
        </pc:spChg>
        <pc:spChg chg="mod">
          <ac:chgData name="Christopher Shaw" userId="72f91ca6226b602e" providerId="LiveId" clId="{3D163345-4350-4424-A382-E87F1977D97C}" dt="2024-10-17T23:22:55.597" v="905" actId="20577"/>
          <ac:spMkLst>
            <pc:docMk/>
            <pc:sldMk cId="2244505753" sldId="265"/>
            <ac:spMk id="5" creationId="{EF16105A-C0B5-F198-BFA3-D3790D08BEF1}"/>
          </ac:spMkLst>
        </pc:spChg>
      </pc:sldChg>
      <pc:sldChg chg="modSp mod ord">
        <pc:chgData name="Christopher Shaw" userId="72f91ca6226b602e" providerId="LiveId" clId="{3D163345-4350-4424-A382-E87F1977D97C}" dt="2024-10-17T23:20:24.121" v="898" actId="20577"/>
        <pc:sldMkLst>
          <pc:docMk/>
          <pc:sldMk cId="2256059734" sldId="266"/>
        </pc:sldMkLst>
        <pc:spChg chg="mod">
          <ac:chgData name="Christopher Shaw" userId="72f91ca6226b602e" providerId="LiveId" clId="{3D163345-4350-4424-A382-E87F1977D97C}" dt="2024-10-17T23:20:24.121" v="898" actId="20577"/>
          <ac:spMkLst>
            <pc:docMk/>
            <pc:sldMk cId="2256059734" sldId="266"/>
            <ac:spMk id="2" creationId="{0A727AC5-650F-B56B-8A28-F3A567BB7713}"/>
          </ac:spMkLst>
        </pc:spChg>
        <pc:spChg chg="mod">
          <ac:chgData name="Christopher Shaw" userId="72f91ca6226b602e" providerId="LiveId" clId="{3D163345-4350-4424-A382-E87F1977D97C}" dt="2024-10-15T02:45:00.362" v="284" actId="207"/>
          <ac:spMkLst>
            <pc:docMk/>
            <pc:sldMk cId="2256059734" sldId="266"/>
            <ac:spMk id="3" creationId="{7716936E-C3F9-FFC4-39A2-A9E2049AACCB}"/>
          </ac:spMkLst>
        </pc:spChg>
      </pc:sldChg>
      <pc:sldChg chg="del">
        <pc:chgData name="Christopher Shaw" userId="72f91ca6226b602e" providerId="LiveId" clId="{3D163345-4350-4424-A382-E87F1977D97C}" dt="2024-10-15T02:41:12.175" v="203" actId="47"/>
        <pc:sldMkLst>
          <pc:docMk/>
          <pc:sldMk cId="567995851" sldId="267"/>
        </pc:sldMkLst>
      </pc:sldChg>
      <pc:sldChg chg="modSp mod">
        <pc:chgData name="Christopher Shaw" userId="72f91ca6226b602e" providerId="LiveId" clId="{3D163345-4350-4424-A382-E87F1977D97C}" dt="2024-10-15T02:47:24.525" v="305" actId="207"/>
        <pc:sldMkLst>
          <pc:docMk/>
          <pc:sldMk cId="3410500636" sldId="334"/>
        </pc:sldMkLst>
        <pc:graphicFrameChg chg="modGraphic">
          <ac:chgData name="Christopher Shaw" userId="72f91ca6226b602e" providerId="LiveId" clId="{3D163345-4350-4424-A382-E87F1977D97C}" dt="2024-10-15T02:47:24.525" v="305" actId="207"/>
          <ac:graphicFrameMkLst>
            <pc:docMk/>
            <pc:sldMk cId="3410500636" sldId="334"/>
            <ac:graphicFrameMk id="4" creationId="{BE92E9A3-7E68-B807-0CEF-0DE1048756FC}"/>
          </ac:graphicFrameMkLst>
        </pc:graphicFrameChg>
      </pc:sldChg>
      <pc:sldChg chg="modSp mod">
        <pc:chgData name="Christopher Shaw" userId="72f91ca6226b602e" providerId="LiveId" clId="{3D163345-4350-4424-A382-E87F1977D97C}" dt="2024-10-17T23:33:47.742" v="918" actId="20577"/>
        <pc:sldMkLst>
          <pc:docMk/>
          <pc:sldMk cId="2654046315" sldId="335"/>
        </pc:sldMkLst>
        <pc:spChg chg="mod">
          <ac:chgData name="Christopher Shaw" userId="72f91ca6226b602e" providerId="LiveId" clId="{3D163345-4350-4424-A382-E87F1977D97C}" dt="2024-10-17T23:33:47.742" v="918" actId="20577"/>
          <ac:spMkLst>
            <pc:docMk/>
            <pc:sldMk cId="2654046315" sldId="335"/>
            <ac:spMk id="2" creationId="{F7BA79F0-CAE3-B187-1EF8-CD8B8D6A1DB0}"/>
          </ac:spMkLst>
        </pc:spChg>
        <pc:picChg chg="mod">
          <ac:chgData name="Christopher Shaw" userId="72f91ca6226b602e" providerId="LiveId" clId="{3D163345-4350-4424-A382-E87F1977D97C}" dt="2024-10-14T19:50:48.553" v="3" actId="14100"/>
          <ac:picMkLst>
            <pc:docMk/>
            <pc:sldMk cId="2654046315" sldId="335"/>
            <ac:picMk id="4" creationId="{F72C8F22-914E-E944-55E2-8D4C96A621BF}"/>
          </ac:picMkLst>
        </pc:picChg>
      </pc:sldChg>
      <pc:sldChg chg="modSp new del mod">
        <pc:chgData name="Christopher Shaw" userId="72f91ca6226b602e" providerId="LiveId" clId="{3D163345-4350-4424-A382-E87F1977D97C}" dt="2024-10-16T16:29:20.548" v="686" actId="47"/>
        <pc:sldMkLst>
          <pc:docMk/>
          <pc:sldMk cId="3171659446" sldId="336"/>
        </pc:sldMkLst>
        <pc:spChg chg="mod">
          <ac:chgData name="Christopher Shaw" userId="72f91ca6226b602e" providerId="LiveId" clId="{3D163345-4350-4424-A382-E87F1977D97C}" dt="2024-10-15T18:23:23.347" v="635" actId="20577"/>
          <ac:spMkLst>
            <pc:docMk/>
            <pc:sldMk cId="3171659446" sldId="336"/>
            <ac:spMk id="2" creationId="{313B6CE1-26F2-6758-C2F6-13F75AD3B3C1}"/>
          </ac:spMkLst>
        </pc:spChg>
      </pc:sldChg>
      <pc:sldChg chg="addSp delSp modSp new mod ord">
        <pc:chgData name="Christopher Shaw" userId="72f91ca6226b602e" providerId="LiveId" clId="{3D163345-4350-4424-A382-E87F1977D97C}" dt="2024-10-16T16:29:43.454" v="688"/>
        <pc:sldMkLst>
          <pc:docMk/>
          <pc:sldMk cId="2563351913" sldId="337"/>
        </pc:sldMkLst>
        <pc:spChg chg="mod">
          <ac:chgData name="Christopher Shaw" userId="72f91ca6226b602e" providerId="LiveId" clId="{3D163345-4350-4424-A382-E87F1977D97C}" dt="2024-10-16T16:28:41.963" v="684" actId="20577"/>
          <ac:spMkLst>
            <pc:docMk/>
            <pc:sldMk cId="2563351913" sldId="337"/>
            <ac:spMk id="2" creationId="{FCE7C666-C571-231F-26D1-6BD920AC5073}"/>
          </ac:spMkLst>
        </pc:spChg>
        <pc:spChg chg="del">
          <ac:chgData name="Christopher Shaw" userId="72f91ca6226b602e" providerId="LiveId" clId="{3D163345-4350-4424-A382-E87F1977D97C}" dt="2024-10-16T16:28:45.999" v="685"/>
          <ac:spMkLst>
            <pc:docMk/>
            <pc:sldMk cId="2563351913" sldId="337"/>
            <ac:spMk id="3" creationId="{40AFDF3D-AA97-FAD2-6F06-532DC4252053}"/>
          </ac:spMkLst>
        </pc:spChg>
        <pc:picChg chg="add mod">
          <ac:chgData name="Christopher Shaw" userId="72f91ca6226b602e" providerId="LiveId" clId="{3D163345-4350-4424-A382-E87F1977D97C}" dt="2024-10-16T16:28:45.999" v="685"/>
          <ac:picMkLst>
            <pc:docMk/>
            <pc:sldMk cId="2563351913" sldId="337"/>
            <ac:picMk id="1026" creationId="{D55FFA87-7A44-0F51-778B-CE3D564B1C4B}"/>
          </ac:picMkLst>
        </pc:picChg>
      </pc:sldChg>
      <pc:sldChg chg="new del">
        <pc:chgData name="Christopher Shaw" userId="72f91ca6226b602e" providerId="LiveId" clId="{3D163345-4350-4424-A382-E87F1977D97C}" dt="2024-10-16T16:30:02.480" v="689" actId="47"/>
        <pc:sldMkLst>
          <pc:docMk/>
          <pc:sldMk cId="3750280612" sldId="338"/>
        </pc:sldMkLst>
      </pc:sldChg>
      <pc:sldChg chg="modSp new mod ord">
        <pc:chgData name="Christopher Shaw" userId="72f91ca6226b602e" providerId="LiveId" clId="{3D163345-4350-4424-A382-E87F1977D97C}" dt="2024-10-17T23:29:45.446" v="908" actId="207"/>
        <pc:sldMkLst>
          <pc:docMk/>
          <pc:sldMk cId="816146307" sldId="339"/>
        </pc:sldMkLst>
        <pc:spChg chg="mod">
          <ac:chgData name="Christopher Shaw" userId="72f91ca6226b602e" providerId="LiveId" clId="{3D163345-4350-4424-A382-E87F1977D97C}" dt="2024-10-15T04:24:46.702" v="434" actId="20577"/>
          <ac:spMkLst>
            <pc:docMk/>
            <pc:sldMk cId="816146307" sldId="339"/>
            <ac:spMk id="2" creationId="{E1846982-5C64-C1A5-62AC-0D00647ED16F}"/>
          </ac:spMkLst>
        </pc:spChg>
        <pc:spChg chg="mod">
          <ac:chgData name="Christopher Shaw" userId="72f91ca6226b602e" providerId="LiveId" clId="{3D163345-4350-4424-A382-E87F1977D97C}" dt="2024-10-17T23:29:45.446" v="908" actId="207"/>
          <ac:spMkLst>
            <pc:docMk/>
            <pc:sldMk cId="816146307" sldId="339"/>
            <ac:spMk id="3" creationId="{AF035D26-08EA-9091-0A26-646E6AD7CA24}"/>
          </ac:spMkLst>
        </pc:spChg>
      </pc:sldChg>
      <pc:sldChg chg="new del">
        <pc:chgData name="Christopher Shaw" userId="72f91ca6226b602e" providerId="LiveId" clId="{3D163345-4350-4424-A382-E87F1977D97C}" dt="2024-10-18T16:34:47.414" v="925" actId="47"/>
        <pc:sldMkLst>
          <pc:docMk/>
          <pc:sldMk cId="3317457265" sldId="340"/>
        </pc:sldMkLst>
      </pc:sldChg>
      <pc:sldChg chg="modSp add mod ord">
        <pc:chgData name="Christopher Shaw" userId="72f91ca6226b602e" providerId="LiveId" clId="{3D163345-4350-4424-A382-E87F1977D97C}" dt="2024-10-18T16:34:38.686" v="924"/>
        <pc:sldMkLst>
          <pc:docMk/>
          <pc:sldMk cId="3382440062" sldId="347"/>
        </pc:sldMkLst>
        <pc:spChg chg="mod">
          <ac:chgData name="Christopher Shaw" userId="72f91ca6226b602e" providerId="LiveId" clId="{3D163345-4350-4424-A382-E87F1977D97C}" dt="2024-10-18T16:34:32.674" v="922" actId="27636"/>
          <ac:spMkLst>
            <pc:docMk/>
            <pc:sldMk cId="3382440062" sldId="347"/>
            <ac:spMk id="2" creationId="{4410D2FB-84C6-A7E3-1056-DCDA78AA948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111A-E76E-B4C1-CAC0-D09C448AE4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6CFA4EA3-18B2-A5A4-4878-CA700304A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709A107-C532-4B53-730E-B1DD7538AB4A}"/>
              </a:ext>
            </a:extLst>
          </p:cNvPr>
          <p:cNvSpPr>
            <a:spLocks noGrp="1"/>
          </p:cNvSpPr>
          <p:nvPr>
            <p:ph type="dt" sz="half" idx="10"/>
          </p:nvPr>
        </p:nvSpPr>
        <p:spPr/>
        <p:txBody>
          <a:bodyPr/>
          <a:lstStyle/>
          <a:p>
            <a:fld id="{687B0670-32B7-44DD-9B0D-AD33AA6B10DD}" type="datetimeFigureOut">
              <a:rPr lang="en-CA" smtClean="0"/>
              <a:t>2024-10-18</a:t>
            </a:fld>
            <a:endParaRPr lang="en-CA"/>
          </a:p>
        </p:txBody>
      </p:sp>
      <p:sp>
        <p:nvSpPr>
          <p:cNvPr id="5" name="Footer Placeholder 4">
            <a:extLst>
              <a:ext uri="{FF2B5EF4-FFF2-40B4-BE49-F238E27FC236}">
                <a16:creationId xmlns:a16="http://schemas.microsoft.com/office/drawing/2014/main" id="{51FFE9DC-945C-F5BC-BF1C-1EABAB562B7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91A8B25-4A46-8CE7-5BED-A149CA58BB8F}"/>
              </a:ext>
            </a:extLst>
          </p:cNvPr>
          <p:cNvSpPr>
            <a:spLocks noGrp="1"/>
          </p:cNvSpPr>
          <p:nvPr>
            <p:ph type="sldNum" sz="quarter" idx="12"/>
          </p:nvPr>
        </p:nvSpPr>
        <p:spPr/>
        <p:txBody>
          <a:bodyPr/>
          <a:lstStyle/>
          <a:p>
            <a:fld id="{7EC06DF7-ABAB-4E93-BFD0-B77275A340AA}" type="slidenum">
              <a:rPr lang="en-CA" smtClean="0"/>
              <a:t>‹#›</a:t>
            </a:fld>
            <a:endParaRPr lang="en-CA"/>
          </a:p>
        </p:txBody>
      </p:sp>
    </p:spTree>
    <p:extLst>
      <p:ext uri="{BB962C8B-B14F-4D97-AF65-F5344CB8AC3E}">
        <p14:creationId xmlns:p14="http://schemas.microsoft.com/office/powerpoint/2010/main" val="290808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0139-F6D7-6592-7F2C-C38AAC8BD13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3C3156B-9632-2D8F-62A0-21CB5E4398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94AAFBB-CCC4-B00B-B3E8-4AC13FC9FF93}"/>
              </a:ext>
            </a:extLst>
          </p:cNvPr>
          <p:cNvSpPr>
            <a:spLocks noGrp="1"/>
          </p:cNvSpPr>
          <p:nvPr>
            <p:ph type="dt" sz="half" idx="10"/>
          </p:nvPr>
        </p:nvSpPr>
        <p:spPr/>
        <p:txBody>
          <a:bodyPr/>
          <a:lstStyle/>
          <a:p>
            <a:fld id="{687B0670-32B7-44DD-9B0D-AD33AA6B10DD}" type="datetimeFigureOut">
              <a:rPr lang="en-CA" smtClean="0"/>
              <a:t>2024-10-18</a:t>
            </a:fld>
            <a:endParaRPr lang="en-CA"/>
          </a:p>
        </p:txBody>
      </p:sp>
      <p:sp>
        <p:nvSpPr>
          <p:cNvPr id="5" name="Footer Placeholder 4">
            <a:extLst>
              <a:ext uri="{FF2B5EF4-FFF2-40B4-BE49-F238E27FC236}">
                <a16:creationId xmlns:a16="http://schemas.microsoft.com/office/drawing/2014/main" id="{FFE1D8C0-15C8-78CF-8AAE-932DAEAD99D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A381C64-1E77-D04E-F1D5-71D2EA47F998}"/>
              </a:ext>
            </a:extLst>
          </p:cNvPr>
          <p:cNvSpPr>
            <a:spLocks noGrp="1"/>
          </p:cNvSpPr>
          <p:nvPr>
            <p:ph type="sldNum" sz="quarter" idx="12"/>
          </p:nvPr>
        </p:nvSpPr>
        <p:spPr/>
        <p:txBody>
          <a:bodyPr/>
          <a:lstStyle/>
          <a:p>
            <a:fld id="{7EC06DF7-ABAB-4E93-BFD0-B77275A340AA}" type="slidenum">
              <a:rPr lang="en-CA" smtClean="0"/>
              <a:t>‹#›</a:t>
            </a:fld>
            <a:endParaRPr lang="en-CA"/>
          </a:p>
        </p:txBody>
      </p:sp>
    </p:spTree>
    <p:extLst>
      <p:ext uri="{BB962C8B-B14F-4D97-AF65-F5344CB8AC3E}">
        <p14:creationId xmlns:p14="http://schemas.microsoft.com/office/powerpoint/2010/main" val="2549483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FF5132-D895-593E-956F-FF36C98834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D86F50B-14AC-6AB5-7772-A83FD52DAA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6CA6D2F-8C55-D25A-92BC-1A5AC75CF0E2}"/>
              </a:ext>
            </a:extLst>
          </p:cNvPr>
          <p:cNvSpPr>
            <a:spLocks noGrp="1"/>
          </p:cNvSpPr>
          <p:nvPr>
            <p:ph type="dt" sz="half" idx="10"/>
          </p:nvPr>
        </p:nvSpPr>
        <p:spPr/>
        <p:txBody>
          <a:bodyPr/>
          <a:lstStyle/>
          <a:p>
            <a:fld id="{687B0670-32B7-44DD-9B0D-AD33AA6B10DD}" type="datetimeFigureOut">
              <a:rPr lang="en-CA" smtClean="0"/>
              <a:t>2024-10-18</a:t>
            </a:fld>
            <a:endParaRPr lang="en-CA"/>
          </a:p>
        </p:txBody>
      </p:sp>
      <p:sp>
        <p:nvSpPr>
          <p:cNvPr id="5" name="Footer Placeholder 4">
            <a:extLst>
              <a:ext uri="{FF2B5EF4-FFF2-40B4-BE49-F238E27FC236}">
                <a16:creationId xmlns:a16="http://schemas.microsoft.com/office/drawing/2014/main" id="{76F15C6A-9169-DA0D-2B99-60B5B679BED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85159F3-1AB3-BB39-0190-1294C5EFFEF8}"/>
              </a:ext>
            </a:extLst>
          </p:cNvPr>
          <p:cNvSpPr>
            <a:spLocks noGrp="1"/>
          </p:cNvSpPr>
          <p:nvPr>
            <p:ph type="sldNum" sz="quarter" idx="12"/>
          </p:nvPr>
        </p:nvSpPr>
        <p:spPr/>
        <p:txBody>
          <a:bodyPr/>
          <a:lstStyle/>
          <a:p>
            <a:fld id="{7EC06DF7-ABAB-4E93-BFD0-B77275A340AA}" type="slidenum">
              <a:rPr lang="en-CA" smtClean="0"/>
              <a:t>‹#›</a:t>
            </a:fld>
            <a:endParaRPr lang="en-CA"/>
          </a:p>
        </p:txBody>
      </p:sp>
    </p:spTree>
    <p:extLst>
      <p:ext uri="{BB962C8B-B14F-4D97-AF65-F5344CB8AC3E}">
        <p14:creationId xmlns:p14="http://schemas.microsoft.com/office/powerpoint/2010/main" val="4205621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99AB-4A1E-28C3-6760-A205BC740D7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1A96BC9-7E81-5C30-9D80-6732638993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0A1C326-B07F-E954-8A37-8FB09AD27246}"/>
              </a:ext>
            </a:extLst>
          </p:cNvPr>
          <p:cNvSpPr>
            <a:spLocks noGrp="1"/>
          </p:cNvSpPr>
          <p:nvPr>
            <p:ph type="dt" sz="half" idx="10"/>
          </p:nvPr>
        </p:nvSpPr>
        <p:spPr/>
        <p:txBody>
          <a:bodyPr/>
          <a:lstStyle/>
          <a:p>
            <a:fld id="{687B0670-32B7-44DD-9B0D-AD33AA6B10DD}" type="datetimeFigureOut">
              <a:rPr lang="en-CA" smtClean="0"/>
              <a:t>2024-10-18</a:t>
            </a:fld>
            <a:endParaRPr lang="en-CA"/>
          </a:p>
        </p:txBody>
      </p:sp>
      <p:sp>
        <p:nvSpPr>
          <p:cNvPr id="5" name="Footer Placeholder 4">
            <a:extLst>
              <a:ext uri="{FF2B5EF4-FFF2-40B4-BE49-F238E27FC236}">
                <a16:creationId xmlns:a16="http://schemas.microsoft.com/office/drawing/2014/main" id="{E1805496-05F6-38CE-B7A8-78D9FE68F43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B87A873-E5B7-1E8F-BBEC-3D9B6BFE6DBB}"/>
              </a:ext>
            </a:extLst>
          </p:cNvPr>
          <p:cNvSpPr>
            <a:spLocks noGrp="1"/>
          </p:cNvSpPr>
          <p:nvPr>
            <p:ph type="sldNum" sz="quarter" idx="12"/>
          </p:nvPr>
        </p:nvSpPr>
        <p:spPr/>
        <p:txBody>
          <a:bodyPr/>
          <a:lstStyle/>
          <a:p>
            <a:fld id="{7EC06DF7-ABAB-4E93-BFD0-B77275A340AA}" type="slidenum">
              <a:rPr lang="en-CA" smtClean="0"/>
              <a:t>‹#›</a:t>
            </a:fld>
            <a:endParaRPr lang="en-CA"/>
          </a:p>
        </p:txBody>
      </p:sp>
    </p:spTree>
    <p:extLst>
      <p:ext uri="{BB962C8B-B14F-4D97-AF65-F5344CB8AC3E}">
        <p14:creationId xmlns:p14="http://schemas.microsoft.com/office/powerpoint/2010/main" val="141164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A8BB8-0C8B-9481-69F4-E64EB6729B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F068DBC-2EC8-4A98-26BE-ED39EDDCAF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BA2AD9-E729-AD7A-A024-44360C08338A}"/>
              </a:ext>
            </a:extLst>
          </p:cNvPr>
          <p:cNvSpPr>
            <a:spLocks noGrp="1"/>
          </p:cNvSpPr>
          <p:nvPr>
            <p:ph type="dt" sz="half" idx="10"/>
          </p:nvPr>
        </p:nvSpPr>
        <p:spPr/>
        <p:txBody>
          <a:bodyPr/>
          <a:lstStyle/>
          <a:p>
            <a:fld id="{687B0670-32B7-44DD-9B0D-AD33AA6B10DD}" type="datetimeFigureOut">
              <a:rPr lang="en-CA" smtClean="0"/>
              <a:t>2024-10-18</a:t>
            </a:fld>
            <a:endParaRPr lang="en-CA"/>
          </a:p>
        </p:txBody>
      </p:sp>
      <p:sp>
        <p:nvSpPr>
          <p:cNvPr id="5" name="Footer Placeholder 4">
            <a:extLst>
              <a:ext uri="{FF2B5EF4-FFF2-40B4-BE49-F238E27FC236}">
                <a16:creationId xmlns:a16="http://schemas.microsoft.com/office/drawing/2014/main" id="{49B54ED5-2B2F-5B33-5E25-7F94BC5CCDF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B57D27F-1DEF-6782-6BD2-B5AC11DC1902}"/>
              </a:ext>
            </a:extLst>
          </p:cNvPr>
          <p:cNvSpPr>
            <a:spLocks noGrp="1"/>
          </p:cNvSpPr>
          <p:nvPr>
            <p:ph type="sldNum" sz="quarter" idx="12"/>
          </p:nvPr>
        </p:nvSpPr>
        <p:spPr/>
        <p:txBody>
          <a:bodyPr/>
          <a:lstStyle/>
          <a:p>
            <a:fld id="{7EC06DF7-ABAB-4E93-BFD0-B77275A340AA}" type="slidenum">
              <a:rPr lang="en-CA" smtClean="0"/>
              <a:t>‹#›</a:t>
            </a:fld>
            <a:endParaRPr lang="en-CA"/>
          </a:p>
        </p:txBody>
      </p:sp>
    </p:spTree>
    <p:extLst>
      <p:ext uri="{BB962C8B-B14F-4D97-AF65-F5344CB8AC3E}">
        <p14:creationId xmlns:p14="http://schemas.microsoft.com/office/powerpoint/2010/main" val="327051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D1AA-CAF4-C73A-526F-36EA0C7DCB7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6EC7A26-484B-F93C-AC3F-67D0899099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3B3364D-0EC7-CF44-322A-6CA9F6AA90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8E21E33-EA8C-55D9-685F-9687629EAE87}"/>
              </a:ext>
            </a:extLst>
          </p:cNvPr>
          <p:cNvSpPr>
            <a:spLocks noGrp="1"/>
          </p:cNvSpPr>
          <p:nvPr>
            <p:ph type="dt" sz="half" idx="10"/>
          </p:nvPr>
        </p:nvSpPr>
        <p:spPr/>
        <p:txBody>
          <a:bodyPr/>
          <a:lstStyle/>
          <a:p>
            <a:fld id="{687B0670-32B7-44DD-9B0D-AD33AA6B10DD}" type="datetimeFigureOut">
              <a:rPr lang="en-CA" smtClean="0"/>
              <a:t>2024-10-18</a:t>
            </a:fld>
            <a:endParaRPr lang="en-CA"/>
          </a:p>
        </p:txBody>
      </p:sp>
      <p:sp>
        <p:nvSpPr>
          <p:cNvPr id="6" name="Footer Placeholder 5">
            <a:extLst>
              <a:ext uri="{FF2B5EF4-FFF2-40B4-BE49-F238E27FC236}">
                <a16:creationId xmlns:a16="http://schemas.microsoft.com/office/drawing/2014/main" id="{A64B4FB0-92CE-0EE2-79A6-AE6DB58E4F9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A9CCAB5-E95E-3217-C18D-BBEBAABB80AF}"/>
              </a:ext>
            </a:extLst>
          </p:cNvPr>
          <p:cNvSpPr>
            <a:spLocks noGrp="1"/>
          </p:cNvSpPr>
          <p:nvPr>
            <p:ph type="sldNum" sz="quarter" idx="12"/>
          </p:nvPr>
        </p:nvSpPr>
        <p:spPr/>
        <p:txBody>
          <a:bodyPr/>
          <a:lstStyle/>
          <a:p>
            <a:fld id="{7EC06DF7-ABAB-4E93-BFD0-B77275A340AA}" type="slidenum">
              <a:rPr lang="en-CA" smtClean="0"/>
              <a:t>‹#›</a:t>
            </a:fld>
            <a:endParaRPr lang="en-CA"/>
          </a:p>
        </p:txBody>
      </p:sp>
    </p:spTree>
    <p:extLst>
      <p:ext uri="{BB962C8B-B14F-4D97-AF65-F5344CB8AC3E}">
        <p14:creationId xmlns:p14="http://schemas.microsoft.com/office/powerpoint/2010/main" val="482405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6B32E-966C-023C-48AC-C7F90240F61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E7425C2-66A5-C078-B296-C7D10AA4B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D8EE00-E2A3-F1DF-13B8-CAC6A7DA73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1DCF274-E062-E7A6-66ED-904176616D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49E9E1-C509-6BA6-ED18-C25460C7DD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39DECA9-CEA2-16DA-33F1-182209069D40}"/>
              </a:ext>
            </a:extLst>
          </p:cNvPr>
          <p:cNvSpPr>
            <a:spLocks noGrp="1"/>
          </p:cNvSpPr>
          <p:nvPr>
            <p:ph type="dt" sz="half" idx="10"/>
          </p:nvPr>
        </p:nvSpPr>
        <p:spPr/>
        <p:txBody>
          <a:bodyPr/>
          <a:lstStyle/>
          <a:p>
            <a:fld id="{687B0670-32B7-44DD-9B0D-AD33AA6B10DD}" type="datetimeFigureOut">
              <a:rPr lang="en-CA" smtClean="0"/>
              <a:t>2024-10-18</a:t>
            </a:fld>
            <a:endParaRPr lang="en-CA"/>
          </a:p>
        </p:txBody>
      </p:sp>
      <p:sp>
        <p:nvSpPr>
          <p:cNvPr id="8" name="Footer Placeholder 7">
            <a:extLst>
              <a:ext uri="{FF2B5EF4-FFF2-40B4-BE49-F238E27FC236}">
                <a16:creationId xmlns:a16="http://schemas.microsoft.com/office/drawing/2014/main" id="{8751C9B0-8BFF-B95C-A12F-F6D5274EDBE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307BDE3-1258-4A04-BB3B-6EBC037FC867}"/>
              </a:ext>
            </a:extLst>
          </p:cNvPr>
          <p:cNvSpPr>
            <a:spLocks noGrp="1"/>
          </p:cNvSpPr>
          <p:nvPr>
            <p:ph type="sldNum" sz="quarter" idx="12"/>
          </p:nvPr>
        </p:nvSpPr>
        <p:spPr/>
        <p:txBody>
          <a:bodyPr/>
          <a:lstStyle/>
          <a:p>
            <a:fld id="{7EC06DF7-ABAB-4E93-BFD0-B77275A340AA}" type="slidenum">
              <a:rPr lang="en-CA" smtClean="0"/>
              <a:t>‹#›</a:t>
            </a:fld>
            <a:endParaRPr lang="en-CA"/>
          </a:p>
        </p:txBody>
      </p:sp>
    </p:spTree>
    <p:extLst>
      <p:ext uri="{BB962C8B-B14F-4D97-AF65-F5344CB8AC3E}">
        <p14:creationId xmlns:p14="http://schemas.microsoft.com/office/powerpoint/2010/main" val="89613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6344-4926-1E48-15E7-EEF58C04067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04098F2-34C2-3193-85E2-2F8ED2B0A6AF}"/>
              </a:ext>
            </a:extLst>
          </p:cNvPr>
          <p:cNvSpPr>
            <a:spLocks noGrp="1"/>
          </p:cNvSpPr>
          <p:nvPr>
            <p:ph type="dt" sz="half" idx="10"/>
          </p:nvPr>
        </p:nvSpPr>
        <p:spPr/>
        <p:txBody>
          <a:bodyPr/>
          <a:lstStyle/>
          <a:p>
            <a:fld id="{687B0670-32B7-44DD-9B0D-AD33AA6B10DD}" type="datetimeFigureOut">
              <a:rPr lang="en-CA" smtClean="0"/>
              <a:t>2024-10-18</a:t>
            </a:fld>
            <a:endParaRPr lang="en-CA"/>
          </a:p>
        </p:txBody>
      </p:sp>
      <p:sp>
        <p:nvSpPr>
          <p:cNvPr id="4" name="Footer Placeholder 3">
            <a:extLst>
              <a:ext uri="{FF2B5EF4-FFF2-40B4-BE49-F238E27FC236}">
                <a16:creationId xmlns:a16="http://schemas.microsoft.com/office/drawing/2014/main" id="{C1372D9A-12F3-BFEA-BA86-DEF558E0E4E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98F4698-C960-6058-2006-60AB6CFBCAD7}"/>
              </a:ext>
            </a:extLst>
          </p:cNvPr>
          <p:cNvSpPr>
            <a:spLocks noGrp="1"/>
          </p:cNvSpPr>
          <p:nvPr>
            <p:ph type="sldNum" sz="quarter" idx="12"/>
          </p:nvPr>
        </p:nvSpPr>
        <p:spPr/>
        <p:txBody>
          <a:bodyPr/>
          <a:lstStyle/>
          <a:p>
            <a:fld id="{7EC06DF7-ABAB-4E93-BFD0-B77275A340AA}" type="slidenum">
              <a:rPr lang="en-CA" smtClean="0"/>
              <a:t>‹#›</a:t>
            </a:fld>
            <a:endParaRPr lang="en-CA"/>
          </a:p>
        </p:txBody>
      </p:sp>
    </p:spTree>
    <p:extLst>
      <p:ext uri="{BB962C8B-B14F-4D97-AF65-F5344CB8AC3E}">
        <p14:creationId xmlns:p14="http://schemas.microsoft.com/office/powerpoint/2010/main" val="1075840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F0A86D-2CD6-03E0-D2BB-DD3D2C5EF9D6}"/>
              </a:ext>
            </a:extLst>
          </p:cNvPr>
          <p:cNvSpPr>
            <a:spLocks noGrp="1"/>
          </p:cNvSpPr>
          <p:nvPr>
            <p:ph type="dt" sz="half" idx="10"/>
          </p:nvPr>
        </p:nvSpPr>
        <p:spPr/>
        <p:txBody>
          <a:bodyPr/>
          <a:lstStyle/>
          <a:p>
            <a:fld id="{687B0670-32B7-44DD-9B0D-AD33AA6B10DD}" type="datetimeFigureOut">
              <a:rPr lang="en-CA" smtClean="0"/>
              <a:t>2024-10-18</a:t>
            </a:fld>
            <a:endParaRPr lang="en-CA"/>
          </a:p>
        </p:txBody>
      </p:sp>
      <p:sp>
        <p:nvSpPr>
          <p:cNvPr id="3" name="Footer Placeholder 2">
            <a:extLst>
              <a:ext uri="{FF2B5EF4-FFF2-40B4-BE49-F238E27FC236}">
                <a16:creationId xmlns:a16="http://schemas.microsoft.com/office/drawing/2014/main" id="{5190EE50-4093-EB93-CB51-63CD06A500C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E3086AC-BDD3-82A3-B24F-3957EB1EC26C}"/>
              </a:ext>
            </a:extLst>
          </p:cNvPr>
          <p:cNvSpPr>
            <a:spLocks noGrp="1"/>
          </p:cNvSpPr>
          <p:nvPr>
            <p:ph type="sldNum" sz="quarter" idx="12"/>
          </p:nvPr>
        </p:nvSpPr>
        <p:spPr/>
        <p:txBody>
          <a:bodyPr/>
          <a:lstStyle/>
          <a:p>
            <a:fld id="{7EC06DF7-ABAB-4E93-BFD0-B77275A340AA}" type="slidenum">
              <a:rPr lang="en-CA" smtClean="0"/>
              <a:t>‹#›</a:t>
            </a:fld>
            <a:endParaRPr lang="en-CA"/>
          </a:p>
        </p:txBody>
      </p:sp>
    </p:spTree>
    <p:extLst>
      <p:ext uri="{BB962C8B-B14F-4D97-AF65-F5344CB8AC3E}">
        <p14:creationId xmlns:p14="http://schemas.microsoft.com/office/powerpoint/2010/main" val="128625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F6E63-0AF0-3D71-38CC-CBDCA0D726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819707E-6836-9158-A73A-473F2A84AA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507258F-EF5A-7C84-E229-1A59C8D62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B4E784-A1D8-9FA4-9BF1-A09E2E77B047}"/>
              </a:ext>
            </a:extLst>
          </p:cNvPr>
          <p:cNvSpPr>
            <a:spLocks noGrp="1"/>
          </p:cNvSpPr>
          <p:nvPr>
            <p:ph type="dt" sz="half" idx="10"/>
          </p:nvPr>
        </p:nvSpPr>
        <p:spPr/>
        <p:txBody>
          <a:bodyPr/>
          <a:lstStyle/>
          <a:p>
            <a:fld id="{687B0670-32B7-44DD-9B0D-AD33AA6B10DD}" type="datetimeFigureOut">
              <a:rPr lang="en-CA" smtClean="0"/>
              <a:t>2024-10-18</a:t>
            </a:fld>
            <a:endParaRPr lang="en-CA"/>
          </a:p>
        </p:txBody>
      </p:sp>
      <p:sp>
        <p:nvSpPr>
          <p:cNvPr id="6" name="Footer Placeholder 5">
            <a:extLst>
              <a:ext uri="{FF2B5EF4-FFF2-40B4-BE49-F238E27FC236}">
                <a16:creationId xmlns:a16="http://schemas.microsoft.com/office/drawing/2014/main" id="{859063EC-7BC4-94C1-7030-8F0D014B9A6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41F55C0-F600-0B75-AAC4-2AD443124E74}"/>
              </a:ext>
            </a:extLst>
          </p:cNvPr>
          <p:cNvSpPr>
            <a:spLocks noGrp="1"/>
          </p:cNvSpPr>
          <p:nvPr>
            <p:ph type="sldNum" sz="quarter" idx="12"/>
          </p:nvPr>
        </p:nvSpPr>
        <p:spPr/>
        <p:txBody>
          <a:bodyPr/>
          <a:lstStyle/>
          <a:p>
            <a:fld id="{7EC06DF7-ABAB-4E93-BFD0-B77275A340AA}" type="slidenum">
              <a:rPr lang="en-CA" smtClean="0"/>
              <a:t>‹#›</a:t>
            </a:fld>
            <a:endParaRPr lang="en-CA"/>
          </a:p>
        </p:txBody>
      </p:sp>
    </p:spTree>
    <p:extLst>
      <p:ext uri="{BB962C8B-B14F-4D97-AF65-F5344CB8AC3E}">
        <p14:creationId xmlns:p14="http://schemas.microsoft.com/office/powerpoint/2010/main" val="3582808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537F2-81C9-D60D-CF9A-9A96C782FC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FDFA1385-6D72-7E7B-1DC1-CB3F4F24B5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E8197EC-C55E-01F8-EF71-88F67200F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398A36-948F-BF26-0BF3-F7F4DC3CC3E9}"/>
              </a:ext>
            </a:extLst>
          </p:cNvPr>
          <p:cNvSpPr>
            <a:spLocks noGrp="1"/>
          </p:cNvSpPr>
          <p:nvPr>
            <p:ph type="dt" sz="half" idx="10"/>
          </p:nvPr>
        </p:nvSpPr>
        <p:spPr/>
        <p:txBody>
          <a:bodyPr/>
          <a:lstStyle/>
          <a:p>
            <a:fld id="{687B0670-32B7-44DD-9B0D-AD33AA6B10DD}" type="datetimeFigureOut">
              <a:rPr lang="en-CA" smtClean="0"/>
              <a:t>2024-10-18</a:t>
            </a:fld>
            <a:endParaRPr lang="en-CA"/>
          </a:p>
        </p:txBody>
      </p:sp>
      <p:sp>
        <p:nvSpPr>
          <p:cNvPr id="6" name="Footer Placeholder 5">
            <a:extLst>
              <a:ext uri="{FF2B5EF4-FFF2-40B4-BE49-F238E27FC236}">
                <a16:creationId xmlns:a16="http://schemas.microsoft.com/office/drawing/2014/main" id="{77235F09-4851-10C3-FCEE-060D55D2E47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E6A04E4-48EC-48B6-6C05-C555E3C89551}"/>
              </a:ext>
            </a:extLst>
          </p:cNvPr>
          <p:cNvSpPr>
            <a:spLocks noGrp="1"/>
          </p:cNvSpPr>
          <p:nvPr>
            <p:ph type="sldNum" sz="quarter" idx="12"/>
          </p:nvPr>
        </p:nvSpPr>
        <p:spPr/>
        <p:txBody>
          <a:bodyPr/>
          <a:lstStyle/>
          <a:p>
            <a:fld id="{7EC06DF7-ABAB-4E93-BFD0-B77275A340AA}" type="slidenum">
              <a:rPr lang="en-CA" smtClean="0"/>
              <a:t>‹#›</a:t>
            </a:fld>
            <a:endParaRPr lang="en-CA"/>
          </a:p>
        </p:txBody>
      </p:sp>
    </p:spTree>
    <p:extLst>
      <p:ext uri="{BB962C8B-B14F-4D97-AF65-F5344CB8AC3E}">
        <p14:creationId xmlns:p14="http://schemas.microsoft.com/office/powerpoint/2010/main" val="1155379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7924D2-42FD-5238-B605-7CAE65F3C7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CAC018A-EAA4-C383-343E-6694592715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ABB4F20-60B1-677E-2371-E885D7E0D1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87B0670-32B7-44DD-9B0D-AD33AA6B10DD}" type="datetimeFigureOut">
              <a:rPr lang="en-CA" smtClean="0"/>
              <a:t>2024-10-18</a:t>
            </a:fld>
            <a:endParaRPr lang="en-CA"/>
          </a:p>
        </p:txBody>
      </p:sp>
      <p:sp>
        <p:nvSpPr>
          <p:cNvPr id="5" name="Footer Placeholder 4">
            <a:extLst>
              <a:ext uri="{FF2B5EF4-FFF2-40B4-BE49-F238E27FC236}">
                <a16:creationId xmlns:a16="http://schemas.microsoft.com/office/drawing/2014/main" id="{E021F69F-6D30-10AB-B5E4-BA3E50395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B41100DF-B7EC-C159-6905-7CB2D286BC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C06DF7-ABAB-4E93-BFD0-B77275A340AA}" type="slidenum">
              <a:rPr lang="en-CA" smtClean="0"/>
              <a:t>‹#›</a:t>
            </a:fld>
            <a:endParaRPr lang="en-CA"/>
          </a:p>
        </p:txBody>
      </p:sp>
    </p:spTree>
    <p:extLst>
      <p:ext uri="{BB962C8B-B14F-4D97-AF65-F5344CB8AC3E}">
        <p14:creationId xmlns:p14="http://schemas.microsoft.com/office/powerpoint/2010/main" val="3482560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New_Brunswick_neurological_syndrome_of_unknown_cause#cite_note-GNB_OCHOH_20210427-1" TargetMode="External"/><Relationship Id="rId7" Type="http://schemas.openxmlformats.org/officeDocument/2006/relationships/hyperlink" Target="https://en.wikipedia.org/wiki/Hallucination" TargetMode="External"/><Relationship Id="rId2" Type="http://schemas.openxmlformats.org/officeDocument/2006/relationships/hyperlink" Target="https://en.wikipedia.org/wiki/Neurological_disorder" TargetMode="External"/><Relationship Id="rId1" Type="http://schemas.openxmlformats.org/officeDocument/2006/relationships/slideLayout" Target="../slideLayouts/slideLayout2.xml"/><Relationship Id="rId6" Type="http://schemas.openxmlformats.org/officeDocument/2006/relationships/hyperlink" Target="https://en.wikipedia.org/wiki/New_Brunswick" TargetMode="External"/><Relationship Id="rId5" Type="http://schemas.openxmlformats.org/officeDocument/2006/relationships/hyperlink" Target="https://en.wikipedia.org/wiki/Disease_cluster" TargetMode="External"/><Relationship Id="rId4" Type="http://schemas.openxmlformats.org/officeDocument/2006/relationships/hyperlink" Target="https://en.wikipedia.org/wiki/Degenerative_diseas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ubmed.ncbi.nlm.nih.gov/?term=Stein%20E%5BAuthor%5D" TargetMode="External"/><Relationship Id="rId2" Type="http://schemas.openxmlformats.org/officeDocument/2006/relationships/hyperlink" Target="https://pubmed.ncbi.nlm.nih.gov/?term=Hajat%20C%5BAuthor%5D" TargetMode="External"/><Relationship Id="rId1" Type="http://schemas.openxmlformats.org/officeDocument/2006/relationships/slideLayout" Target="../slideLayouts/slideLayout2.xml"/><Relationship Id="rId5" Type="http://schemas.openxmlformats.org/officeDocument/2006/relationships/hyperlink" Target="https://doi.org/10.1016%2Fj.pmedr.2018.10.008" TargetMode="External"/><Relationship Id="rId4" Type="http://schemas.openxmlformats.org/officeDocument/2006/relationships/hyperlink" Target="https://www.ncbi.nlm.nih.gov/pmc/articles/PMC621488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pubmed.ncbi.nlm.nih.gov/?term=Holman%20HR%5BAuthor%5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media/releases/2023/p0323-autism.html#:~:text=One%20in%2036%20(2.8%25),Mortality%20Weekly%20Report%20(MMWR)." TargetMode="External"/><Relationship Id="rId2" Type="http://schemas.openxmlformats.org/officeDocument/2006/relationships/hyperlink" Target="https://www.cdc.gov/ncbddd/autism/features/adults-living-with-autism-spectrum-disorder.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cmaj.ca/content/186/7/50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ciencedirect.com/journal/journal-of-inorganic-biochemistry/vol/105/issue/11" TargetMode="External"/><Relationship Id="rId2" Type="http://schemas.openxmlformats.org/officeDocument/2006/relationships/hyperlink" Target="https://www.sciencedirect.com/journal/journal-of-inorganic-biochemistry" TargetMode="Externa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4E708-19A1-40D6-F666-333C84B6500A}"/>
              </a:ext>
            </a:extLst>
          </p:cNvPr>
          <p:cNvSpPr>
            <a:spLocks noGrp="1"/>
          </p:cNvSpPr>
          <p:nvPr>
            <p:ph type="ctrTitle"/>
          </p:nvPr>
        </p:nvSpPr>
        <p:spPr>
          <a:xfrm>
            <a:off x="1524000" y="1122363"/>
            <a:ext cx="9144000" cy="1017522"/>
          </a:xfrm>
        </p:spPr>
        <p:txBody>
          <a:bodyPr/>
          <a:lstStyle/>
          <a:p>
            <a:r>
              <a:rPr lang="en-CA" dirty="0"/>
              <a:t>NCI presentation</a:t>
            </a:r>
          </a:p>
        </p:txBody>
      </p:sp>
      <p:sp>
        <p:nvSpPr>
          <p:cNvPr id="3" name="Subtitle 2">
            <a:extLst>
              <a:ext uri="{FF2B5EF4-FFF2-40B4-BE49-F238E27FC236}">
                <a16:creationId xmlns:a16="http://schemas.microsoft.com/office/drawing/2014/main" id="{E1252089-ECB8-14E3-8F5A-E761C107E965}"/>
              </a:ext>
            </a:extLst>
          </p:cNvPr>
          <p:cNvSpPr>
            <a:spLocks noGrp="1"/>
          </p:cNvSpPr>
          <p:nvPr>
            <p:ph type="subTitle" idx="1"/>
          </p:nvPr>
        </p:nvSpPr>
        <p:spPr>
          <a:xfrm>
            <a:off x="1524000" y="2564091"/>
            <a:ext cx="9144000" cy="2384981"/>
          </a:xfrm>
        </p:spPr>
        <p:txBody>
          <a:bodyPr>
            <a:normAutofit fontScale="40000" lnSpcReduction="20000"/>
          </a:bodyPr>
          <a:lstStyle/>
          <a:p>
            <a:endParaRPr lang="en-CA" dirty="0"/>
          </a:p>
          <a:p>
            <a:r>
              <a:rPr lang="en-CA" sz="9000" dirty="0"/>
              <a:t>Health Challenges Facing Canada and the US</a:t>
            </a:r>
          </a:p>
          <a:p>
            <a:r>
              <a:rPr lang="en-CA" sz="9000" dirty="0"/>
              <a:t>Christopher A. Shaw</a:t>
            </a:r>
          </a:p>
          <a:p>
            <a:r>
              <a:rPr lang="en-CA" sz="9000" dirty="0"/>
              <a:t>Professor, UBC</a:t>
            </a:r>
          </a:p>
        </p:txBody>
      </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84A91524-F29F-74CA-3474-4EC000AE79EA}"/>
                  </a:ext>
                </a:extLst>
              </p:cNvPr>
              <p:cNvGraphicFramePr>
                <a:graphicFrameLocks noChangeAspect="1"/>
              </p:cNvGraphicFramePr>
              <p:nvPr>
                <p:extLst>
                  <p:ext uri="{D42A27DB-BD31-4B8C-83A1-F6EECF244321}">
                    <p14:modId xmlns:p14="http://schemas.microsoft.com/office/powerpoint/2010/main" val="934551688"/>
                  </p:ext>
                </p:extLst>
              </p:nvPr>
            </p:nvGraphicFramePr>
            <p:xfrm>
              <a:off x="-476738" y="517474"/>
              <a:ext cx="3048000" cy="1714500"/>
            </p:xfrm>
            <a:graphic>
              <a:graphicData uri="http://schemas.microsoft.com/office/powerpoint/2016/slidezoom">
                <pslz:sldZm>
                  <pslz:sldZmObj sldId="261" cId="522571068">
                    <pslz:zmPr id="{99234429-6878-4FF8-B931-942E682C32D4}"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5" name="Slide Zoom 4">
                <a:extLst>
                  <a:ext uri="{FF2B5EF4-FFF2-40B4-BE49-F238E27FC236}">
                    <a16:creationId xmlns:a16="http://schemas.microsoft.com/office/drawing/2014/main" id="{84A91524-F29F-74CA-3474-4EC000AE79EA}"/>
                  </a:ext>
                </a:extLst>
              </p:cNvPr>
              <p:cNvPicPr>
                <a:picLocks noGrp="1" noRot="1" noChangeAspect="1" noMove="1" noResize="1" noEditPoints="1" noAdjustHandles="1" noChangeArrowheads="1" noChangeShapeType="1"/>
              </p:cNvPicPr>
              <p:nvPr/>
            </p:nvPicPr>
            <p:blipFill>
              <a:blip r:embed="rId2"/>
              <a:stretch>
                <a:fillRect/>
              </a:stretch>
            </p:blipFill>
            <p:spPr>
              <a:xfrm>
                <a:off x="-476738" y="517474"/>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857227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6982-5C64-C1A5-62AC-0D00647ED16F}"/>
              </a:ext>
            </a:extLst>
          </p:cNvPr>
          <p:cNvSpPr>
            <a:spLocks noGrp="1"/>
          </p:cNvSpPr>
          <p:nvPr>
            <p:ph type="title"/>
          </p:nvPr>
        </p:nvSpPr>
        <p:spPr/>
        <p:txBody>
          <a:bodyPr/>
          <a:lstStyle/>
          <a:p>
            <a:r>
              <a:rPr lang="en-CA" dirty="0"/>
              <a:t>New Brunswick Neurological Syndrome of Unknown Cause vs Guam ALS-PDC</a:t>
            </a:r>
          </a:p>
        </p:txBody>
      </p:sp>
      <p:sp>
        <p:nvSpPr>
          <p:cNvPr id="3" name="Content Placeholder 2">
            <a:extLst>
              <a:ext uri="{FF2B5EF4-FFF2-40B4-BE49-F238E27FC236}">
                <a16:creationId xmlns:a16="http://schemas.microsoft.com/office/drawing/2014/main" id="{AF035D26-08EA-9091-0A26-646E6AD7CA24}"/>
              </a:ext>
            </a:extLst>
          </p:cNvPr>
          <p:cNvSpPr>
            <a:spLocks noGrp="1"/>
          </p:cNvSpPr>
          <p:nvPr>
            <p:ph idx="1"/>
          </p:nvPr>
        </p:nvSpPr>
        <p:spPr/>
        <p:txBody>
          <a:bodyPr>
            <a:normAutofit fontScale="70000" lnSpcReduction="20000"/>
          </a:bodyPr>
          <a:lstStyle/>
          <a:p>
            <a:pPr marL="0" indent="0" algn="l">
              <a:buNone/>
            </a:pPr>
            <a:r>
              <a:rPr lang="en-US" b="0" i="0" dirty="0">
                <a:solidFill>
                  <a:srgbClr val="202122"/>
                </a:solidFill>
                <a:effectLst/>
                <a:latin typeface="Arial" panose="020B0604020202020204" pitchFamily="34" charset="0"/>
              </a:rPr>
              <a:t>A </a:t>
            </a:r>
            <a:r>
              <a:rPr lang="en-US" b="0" i="0" u="none" strike="noStrike" dirty="0">
                <a:effectLst/>
                <a:latin typeface="Arial" panose="020B0604020202020204" pitchFamily="34" charset="0"/>
                <a:hlinkClick r:id="rId2" tooltip="Neurological disorder"/>
              </a:rPr>
              <a:t>neurological syndrome</a:t>
            </a:r>
            <a:r>
              <a:rPr lang="en-US" b="0" i="0" dirty="0">
                <a:solidFill>
                  <a:srgbClr val="202122"/>
                </a:solidFill>
                <a:effectLst/>
                <a:latin typeface="Arial" panose="020B0604020202020204" pitchFamily="34" charset="0"/>
              </a:rPr>
              <a:t> of unknown cause</a:t>
            </a:r>
            <a:r>
              <a:rPr lang="en-US" b="0" i="0" u="none" strike="noStrike" baseline="30000" dirty="0">
                <a:solidFill>
                  <a:srgbClr val="202122"/>
                </a:solidFill>
                <a:effectLst/>
                <a:latin typeface="Arial" panose="020B0604020202020204" pitchFamily="34" charset="0"/>
                <a:hlinkClick r:id="rId3"/>
              </a:rPr>
              <a:t>[1]</a:t>
            </a:r>
            <a:r>
              <a:rPr lang="en-US" b="0" i="0" dirty="0">
                <a:solidFill>
                  <a:srgbClr val="202122"/>
                </a:solidFill>
                <a:effectLst/>
                <a:latin typeface="Arial" panose="020B0604020202020204" pitchFamily="34" charset="0"/>
              </a:rPr>
              <a:t> was identified as a potential novel </a:t>
            </a:r>
            <a:r>
              <a:rPr lang="en-US" b="0" i="0" u="none" strike="noStrike" dirty="0">
                <a:effectLst/>
                <a:latin typeface="Arial" panose="020B0604020202020204" pitchFamily="34" charset="0"/>
                <a:hlinkClick r:id="rId4" tooltip="Degenerative disease"/>
              </a:rPr>
              <a:t>degenerative disease</a:t>
            </a:r>
            <a:r>
              <a:rPr lang="en-US" b="0" i="0" dirty="0">
                <a:solidFill>
                  <a:srgbClr val="202122"/>
                </a:solidFill>
                <a:effectLst/>
                <a:latin typeface="Arial" panose="020B0604020202020204" pitchFamily="34" charset="0"/>
              </a:rPr>
              <a:t> in a </a:t>
            </a:r>
            <a:r>
              <a:rPr lang="en-US" b="0" i="0" u="none" strike="noStrike" dirty="0">
                <a:effectLst/>
                <a:latin typeface="Arial" panose="020B0604020202020204" pitchFamily="34" charset="0"/>
                <a:hlinkClick r:id="rId5" tooltip="Disease cluster"/>
              </a:rPr>
              <a:t>cluster</a:t>
            </a:r>
            <a:r>
              <a:rPr lang="en-US" b="0" i="0" dirty="0">
                <a:solidFill>
                  <a:srgbClr val="202122"/>
                </a:solidFill>
                <a:effectLst/>
                <a:latin typeface="Arial" panose="020B0604020202020204" pitchFamily="34" charset="0"/>
              </a:rPr>
              <a:t> of individuals with similar clinical signs and symptoms in the Canadian province of </a:t>
            </a:r>
            <a:r>
              <a:rPr lang="en-US" b="0" i="0" u="none" strike="noStrike" dirty="0">
                <a:effectLst/>
                <a:latin typeface="Arial" panose="020B0604020202020204" pitchFamily="34" charset="0"/>
                <a:hlinkClick r:id="rId6" tooltip="New Brunswick"/>
              </a:rPr>
              <a:t>New Brunswick</a:t>
            </a:r>
            <a:r>
              <a:rPr lang="en-US" b="0" i="0" dirty="0">
                <a:solidFill>
                  <a:srgbClr val="202122"/>
                </a:solidFill>
                <a:effectLst/>
                <a:latin typeface="Arial" panose="020B0604020202020204" pitchFamily="34" charset="0"/>
              </a:rPr>
              <a:t> beginning in </a:t>
            </a:r>
            <a:r>
              <a:rPr lang="en-US" b="0" i="0" dirty="0">
                <a:solidFill>
                  <a:srgbClr val="FF0000"/>
                </a:solidFill>
                <a:effectLst/>
                <a:latin typeface="Arial" panose="020B0604020202020204" pitchFamily="34" charset="0"/>
              </a:rPr>
              <a:t>2019</a:t>
            </a:r>
            <a:r>
              <a:rPr lang="en-US" b="0" i="0" dirty="0">
                <a:solidFill>
                  <a:srgbClr val="202122"/>
                </a:solidFill>
                <a:effectLst/>
                <a:latin typeface="Arial" panose="020B0604020202020204" pitchFamily="34" charset="0"/>
              </a:rPr>
              <a:t>. Symptoms listed on the New Brunswick Public Health (NBPH) website </a:t>
            </a:r>
            <a:r>
              <a:rPr lang="en-US" b="0" i="0" dirty="0">
                <a:solidFill>
                  <a:srgbClr val="FF0000"/>
                </a:solidFill>
                <a:effectLst/>
                <a:latin typeface="Arial" panose="020B0604020202020204" pitchFamily="34" charset="0"/>
              </a:rPr>
              <a:t>include memory problems, muscle spasms, balance problems, difficulty walking or falls, blurred vision or </a:t>
            </a:r>
            <a:r>
              <a:rPr lang="en-US" b="0" i="0" u="none" strike="noStrike" dirty="0">
                <a:solidFill>
                  <a:srgbClr val="FF0000"/>
                </a:solidFill>
                <a:effectLst/>
                <a:latin typeface="Arial" panose="020B0604020202020204" pitchFamily="34" charset="0"/>
                <a:hlinkClick r:id="rId7" tooltip="Hallucination">
                  <a:extLst>
                    <a:ext uri="{A12FA001-AC4F-418D-AE19-62706E023703}">
                      <ahyp:hlinkClr xmlns:ahyp="http://schemas.microsoft.com/office/drawing/2018/hyperlinkcolor" val="tx"/>
                    </a:ext>
                  </a:extLst>
                </a:hlinkClick>
              </a:rPr>
              <a:t>visual hallucinations</a:t>
            </a:r>
            <a:r>
              <a:rPr lang="en-US" b="0" i="0" dirty="0">
                <a:solidFill>
                  <a:srgbClr val="FF0000"/>
                </a:solidFill>
                <a:effectLst/>
                <a:latin typeface="Arial" panose="020B0604020202020204" pitchFamily="34" charset="0"/>
              </a:rPr>
              <a:t>, unexplained or significant weight loss, </a:t>
            </a:r>
            <a:r>
              <a:rPr lang="en-US" b="0" i="0" dirty="0" err="1">
                <a:solidFill>
                  <a:srgbClr val="FF0000"/>
                </a:solidFill>
                <a:effectLst/>
                <a:latin typeface="Arial" panose="020B0604020202020204" pitchFamily="34" charset="0"/>
              </a:rPr>
              <a:t>behaviour</a:t>
            </a:r>
            <a:r>
              <a:rPr lang="en-US" b="0" i="0" dirty="0">
                <a:solidFill>
                  <a:srgbClr val="FF0000"/>
                </a:solidFill>
                <a:effectLst/>
                <a:latin typeface="Arial" panose="020B0604020202020204" pitchFamily="34" charset="0"/>
              </a:rPr>
              <a:t> changes, and pain in the upper or lower limbs.</a:t>
            </a:r>
            <a:endParaRPr lang="en-CA" b="0" i="0" dirty="0">
              <a:solidFill>
                <a:srgbClr val="FF0000"/>
              </a:solidFill>
              <a:effectLst/>
              <a:latin typeface="Stag Medium"/>
            </a:endParaRPr>
          </a:p>
          <a:p>
            <a:pPr marL="0" indent="0" algn="l">
              <a:buNone/>
            </a:pPr>
            <a:endParaRPr lang="en-CA" dirty="0">
              <a:solidFill>
                <a:srgbClr val="000000"/>
              </a:solidFill>
              <a:latin typeface="Stag Medium"/>
            </a:endParaRPr>
          </a:p>
          <a:p>
            <a:pPr marL="0" indent="0" algn="l">
              <a:buNone/>
            </a:pPr>
            <a:r>
              <a:rPr lang="en-CA" b="0" i="0" dirty="0">
                <a:solidFill>
                  <a:srgbClr val="000000"/>
                </a:solidFill>
                <a:effectLst/>
                <a:latin typeface="Stag Medium"/>
              </a:rPr>
              <a:t>Governmental response differed radically.</a:t>
            </a:r>
          </a:p>
          <a:p>
            <a:pPr marL="0" indent="0" algn="l">
              <a:buNone/>
            </a:pPr>
            <a:r>
              <a:rPr lang="en-CA" b="0" i="0" u="sng" dirty="0">
                <a:solidFill>
                  <a:srgbClr val="000000"/>
                </a:solidFill>
                <a:effectLst/>
                <a:latin typeface="Stag Medium"/>
              </a:rPr>
              <a:t>From the CBC</a:t>
            </a:r>
            <a:r>
              <a:rPr lang="en-CA" b="0" i="0" dirty="0">
                <a:solidFill>
                  <a:srgbClr val="000000"/>
                </a:solidFill>
                <a:effectLst/>
                <a:latin typeface="Stag Medium"/>
              </a:rPr>
              <a:t>:</a:t>
            </a:r>
          </a:p>
          <a:p>
            <a:pPr marL="0" indent="0" algn="l">
              <a:buNone/>
            </a:pPr>
            <a:r>
              <a:rPr lang="en-CA" b="0" i="0" dirty="0">
                <a:solidFill>
                  <a:srgbClr val="000000"/>
                </a:solidFill>
                <a:effectLst/>
                <a:latin typeface="Stag Medium"/>
              </a:rPr>
              <a:t>Scientist working on mystery N.B. brain condition claimed he was 'cut off' for 'political' reasons</a:t>
            </a:r>
          </a:p>
          <a:p>
            <a:pPr algn="l"/>
            <a:r>
              <a:rPr lang="en-CA" b="0" i="0" dirty="0">
                <a:solidFill>
                  <a:srgbClr val="000000"/>
                </a:solidFill>
                <a:effectLst/>
                <a:latin typeface="Radio Canada"/>
              </a:rPr>
              <a:t>Dr. Michael </a:t>
            </a:r>
            <a:r>
              <a:rPr lang="en-CA" b="0" i="0" dirty="0" err="1">
                <a:solidFill>
                  <a:srgbClr val="000000"/>
                </a:solidFill>
                <a:effectLst/>
                <a:latin typeface="Radio Canada"/>
              </a:rPr>
              <a:t>Coulthart</a:t>
            </a:r>
            <a:r>
              <a:rPr lang="en-CA" b="0" i="0" dirty="0">
                <a:solidFill>
                  <a:srgbClr val="000000"/>
                </a:solidFill>
                <a:effectLst/>
                <a:latin typeface="Radio Canada"/>
              </a:rPr>
              <a:t> was moved off file after team ‘ruled out’ his specialty cause of disease, PHAC says</a:t>
            </a:r>
          </a:p>
          <a:p>
            <a:pPr marL="0" indent="0">
              <a:buNone/>
            </a:pPr>
            <a:r>
              <a:rPr lang="en-CA" dirty="0"/>
              <a:t>How US dealt with ALS-PDC very different, but that was long ago.</a:t>
            </a:r>
          </a:p>
        </p:txBody>
      </p:sp>
    </p:spTree>
    <p:extLst>
      <p:ext uri="{BB962C8B-B14F-4D97-AF65-F5344CB8AC3E}">
        <p14:creationId xmlns:p14="http://schemas.microsoft.com/office/powerpoint/2010/main" val="816146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79F0-CAE3-B187-1EF8-CD8B8D6A1DB0}"/>
              </a:ext>
            </a:extLst>
          </p:cNvPr>
          <p:cNvSpPr>
            <a:spLocks noGrp="1"/>
          </p:cNvSpPr>
          <p:nvPr>
            <p:ph type="title"/>
          </p:nvPr>
        </p:nvSpPr>
        <p:spPr/>
        <p:txBody>
          <a:bodyPr/>
          <a:lstStyle/>
          <a:p>
            <a:r>
              <a:rPr lang="en-CA" dirty="0"/>
              <a:t>Skyhorse and Ekstasis </a:t>
            </a:r>
            <a:r>
              <a:rPr lang="en-CA"/>
              <a:t>Publications from CCCA</a:t>
            </a:r>
            <a:endParaRPr lang="en-CA" dirty="0"/>
          </a:p>
        </p:txBody>
      </p:sp>
      <p:pic>
        <p:nvPicPr>
          <p:cNvPr id="4" name="Content Placeholder 4" descr="A book cover with text and a virus&#10;&#10;Description automatically generated">
            <a:extLst>
              <a:ext uri="{FF2B5EF4-FFF2-40B4-BE49-F238E27FC236}">
                <a16:creationId xmlns:a16="http://schemas.microsoft.com/office/drawing/2014/main" id="{F72C8F22-914E-E944-55E2-8D4C96A621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5756" y="1863332"/>
            <a:ext cx="3414656" cy="4629542"/>
          </a:xfrm>
        </p:spPr>
      </p:pic>
      <p:pic>
        <p:nvPicPr>
          <p:cNvPr id="5" name="Picture 4">
            <a:extLst>
              <a:ext uri="{FF2B5EF4-FFF2-40B4-BE49-F238E27FC236}">
                <a16:creationId xmlns:a16="http://schemas.microsoft.com/office/drawing/2014/main" id="{666F7E29-4734-1E91-35C6-3807F2D6C9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6324" y="1863332"/>
            <a:ext cx="3620677" cy="4629543"/>
          </a:xfrm>
          <a:prstGeom prst="rect">
            <a:avLst/>
          </a:prstGeom>
          <a:noFill/>
          <a:ln>
            <a:noFill/>
          </a:ln>
        </p:spPr>
      </p:pic>
    </p:spTree>
    <p:extLst>
      <p:ext uri="{BB962C8B-B14F-4D97-AF65-F5344CB8AC3E}">
        <p14:creationId xmlns:p14="http://schemas.microsoft.com/office/powerpoint/2010/main" val="2654046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0958B-875B-46B1-96C1-DA622868563A}"/>
              </a:ext>
            </a:extLst>
          </p:cNvPr>
          <p:cNvSpPr>
            <a:spLocks noGrp="1"/>
          </p:cNvSpPr>
          <p:nvPr>
            <p:ph type="title"/>
          </p:nvPr>
        </p:nvSpPr>
        <p:spPr/>
        <p:txBody>
          <a:bodyPr>
            <a:normAutofit fontScale="90000"/>
          </a:bodyPr>
          <a:lstStyle/>
          <a:p>
            <a:br>
              <a:rPr lang="en-CA" sz="3100" dirty="0">
                <a:latin typeface="+mn-lt"/>
              </a:rPr>
            </a:br>
            <a:br>
              <a:rPr lang="en-CA" sz="3100" dirty="0">
                <a:latin typeface="+mn-lt"/>
              </a:rPr>
            </a:br>
            <a:r>
              <a:rPr lang="en-CA" sz="3100" dirty="0">
                <a:latin typeface="+mn-lt"/>
              </a:rPr>
              <a:t>Chronic disease, in general:</a:t>
            </a:r>
            <a:br>
              <a:rPr lang="en-US" sz="4000" b="0" i="0" dirty="0">
                <a:solidFill>
                  <a:srgbClr val="000000"/>
                </a:solidFill>
                <a:effectLst/>
                <a:latin typeface="+mn-lt"/>
              </a:rPr>
            </a:br>
            <a:br>
              <a:rPr lang="en-US" sz="4000" b="0" i="0" dirty="0">
                <a:solidFill>
                  <a:srgbClr val="000000"/>
                </a:solidFill>
                <a:effectLst/>
                <a:latin typeface="+mn-lt"/>
              </a:rPr>
            </a:br>
            <a:endParaRPr lang="en-CA" sz="4000" dirty="0">
              <a:latin typeface="+mn-lt"/>
            </a:endParaRPr>
          </a:p>
        </p:txBody>
      </p:sp>
      <p:sp>
        <p:nvSpPr>
          <p:cNvPr id="3" name="Content Placeholder 2">
            <a:extLst>
              <a:ext uri="{FF2B5EF4-FFF2-40B4-BE49-F238E27FC236}">
                <a16:creationId xmlns:a16="http://schemas.microsoft.com/office/drawing/2014/main" id="{38CFB2A1-8929-C3D8-AAA8-6F6D1966C083}"/>
              </a:ext>
            </a:extLst>
          </p:cNvPr>
          <p:cNvSpPr>
            <a:spLocks noGrp="1"/>
          </p:cNvSpPr>
          <p:nvPr>
            <p:ph idx="1"/>
          </p:nvPr>
        </p:nvSpPr>
        <p:spPr>
          <a:xfrm>
            <a:off x="838200" y="1486260"/>
            <a:ext cx="10515600" cy="4351338"/>
          </a:xfrm>
        </p:spPr>
        <p:txBody>
          <a:bodyPr>
            <a:normAutofit/>
          </a:bodyPr>
          <a:lstStyle/>
          <a:p>
            <a:pPr marL="0" indent="0">
              <a:buNone/>
            </a:pPr>
            <a:r>
              <a:rPr lang="en-US" b="0" dirty="0">
                <a:solidFill>
                  <a:srgbClr val="467886"/>
                </a:solidFill>
                <a:effectLst/>
                <a:latin typeface="Helvetica Neue"/>
                <a:hlinkClick r:id="rId2">
                  <a:extLst>
                    <a:ext uri="{A12FA001-AC4F-418D-AE19-62706E023703}">
                      <ahyp:hlinkClr xmlns:ahyp="http://schemas.microsoft.com/office/drawing/2018/hyperlinkcolor" val="tx"/>
                    </a:ext>
                  </a:extLst>
                </a:hlinkClick>
              </a:rPr>
              <a:t>One of the many online sources of information on chronic diseases:</a:t>
            </a:r>
          </a:p>
          <a:p>
            <a:pPr marL="0" indent="0">
              <a:buNone/>
            </a:pPr>
            <a:r>
              <a:rPr lang="en-US" b="0" i="0" u="sng" dirty="0" err="1">
                <a:solidFill>
                  <a:srgbClr val="467886"/>
                </a:solidFill>
                <a:effectLst/>
                <a:hlinkClick r:id="rId2">
                  <a:extLst>
                    <a:ext uri="{A12FA001-AC4F-418D-AE19-62706E023703}">
                      <ahyp:hlinkClr xmlns:ahyp="http://schemas.microsoft.com/office/drawing/2018/hyperlinkcolor" val="tx"/>
                    </a:ext>
                  </a:extLst>
                </a:hlinkClick>
              </a:rPr>
              <a:t>Cother</a:t>
            </a:r>
            <a:r>
              <a:rPr lang="en-US" b="0" i="0" u="sng" dirty="0">
                <a:solidFill>
                  <a:srgbClr val="467886"/>
                </a:solidFill>
                <a:effectLst/>
                <a:hlinkClick r:id="rId2">
                  <a:extLst>
                    <a:ext uri="{A12FA001-AC4F-418D-AE19-62706E023703}">
                      <ahyp:hlinkClr xmlns:ahyp="http://schemas.microsoft.com/office/drawing/2018/hyperlinkcolor" val="tx"/>
                    </a:ext>
                  </a:extLst>
                </a:hlinkClick>
              </a:rPr>
              <a:t> </a:t>
            </a:r>
            <a:r>
              <a:rPr lang="en-US" b="0" i="0" u="sng" dirty="0" err="1">
                <a:effectLst/>
                <a:hlinkClick r:id="rId2">
                  <a:extLst>
                    <a:ext uri="{A12FA001-AC4F-418D-AE19-62706E023703}">
                      <ahyp:hlinkClr xmlns:ahyp="http://schemas.microsoft.com/office/drawing/2018/hyperlinkcolor" val="tx"/>
                    </a:ext>
                  </a:extLst>
                </a:hlinkClick>
              </a:rPr>
              <a:t>Hajat</a:t>
            </a:r>
            <a:r>
              <a:rPr lang="en-US" b="0" i="0" dirty="0">
                <a:effectLst/>
              </a:rPr>
              <a:t> and </a:t>
            </a:r>
            <a:r>
              <a:rPr lang="en-US" b="0" i="0" u="sng" dirty="0">
                <a:solidFill>
                  <a:srgbClr val="467886"/>
                </a:solidFill>
                <a:effectLst/>
                <a:hlinkClick r:id="rId3">
                  <a:extLst>
                    <a:ext uri="{A12FA001-AC4F-418D-AE19-62706E023703}">
                      <ahyp:hlinkClr xmlns:ahyp="http://schemas.microsoft.com/office/drawing/2018/hyperlinkcolor" val="tx"/>
                    </a:ext>
                  </a:extLst>
                </a:hlinkClick>
              </a:rPr>
              <a:t>Emma </a:t>
            </a:r>
            <a:r>
              <a:rPr lang="en-US" b="0" i="0" u="sng" dirty="0">
                <a:effectLst/>
                <a:hlinkClick r:id="rId3">
                  <a:extLst>
                    <a:ext uri="{A12FA001-AC4F-418D-AE19-62706E023703}">
                      <ahyp:hlinkClr xmlns:ahyp="http://schemas.microsoft.com/office/drawing/2018/hyperlinkcolor" val="tx"/>
                    </a:ext>
                  </a:extLst>
                </a:hlinkClick>
              </a:rPr>
              <a:t>Stein</a:t>
            </a:r>
            <a:r>
              <a:rPr lang="en-US" b="0" i="0" u="sng" dirty="0">
                <a:effectLst/>
              </a:rPr>
              <a:t>, </a:t>
            </a:r>
            <a:r>
              <a:rPr lang="en-US" sz="2800" b="0" i="0" dirty="0">
                <a:solidFill>
                  <a:srgbClr val="000000"/>
                </a:solidFill>
                <a:effectLst/>
                <a:latin typeface="+mn-lt"/>
              </a:rPr>
              <a:t>The global burden of multiple chronic conditions: A narrative review</a:t>
            </a:r>
            <a:br>
              <a:rPr lang="en-US" sz="3600" b="0" i="0" dirty="0">
                <a:solidFill>
                  <a:srgbClr val="000000"/>
                </a:solidFill>
                <a:effectLst/>
                <a:latin typeface="+mn-lt"/>
              </a:rPr>
            </a:br>
            <a:r>
              <a:rPr lang="en-US" b="0" i="1" dirty="0">
                <a:effectLst/>
                <a:hlinkClick r:id="rId4">
                  <a:extLst>
                    <a:ext uri="{A12FA001-AC4F-418D-AE19-62706E023703}">
                      <ahyp:hlinkClr xmlns:ahyp="http://schemas.microsoft.com/office/drawing/2018/hyperlinkcolor" val="tx"/>
                    </a:ext>
                  </a:extLst>
                </a:hlinkClick>
              </a:rPr>
              <a:t>Prev Med Rep</a:t>
            </a:r>
            <a:r>
              <a:rPr lang="en-US" b="0" i="0" dirty="0">
                <a:effectLst/>
                <a:hlinkClick r:id="rId4">
                  <a:extLst>
                    <a:ext uri="{A12FA001-AC4F-418D-AE19-62706E023703}">
                      <ahyp:hlinkClr xmlns:ahyp="http://schemas.microsoft.com/office/drawing/2018/hyperlinkcolor" val="tx"/>
                    </a:ext>
                  </a:extLst>
                </a:hlinkClick>
              </a:rPr>
              <a:t>.</a:t>
            </a:r>
            <a:r>
              <a:rPr lang="en-US" b="0" i="0" dirty="0">
                <a:effectLst/>
              </a:rPr>
              <a:t> 2018 Dec; 12: 284–293.</a:t>
            </a:r>
          </a:p>
          <a:p>
            <a:pPr marL="0" indent="0" algn="l">
              <a:buNone/>
            </a:pPr>
            <a:r>
              <a:rPr lang="en-US" b="0" i="0" dirty="0">
                <a:effectLst/>
              </a:rPr>
              <a:t>Published online 2018 Oct 19. </a:t>
            </a:r>
            <a:r>
              <a:rPr lang="en-US" b="0" i="0" dirty="0" err="1">
                <a:effectLst/>
              </a:rPr>
              <a:t>doi</a:t>
            </a:r>
            <a:r>
              <a:rPr lang="en-US" b="0" i="0" dirty="0">
                <a:effectLst/>
              </a:rPr>
              <a:t>: </a:t>
            </a:r>
            <a:r>
              <a:rPr lang="en-US" b="0" i="0" u="sng" dirty="0">
                <a:effectLst/>
                <a:hlinkClick r:id="rId5">
                  <a:extLst>
                    <a:ext uri="{A12FA001-AC4F-418D-AE19-62706E023703}">
                      <ahyp:hlinkClr xmlns:ahyp="http://schemas.microsoft.com/office/drawing/2018/hyperlinkcolor" val="tx"/>
                    </a:ext>
                  </a:extLst>
                </a:hlinkClick>
              </a:rPr>
              <a:t>10.1016/j.pmedr.2018.10.008</a:t>
            </a:r>
            <a:endParaRPr lang="en-US" b="0" i="0" dirty="0">
              <a:effectLst/>
            </a:endParaRPr>
          </a:p>
          <a:p>
            <a:endParaRPr lang="en-CA" dirty="0"/>
          </a:p>
        </p:txBody>
      </p:sp>
    </p:spTree>
    <p:extLst>
      <p:ext uri="{BB962C8B-B14F-4D97-AF65-F5344CB8AC3E}">
        <p14:creationId xmlns:p14="http://schemas.microsoft.com/office/powerpoint/2010/main" val="522571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D7A4-CBB8-82BC-2951-A9D6FAA12031}"/>
              </a:ext>
            </a:extLst>
          </p:cNvPr>
          <p:cNvSpPr>
            <a:spLocks noGrp="1"/>
          </p:cNvSpPr>
          <p:nvPr>
            <p:ph type="title"/>
          </p:nvPr>
        </p:nvSpPr>
        <p:spPr/>
        <p:txBody>
          <a:bodyPr/>
          <a:lstStyle/>
          <a:p>
            <a:r>
              <a:rPr lang="en-CA" dirty="0"/>
              <a:t>From the CDC</a:t>
            </a:r>
          </a:p>
        </p:txBody>
      </p:sp>
      <p:sp>
        <p:nvSpPr>
          <p:cNvPr id="3" name="Content Placeholder 2">
            <a:extLst>
              <a:ext uri="{FF2B5EF4-FFF2-40B4-BE49-F238E27FC236}">
                <a16:creationId xmlns:a16="http://schemas.microsoft.com/office/drawing/2014/main" id="{B4F25FA1-A54E-9AC2-7370-BC0FA67595CA}"/>
              </a:ext>
            </a:extLst>
          </p:cNvPr>
          <p:cNvSpPr>
            <a:spLocks noGrp="1"/>
          </p:cNvSpPr>
          <p:nvPr>
            <p:ph idx="1"/>
          </p:nvPr>
        </p:nvSpPr>
        <p:spPr/>
        <p:txBody>
          <a:bodyPr>
            <a:normAutofit fontScale="85000" lnSpcReduction="10000"/>
          </a:bodyPr>
          <a:lstStyle/>
          <a:p>
            <a:pPr marL="0" indent="0" algn="l">
              <a:buNone/>
            </a:pPr>
            <a:r>
              <a:rPr lang="en-US" b="0" i="0" dirty="0">
                <a:solidFill>
                  <a:srgbClr val="000000"/>
                </a:solidFill>
                <a:effectLst/>
                <a:latin typeface="Poppins" panose="020B0502040204020203" pitchFamily="2" charset="0"/>
              </a:rPr>
              <a:t>Prevalence of Multiple Chronic Conditions Among US Adults, 2018</a:t>
            </a:r>
          </a:p>
          <a:p>
            <a:pPr algn="l"/>
            <a:r>
              <a:rPr lang="en-US" b="0" i="0" dirty="0">
                <a:solidFill>
                  <a:srgbClr val="000000"/>
                </a:solidFill>
                <a:effectLst/>
                <a:latin typeface="Nunito" panose="020F0502020204030204" pitchFamily="2" charset="0"/>
              </a:rPr>
              <a:t>RESEARCH BRIEF — Volume 17 — September 17, 2020</a:t>
            </a:r>
          </a:p>
          <a:p>
            <a:pPr marL="0" indent="0" algn="l">
              <a:buNone/>
            </a:pPr>
            <a:r>
              <a:rPr lang="en-US" b="0" i="0" u="sng" dirty="0">
                <a:solidFill>
                  <a:srgbClr val="275B2C"/>
                </a:solidFill>
                <a:effectLst/>
                <a:latin typeface="Poppins" panose="00000500000000000000" pitchFamily="2" charset="0"/>
              </a:rPr>
              <a:t>Abstract</a:t>
            </a:r>
          </a:p>
          <a:p>
            <a:pPr marL="0" indent="0" algn="l">
              <a:buNone/>
            </a:pPr>
            <a:r>
              <a:rPr lang="en-US" b="0" i="0" dirty="0">
                <a:solidFill>
                  <a:srgbClr val="000000"/>
                </a:solidFill>
                <a:effectLst/>
                <a:latin typeface="Nunito" pitchFamily="2" charset="0"/>
              </a:rPr>
              <a:t>This analysis provides prevalence estimates of diagnosed single and multiple (≥2) chronic conditions among the noninstitutionalized, civilian US adult population. Data from the 2018 National Health Interview Survey (NHIS) were used to estimate percentages for US adults by selected demographic characteristics. </a:t>
            </a:r>
            <a:r>
              <a:rPr lang="en-US" b="0" i="0" dirty="0">
                <a:solidFill>
                  <a:srgbClr val="FF0000"/>
                </a:solidFill>
                <a:effectLst/>
                <a:latin typeface="Nunito" pitchFamily="2" charset="0"/>
              </a:rPr>
              <a:t>More than half (51.8%) of adults had at least 1 of 10 selected diagnosed chronic conditions (arthritis, cancer, chronic obstructive pulmonary disease, coronary heart disease, current asthma, diabetes, hepatitis, hypertension, stroke, and weak or failing kidneys), and 27.2% of US adults had multiple chronic conditions.</a:t>
            </a:r>
          </a:p>
          <a:p>
            <a:endParaRPr lang="en-CA" dirty="0"/>
          </a:p>
        </p:txBody>
      </p:sp>
    </p:spTree>
    <p:extLst>
      <p:ext uri="{BB962C8B-B14F-4D97-AF65-F5344CB8AC3E}">
        <p14:creationId xmlns:p14="http://schemas.microsoft.com/office/powerpoint/2010/main" val="10473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27AC5-650F-B56B-8A28-F3A567BB7713}"/>
              </a:ext>
            </a:extLst>
          </p:cNvPr>
          <p:cNvSpPr>
            <a:spLocks noGrp="1"/>
          </p:cNvSpPr>
          <p:nvPr>
            <p:ph type="title"/>
          </p:nvPr>
        </p:nvSpPr>
        <p:spPr/>
        <p:txBody>
          <a:bodyPr>
            <a:normAutofit fontScale="90000"/>
          </a:bodyPr>
          <a:lstStyle/>
          <a:p>
            <a:r>
              <a:rPr lang="en-US" sz="4400" b="0" i="0" dirty="0">
                <a:solidFill>
                  <a:srgbClr val="000000"/>
                </a:solidFill>
                <a:effectLst/>
                <a:latin typeface="Cambria" panose="02040503050406030204" pitchFamily="18" charset="0"/>
              </a:rPr>
              <a:t>The Relation of the Chronic Disease Epidemic to the Health Care Crisis</a:t>
            </a:r>
            <a:br>
              <a:rPr lang="en-US" sz="4400" b="0" i="0" dirty="0">
                <a:solidFill>
                  <a:srgbClr val="000000"/>
                </a:solidFill>
                <a:effectLst/>
                <a:latin typeface="Cambria" panose="02040503050406030204" pitchFamily="18" charset="0"/>
              </a:rPr>
            </a:br>
            <a:endParaRPr lang="en-CA" dirty="0"/>
          </a:p>
        </p:txBody>
      </p:sp>
      <p:sp>
        <p:nvSpPr>
          <p:cNvPr id="3" name="Content Placeholder 2">
            <a:extLst>
              <a:ext uri="{FF2B5EF4-FFF2-40B4-BE49-F238E27FC236}">
                <a16:creationId xmlns:a16="http://schemas.microsoft.com/office/drawing/2014/main" id="{7716936E-C3F9-FFC4-39A2-A9E2049AACCB}"/>
              </a:ext>
            </a:extLst>
          </p:cNvPr>
          <p:cNvSpPr>
            <a:spLocks noGrp="1"/>
          </p:cNvSpPr>
          <p:nvPr>
            <p:ph idx="1"/>
          </p:nvPr>
        </p:nvSpPr>
        <p:spPr/>
        <p:txBody>
          <a:bodyPr/>
          <a:lstStyle/>
          <a:p>
            <a:pPr marL="0" indent="0" algn="l">
              <a:spcBef>
                <a:spcPts val="1000"/>
              </a:spcBef>
              <a:spcAft>
                <a:spcPts val="1000"/>
              </a:spcAft>
              <a:buNone/>
            </a:pPr>
            <a:r>
              <a:rPr lang="en-US" b="0" i="0" u="sng" dirty="0">
                <a:solidFill>
                  <a:srgbClr val="376FAA"/>
                </a:solidFill>
                <a:effectLst/>
                <a:hlinkClick r:id="rId2"/>
              </a:rPr>
              <a:t>Halsted R. Holman</a:t>
            </a:r>
            <a:endParaRPr lang="en-US" b="0" i="0" dirty="0">
              <a:solidFill>
                <a:srgbClr val="212121"/>
              </a:solidFill>
              <a:effectLst/>
            </a:endParaRPr>
          </a:p>
          <a:p>
            <a:r>
              <a:rPr lang="en-US" b="0" i="0" dirty="0">
                <a:solidFill>
                  <a:srgbClr val="212121"/>
                </a:solidFill>
                <a:effectLst/>
                <a:latin typeface="Cambria" panose="02040503050406030204" pitchFamily="18" charset="0"/>
              </a:rPr>
              <a:t>Currently, some 50% of the US population has a chronic disease, creating an epidemic, and </a:t>
            </a:r>
            <a:r>
              <a:rPr lang="en-US" b="0" i="0" dirty="0">
                <a:solidFill>
                  <a:srgbClr val="FF0000"/>
                </a:solidFill>
                <a:effectLst/>
                <a:latin typeface="Cambria" panose="02040503050406030204" pitchFamily="18" charset="0"/>
              </a:rPr>
              <a:t>86% of health care costs </a:t>
            </a:r>
            <a:r>
              <a:rPr lang="en-US" b="0" i="0" dirty="0">
                <a:solidFill>
                  <a:srgbClr val="212121"/>
                </a:solidFill>
                <a:effectLst/>
                <a:latin typeface="Cambria" panose="02040503050406030204" pitchFamily="18" charset="0"/>
              </a:rPr>
              <a:t>are attributable to chronic disease.</a:t>
            </a:r>
            <a:endParaRPr lang="en-CA" dirty="0"/>
          </a:p>
        </p:txBody>
      </p:sp>
    </p:spTree>
    <p:extLst>
      <p:ext uri="{BB962C8B-B14F-4D97-AF65-F5344CB8AC3E}">
        <p14:creationId xmlns:p14="http://schemas.microsoft.com/office/powerpoint/2010/main" val="2256059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7C666-C571-231F-26D1-6BD920AC5073}"/>
              </a:ext>
            </a:extLst>
          </p:cNvPr>
          <p:cNvSpPr>
            <a:spLocks noGrp="1"/>
          </p:cNvSpPr>
          <p:nvPr>
            <p:ph type="title"/>
          </p:nvPr>
        </p:nvSpPr>
        <p:spPr/>
        <p:txBody>
          <a:bodyPr/>
          <a:lstStyle/>
          <a:p>
            <a:r>
              <a:rPr lang="en-CA" dirty="0"/>
              <a:t>From Children’s Health Defense</a:t>
            </a:r>
          </a:p>
        </p:txBody>
      </p:sp>
      <p:pic>
        <p:nvPicPr>
          <p:cNvPr id="1026" name="Picture 2">
            <a:extLst>
              <a:ext uri="{FF2B5EF4-FFF2-40B4-BE49-F238E27FC236}">
                <a16:creationId xmlns:a16="http://schemas.microsoft.com/office/drawing/2014/main" id="{D55FFA87-7A44-0F51-778B-CE3D564B1C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9433" y="1825625"/>
            <a:ext cx="935313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351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F28AB-D8CC-276A-8496-F4BBE573A755}"/>
              </a:ext>
            </a:extLst>
          </p:cNvPr>
          <p:cNvSpPr>
            <a:spLocks noGrp="1"/>
          </p:cNvSpPr>
          <p:nvPr>
            <p:ph type="title"/>
          </p:nvPr>
        </p:nvSpPr>
        <p:spPr/>
        <p:txBody>
          <a:bodyPr/>
          <a:lstStyle/>
          <a:p>
            <a:r>
              <a:rPr lang="en-CA" dirty="0"/>
              <a:t>From Healthing.ca</a:t>
            </a:r>
          </a:p>
        </p:txBody>
      </p:sp>
      <p:sp>
        <p:nvSpPr>
          <p:cNvPr id="3" name="Content Placeholder 2">
            <a:extLst>
              <a:ext uri="{FF2B5EF4-FFF2-40B4-BE49-F238E27FC236}">
                <a16:creationId xmlns:a16="http://schemas.microsoft.com/office/drawing/2014/main" id="{F3E81238-32D4-9CE4-DCB5-752C66C049E3}"/>
              </a:ext>
            </a:extLst>
          </p:cNvPr>
          <p:cNvSpPr>
            <a:spLocks noGrp="1"/>
          </p:cNvSpPr>
          <p:nvPr>
            <p:ph idx="1"/>
          </p:nvPr>
        </p:nvSpPr>
        <p:spPr>
          <a:xfrm>
            <a:off x="838200" y="1432874"/>
            <a:ext cx="10515600" cy="4744089"/>
          </a:xfrm>
        </p:spPr>
        <p:txBody>
          <a:bodyPr/>
          <a:lstStyle/>
          <a:p>
            <a:endParaRPr lang="en-CA" dirty="0"/>
          </a:p>
        </p:txBody>
      </p:sp>
      <p:sp>
        <p:nvSpPr>
          <p:cNvPr id="5" name="TextBox 4">
            <a:extLst>
              <a:ext uri="{FF2B5EF4-FFF2-40B4-BE49-F238E27FC236}">
                <a16:creationId xmlns:a16="http://schemas.microsoft.com/office/drawing/2014/main" id="{EF16105A-C0B5-F198-BFA3-D3790D08BEF1}"/>
              </a:ext>
            </a:extLst>
          </p:cNvPr>
          <p:cNvSpPr txBox="1"/>
          <p:nvPr/>
        </p:nvSpPr>
        <p:spPr>
          <a:xfrm>
            <a:off x="3047215" y="1388172"/>
            <a:ext cx="6094428" cy="4832092"/>
          </a:xfrm>
          <a:prstGeom prst="rect">
            <a:avLst/>
          </a:prstGeom>
          <a:noFill/>
        </p:spPr>
        <p:txBody>
          <a:bodyPr wrap="square">
            <a:spAutoFit/>
          </a:bodyPr>
          <a:lstStyle/>
          <a:p>
            <a:endParaRPr lang="en-US" sz="2800" b="0" i="0" dirty="0">
              <a:solidFill>
                <a:srgbClr val="191919"/>
              </a:solidFill>
              <a:effectLst/>
            </a:endParaRPr>
          </a:p>
          <a:p>
            <a:r>
              <a:rPr lang="en-US" sz="2800" dirty="0">
                <a:solidFill>
                  <a:srgbClr val="191919"/>
                </a:solidFill>
              </a:rPr>
              <a:t>I</a:t>
            </a:r>
            <a:r>
              <a:rPr lang="en-US" sz="2800" b="0" i="0" dirty="0">
                <a:solidFill>
                  <a:srgbClr val="191919"/>
                </a:solidFill>
                <a:effectLst/>
              </a:rPr>
              <a:t>n 2020, the CDC released a  </a:t>
            </a:r>
            <a:r>
              <a:rPr lang="en-US" sz="2800" i="0" u="none" strike="noStrike" dirty="0">
                <a:solidFill>
                  <a:srgbClr val="FF0000"/>
                </a:solidFill>
                <a:effectLst/>
                <a:hlinkClick r:id="rId2">
                  <a:extLst>
                    <a:ext uri="{A12FA001-AC4F-418D-AE19-62706E023703}">
                      <ahyp:hlinkClr xmlns:ahyp="http://schemas.microsoft.com/office/drawing/2018/hyperlinkcolor" val="tx"/>
                    </a:ext>
                  </a:extLst>
                </a:hlinkClick>
              </a:rPr>
              <a:t>study on ASD prevalence among adults aged 18 years and older in the U.S. that revealed 2.21 per cent of America’s adults have ASD.</a:t>
            </a:r>
            <a:r>
              <a:rPr lang="en-US" sz="2800" i="0" dirty="0">
                <a:solidFill>
                  <a:srgbClr val="FF0000"/>
                </a:solidFill>
                <a:effectLst/>
              </a:rPr>
              <a:t>  Now in 2023,  </a:t>
            </a:r>
            <a:r>
              <a:rPr lang="en-US" sz="2800" i="0" u="none" strike="noStrike" dirty="0">
                <a:solidFill>
                  <a:srgbClr val="FF0000"/>
                </a:solidFill>
                <a:effectLst/>
                <a:hlinkClick r:id="rId3">
                  <a:extLst>
                    <a:ext uri="{A12FA001-AC4F-418D-AE19-62706E023703}">
                      <ahyp:hlinkClr xmlns:ahyp="http://schemas.microsoft.com/office/drawing/2018/hyperlinkcolor" val="tx"/>
                    </a:ext>
                  </a:extLst>
                </a:hlinkClick>
              </a:rPr>
              <a:t>the CDC reported a jump to 1 in 36 or 2.8 per cent of eight year olds have ASD.</a:t>
            </a:r>
            <a:r>
              <a:rPr lang="en-US" sz="2800" i="0" dirty="0">
                <a:solidFill>
                  <a:srgbClr val="FF0000"/>
                </a:solidFill>
                <a:effectLst/>
              </a:rPr>
              <a:t>  </a:t>
            </a:r>
            <a:r>
              <a:rPr lang="en-US" sz="2800" b="0" i="0" dirty="0">
                <a:solidFill>
                  <a:srgbClr val="191919"/>
                </a:solidFill>
                <a:effectLst/>
              </a:rPr>
              <a:t>In 2000, the ASD prevalence was 1 in 150 U.S. children, rising to 1 in 88 by 2008.</a:t>
            </a:r>
            <a:endParaRPr lang="en-CA" sz="2800" dirty="0"/>
          </a:p>
        </p:txBody>
      </p:sp>
    </p:spTree>
    <p:extLst>
      <p:ext uri="{BB962C8B-B14F-4D97-AF65-F5344CB8AC3E}">
        <p14:creationId xmlns:p14="http://schemas.microsoft.com/office/powerpoint/2010/main" val="2244505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48CD2-F82E-7217-7019-234134B2B5AE}"/>
              </a:ext>
            </a:extLst>
          </p:cNvPr>
          <p:cNvSpPr>
            <a:spLocks noGrp="1"/>
          </p:cNvSpPr>
          <p:nvPr>
            <p:ph type="title"/>
          </p:nvPr>
        </p:nvSpPr>
        <p:spPr/>
        <p:txBody>
          <a:bodyPr/>
          <a:lstStyle/>
          <a:p>
            <a:r>
              <a:rPr lang="en-CA" dirty="0"/>
              <a:t>Autism</a:t>
            </a:r>
          </a:p>
        </p:txBody>
      </p:sp>
      <p:sp>
        <p:nvSpPr>
          <p:cNvPr id="3" name="Content Placeholder 2">
            <a:extLst>
              <a:ext uri="{FF2B5EF4-FFF2-40B4-BE49-F238E27FC236}">
                <a16:creationId xmlns:a16="http://schemas.microsoft.com/office/drawing/2014/main" id="{B53B7EC0-0D24-63C9-B21A-134D59602A1E}"/>
              </a:ext>
            </a:extLst>
          </p:cNvPr>
          <p:cNvSpPr>
            <a:spLocks noGrp="1"/>
          </p:cNvSpPr>
          <p:nvPr>
            <p:ph idx="1"/>
          </p:nvPr>
        </p:nvSpPr>
        <p:spPr/>
        <p:txBody>
          <a:bodyPr/>
          <a:lstStyle/>
          <a:p>
            <a:pPr algn="l"/>
            <a:r>
              <a:rPr lang="en-US" b="1" i="0" dirty="0">
                <a:solidFill>
                  <a:srgbClr val="191919"/>
                </a:solidFill>
                <a:effectLst/>
                <a:latin typeface="Barlow" panose="020F0502020204030204" pitchFamily="2" charset="0"/>
              </a:rPr>
              <a:t>Prevalence of autism in Canada</a:t>
            </a:r>
          </a:p>
          <a:p>
            <a:pPr algn="l"/>
            <a:r>
              <a:rPr lang="en-US" b="0" i="0" dirty="0">
                <a:solidFill>
                  <a:srgbClr val="191919"/>
                </a:solidFill>
                <a:effectLst/>
                <a:latin typeface="Open Sans" panose="020B0606030504020204" pitchFamily="34" charset="0"/>
              </a:rPr>
              <a:t>Experts estimate that 1 to 2 per cent of Canada’s population is autistic, </a:t>
            </a:r>
            <a:r>
              <a:rPr lang="en-US" b="1" i="0" u="none" strike="noStrike" dirty="0">
                <a:solidFill>
                  <a:srgbClr val="166D8C"/>
                </a:solidFill>
                <a:effectLst/>
                <a:latin typeface="Open Sans" panose="020B0606030504020204" pitchFamily="34" charset="0"/>
                <a:hlinkClick r:id="rId2"/>
              </a:rPr>
              <a:t>reports the Canadian Medical Association Journal.</a:t>
            </a:r>
            <a:r>
              <a:rPr lang="en-US" b="0" i="0" dirty="0">
                <a:solidFill>
                  <a:srgbClr val="191919"/>
                </a:solidFill>
                <a:effectLst/>
                <a:latin typeface="Open Sans" panose="020B0606030504020204" pitchFamily="34" charset="0"/>
              </a:rPr>
              <a:t>  At the 40 million population count, as many as 400,000 to 800,000 people are on the spectrum. The estimate is based on reporting by the Autism and Developmental Disabilities Monitoring Network out of the U.S. Centers for Disease Control and Prevention (CDC).</a:t>
            </a:r>
          </a:p>
          <a:p>
            <a:endParaRPr lang="en-CA" dirty="0"/>
          </a:p>
        </p:txBody>
      </p:sp>
    </p:spTree>
    <p:extLst>
      <p:ext uri="{BB962C8B-B14F-4D97-AF65-F5344CB8AC3E}">
        <p14:creationId xmlns:p14="http://schemas.microsoft.com/office/powerpoint/2010/main" val="758961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0D2FB-84C6-A7E3-1056-DCDA78AA9486}"/>
              </a:ext>
            </a:extLst>
          </p:cNvPr>
          <p:cNvSpPr>
            <a:spLocks noGrp="1"/>
          </p:cNvSpPr>
          <p:nvPr>
            <p:ph type="title"/>
          </p:nvPr>
        </p:nvSpPr>
        <p:spPr>
          <a:xfrm>
            <a:off x="838200" y="945662"/>
            <a:ext cx="10515600" cy="745026"/>
          </a:xfrm>
        </p:spPr>
        <p:txBody>
          <a:bodyPr>
            <a:normAutofit/>
          </a:bodyPr>
          <a:lstStyle/>
          <a:p>
            <a:r>
              <a:rPr lang="en-CA" dirty="0" err="1"/>
              <a:t>Tomljenovic</a:t>
            </a:r>
            <a:r>
              <a:rPr lang="en-CA" dirty="0"/>
              <a:t> and Shaw, 2011</a:t>
            </a:r>
          </a:p>
        </p:txBody>
      </p:sp>
      <p:sp>
        <p:nvSpPr>
          <p:cNvPr id="3" name="Content Placeholder 2">
            <a:extLst>
              <a:ext uri="{FF2B5EF4-FFF2-40B4-BE49-F238E27FC236}">
                <a16:creationId xmlns:a16="http://schemas.microsoft.com/office/drawing/2014/main" id="{6AE0B991-C8E8-CEBA-8DF3-19A4DF840AED}"/>
              </a:ext>
            </a:extLst>
          </p:cNvPr>
          <p:cNvSpPr>
            <a:spLocks noGrp="1"/>
          </p:cNvSpPr>
          <p:nvPr>
            <p:ph idx="1"/>
          </p:nvPr>
        </p:nvSpPr>
        <p:spPr/>
        <p:txBody>
          <a:bodyPr>
            <a:normAutofit/>
          </a:bodyPr>
          <a:lstStyle/>
          <a:p>
            <a:pPr marL="0" indent="0">
              <a:lnSpc>
                <a:spcPct val="115000"/>
              </a:lnSpc>
              <a:spcAft>
                <a:spcPts val="800"/>
              </a:spcAft>
              <a:buNone/>
            </a:pPr>
            <a:r>
              <a:rPr lang="en-CA" sz="2900" u="sng" kern="100" dirty="0">
                <a:solidFill>
                  <a:srgbClr val="467886"/>
                </a:solidFill>
                <a:effectLst/>
                <a:latin typeface="Aptos" panose="020B0004020202020204" pitchFamily="34" charset="0"/>
                <a:ea typeface="Malgun Gothic" panose="020B0503020000020004" pitchFamily="34" charset="-127"/>
                <a:cs typeface="Times New Roman" panose="02020603050405020304" pitchFamily="18" charset="0"/>
                <a:hlinkClick r:id="rId2" tooltip="Go to Journal of Inorganic Biochemistry on ScienceDirect"/>
              </a:rPr>
              <a:t>Journal of Inorganic Biochemistry</a:t>
            </a:r>
            <a:endParaRPr lang="en-CA" sz="2900" u="sng" kern="100" dirty="0">
              <a:effectLst/>
              <a:latin typeface="Aptos" panose="020B0004020202020204" pitchFamily="34" charset="0"/>
              <a:ea typeface="Malgun Gothic" panose="020B0503020000020004" pitchFamily="34" charset="-127"/>
              <a:cs typeface="Times New Roman" panose="02020603050405020304" pitchFamily="18" charset="0"/>
            </a:endParaRPr>
          </a:p>
          <a:p>
            <a:pPr>
              <a:lnSpc>
                <a:spcPct val="115000"/>
              </a:lnSpc>
              <a:spcAft>
                <a:spcPts val="800"/>
              </a:spcAft>
            </a:pPr>
            <a:r>
              <a:rPr lang="en-CA" sz="2900" u="sng" kern="100" dirty="0">
                <a:solidFill>
                  <a:srgbClr val="467886"/>
                </a:solidFill>
                <a:effectLst/>
                <a:latin typeface="Aptos" panose="020B0004020202020204" pitchFamily="34" charset="0"/>
                <a:ea typeface="Malgun Gothic" panose="020B0503020000020004" pitchFamily="34" charset="-127"/>
                <a:cs typeface="Times New Roman" panose="02020603050405020304" pitchFamily="18" charset="0"/>
                <a:hlinkClick r:id="rId3" tooltip="Go to table of contents for this volume/issue"/>
              </a:rPr>
              <a:t>Volume 105, Issue 11</a:t>
            </a:r>
            <a:r>
              <a:rPr lang="en-CA" sz="2900" u="sng" kern="100" dirty="0">
                <a:effectLst/>
                <a:latin typeface="Aptos" panose="020B0004020202020204" pitchFamily="34" charset="0"/>
                <a:ea typeface="Malgun Gothic" panose="020B0503020000020004" pitchFamily="34" charset="-127"/>
                <a:cs typeface="Times New Roman" panose="02020603050405020304" pitchFamily="18" charset="0"/>
              </a:rPr>
              <a:t>, November 2011, </a:t>
            </a:r>
          </a:p>
          <a:p>
            <a:pPr>
              <a:lnSpc>
                <a:spcPct val="115000"/>
              </a:lnSpc>
              <a:spcAft>
                <a:spcPts val="800"/>
              </a:spcAft>
            </a:pPr>
            <a:r>
              <a:rPr lang="en-CA" sz="2900" u="sng" kern="100" dirty="0">
                <a:effectLst/>
                <a:latin typeface="Aptos" panose="020B0004020202020204" pitchFamily="34" charset="0"/>
                <a:ea typeface="Malgun Gothic" panose="020B0503020000020004" pitchFamily="34" charset="-127"/>
                <a:cs typeface="Times New Roman" panose="02020603050405020304" pitchFamily="18" charset="0"/>
              </a:rPr>
              <a:t>Pages 1489-1499.</a:t>
            </a:r>
          </a:p>
          <a:p>
            <a:pPr marL="0" indent="0">
              <a:lnSpc>
                <a:spcPct val="115000"/>
              </a:lnSpc>
              <a:spcAft>
                <a:spcPts val="800"/>
              </a:spcAft>
              <a:buNone/>
            </a:pPr>
            <a:r>
              <a:rPr lang="en-CA" b="1" kern="100" dirty="0">
                <a:effectLst/>
                <a:latin typeface="Aptos" panose="020B0004020202020204" pitchFamily="34" charset="0"/>
                <a:ea typeface="Malgun Gothic" panose="020B0503020000020004" pitchFamily="34" charset="-127"/>
                <a:cs typeface="Times New Roman" panose="02020603050405020304" pitchFamily="18" charset="0"/>
              </a:rPr>
              <a:t>Do aluminum vaccine adjuvants contribute to the rising prevalence of autism? </a:t>
            </a:r>
            <a:r>
              <a:rPr lang="en-CA" sz="2400" kern="100" dirty="0">
                <a:effectLst/>
                <a:latin typeface="Aptos" panose="020B0004020202020204" pitchFamily="34" charset="0"/>
                <a:ea typeface="Malgun Gothic" panose="020B0503020000020004" pitchFamily="34" charset="-127"/>
                <a:cs typeface="Times New Roman" panose="02020603050405020304" pitchFamily="18" charset="0"/>
              </a:rPr>
              <a:t>Lucija </a:t>
            </a:r>
            <a:r>
              <a:rPr lang="en-CA" sz="2400" kern="100" dirty="0" err="1">
                <a:effectLst/>
                <a:latin typeface="Aptos" panose="020B0004020202020204" pitchFamily="34" charset="0"/>
                <a:ea typeface="Malgun Gothic" panose="020B0503020000020004" pitchFamily="34" charset="-127"/>
                <a:cs typeface="Times New Roman" panose="02020603050405020304" pitchFamily="18" charset="0"/>
              </a:rPr>
              <a:t>Tomljenovic</a:t>
            </a:r>
            <a:r>
              <a:rPr lang="en-CA" sz="2400" kern="100" dirty="0">
                <a:effectLst/>
                <a:latin typeface="Aptos" panose="020B0004020202020204" pitchFamily="34" charset="0"/>
                <a:ea typeface="Malgun Gothic" panose="020B0503020000020004" pitchFamily="34" charset="-127"/>
                <a:cs typeface="Times New Roman" panose="02020603050405020304" pitchFamily="18" charset="0"/>
              </a:rPr>
              <a:t>, Christopher A. Shaw </a:t>
            </a:r>
          </a:p>
        </p:txBody>
      </p:sp>
      <p:pic>
        <p:nvPicPr>
          <p:cNvPr id="4" name="Picture 3" descr="Journal of Inorganic Biochemistry">
            <a:hlinkClick r:id="rId3"/>
            <a:extLst>
              <a:ext uri="{FF2B5EF4-FFF2-40B4-BE49-F238E27FC236}">
                <a16:creationId xmlns:a16="http://schemas.microsoft.com/office/drawing/2014/main" id="{498C1D08-A7F0-A229-E62B-F9D216B307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61013" y="1318175"/>
            <a:ext cx="2287856" cy="3050475"/>
          </a:xfrm>
          <a:prstGeom prst="rect">
            <a:avLst/>
          </a:prstGeom>
          <a:noFill/>
          <a:ln>
            <a:noFill/>
          </a:ln>
        </p:spPr>
      </p:pic>
    </p:spTree>
    <p:extLst>
      <p:ext uri="{BB962C8B-B14F-4D97-AF65-F5344CB8AC3E}">
        <p14:creationId xmlns:p14="http://schemas.microsoft.com/office/powerpoint/2010/main" val="3382440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3276D-C9E2-40DF-C57A-45A1D844EA23}"/>
              </a:ext>
            </a:extLst>
          </p:cNvPr>
          <p:cNvSpPr>
            <a:spLocks noGrp="1"/>
          </p:cNvSpPr>
          <p:nvPr>
            <p:ph type="title"/>
          </p:nvPr>
        </p:nvSpPr>
        <p:spPr/>
        <p:txBody>
          <a:bodyPr/>
          <a:lstStyle/>
          <a:p>
            <a:r>
              <a:rPr lang="en-CA" dirty="0"/>
              <a:t>Covid-19 mRNA adverse effects vs. conventional vaccine platforms</a:t>
            </a:r>
          </a:p>
        </p:txBody>
      </p:sp>
      <p:graphicFrame>
        <p:nvGraphicFramePr>
          <p:cNvPr id="4" name="Content Placeholder 3">
            <a:extLst>
              <a:ext uri="{FF2B5EF4-FFF2-40B4-BE49-F238E27FC236}">
                <a16:creationId xmlns:a16="http://schemas.microsoft.com/office/drawing/2014/main" id="{BE92E9A3-7E68-B807-0CEF-0DE1048756FC}"/>
              </a:ext>
            </a:extLst>
          </p:cNvPr>
          <p:cNvGraphicFramePr>
            <a:graphicFrameLocks noGrp="1"/>
          </p:cNvGraphicFramePr>
          <p:nvPr>
            <p:ph idx="1"/>
            <p:extLst>
              <p:ext uri="{D42A27DB-BD31-4B8C-83A1-F6EECF244321}">
                <p14:modId xmlns:p14="http://schemas.microsoft.com/office/powerpoint/2010/main" val="1637586622"/>
              </p:ext>
            </p:extLst>
          </p:nvPr>
        </p:nvGraphicFramePr>
        <p:xfrm>
          <a:off x="519063" y="2342129"/>
          <a:ext cx="4762500" cy="3256910"/>
        </p:xfrm>
        <a:graphic>
          <a:graphicData uri="http://schemas.openxmlformats.org/drawingml/2006/table">
            <a:tbl>
              <a:tblPr firstRow="1" firstCol="1" bandRow="1">
                <a:tableStyleId>{5C22544A-7EE6-4342-B048-85BDC9FD1C3A}</a:tableStyleId>
              </a:tblPr>
              <a:tblGrid>
                <a:gridCol w="952500">
                  <a:extLst>
                    <a:ext uri="{9D8B030D-6E8A-4147-A177-3AD203B41FA5}">
                      <a16:colId xmlns:a16="http://schemas.microsoft.com/office/drawing/2014/main" val="1239564716"/>
                    </a:ext>
                  </a:extLst>
                </a:gridCol>
                <a:gridCol w="952500">
                  <a:extLst>
                    <a:ext uri="{9D8B030D-6E8A-4147-A177-3AD203B41FA5}">
                      <a16:colId xmlns:a16="http://schemas.microsoft.com/office/drawing/2014/main" val="742351457"/>
                    </a:ext>
                  </a:extLst>
                </a:gridCol>
                <a:gridCol w="952500">
                  <a:extLst>
                    <a:ext uri="{9D8B030D-6E8A-4147-A177-3AD203B41FA5}">
                      <a16:colId xmlns:a16="http://schemas.microsoft.com/office/drawing/2014/main" val="1112240319"/>
                    </a:ext>
                  </a:extLst>
                </a:gridCol>
                <a:gridCol w="952500">
                  <a:extLst>
                    <a:ext uri="{9D8B030D-6E8A-4147-A177-3AD203B41FA5}">
                      <a16:colId xmlns:a16="http://schemas.microsoft.com/office/drawing/2014/main" val="3204703184"/>
                    </a:ext>
                  </a:extLst>
                </a:gridCol>
                <a:gridCol w="952500">
                  <a:extLst>
                    <a:ext uri="{9D8B030D-6E8A-4147-A177-3AD203B41FA5}">
                      <a16:colId xmlns:a16="http://schemas.microsoft.com/office/drawing/2014/main" val="226812958"/>
                    </a:ext>
                  </a:extLst>
                </a:gridCol>
              </a:tblGrid>
              <a:tr h="1151806">
                <a:tc>
                  <a:txBody>
                    <a:bodyPr/>
                    <a:lstStyle/>
                    <a:p>
                      <a:pPr algn="ctr">
                        <a:lnSpc>
                          <a:spcPct val="107000"/>
                        </a:lnSpc>
                      </a:pPr>
                      <a:r>
                        <a:rPr lang="en-US" sz="1100">
                          <a:effectLst/>
                        </a:rPr>
                        <a:t>Disease Targeted</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pPr>
                      <a:r>
                        <a:rPr lang="en-US" sz="1100">
                          <a:effectLst/>
                        </a:rPr>
                        <a:t>Number of Total Adverse Events</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pPr>
                      <a:r>
                        <a:rPr lang="en-US" sz="1100">
                          <a:effectLst/>
                        </a:rPr>
                        <a:t>Since First Year of Reporting</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pPr>
                      <a:r>
                        <a:rPr lang="en-US" sz="1100">
                          <a:effectLst/>
                        </a:rPr>
                        <a:t>Number of Adverse Events since 2021</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pPr>
                      <a:r>
                        <a:rPr lang="en-US" sz="1100">
                          <a:effectLst/>
                        </a:rPr>
                        <a:t>Rate Compared to Diphtheria since 2021</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037533070"/>
                  </a:ext>
                </a:extLst>
              </a:tr>
              <a:tr h="263138">
                <a:tc>
                  <a:txBody>
                    <a:bodyPr/>
                    <a:lstStyle/>
                    <a:p>
                      <a:pPr algn="ctr">
                        <a:lnSpc>
                          <a:spcPct val="107000"/>
                        </a:lnSpc>
                      </a:pPr>
                      <a:r>
                        <a:rPr lang="en-US" sz="1100">
                          <a:effectLst/>
                        </a:rPr>
                        <a:t>COVID-19</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dirty="0">
                          <a:solidFill>
                            <a:srgbClr val="FF0000"/>
                          </a:solidFill>
                          <a:effectLst/>
                        </a:rPr>
                        <a:t>5,315,891</a:t>
                      </a:r>
                      <a:endParaRPr lang="en-CA" sz="1200" dirty="0">
                        <a:solidFill>
                          <a:srgbClr val="FF0000"/>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2021</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5,315,891</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31,822X</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048452626"/>
                  </a:ext>
                </a:extLst>
              </a:tr>
              <a:tr h="263138">
                <a:tc>
                  <a:txBody>
                    <a:bodyPr/>
                    <a:lstStyle/>
                    <a:p>
                      <a:pPr algn="ctr">
                        <a:lnSpc>
                          <a:spcPct val="107000"/>
                        </a:lnSpc>
                      </a:pPr>
                      <a:r>
                        <a:rPr lang="en-US" sz="1100">
                          <a:effectLst/>
                        </a:rPr>
                        <a:t>Influenza</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327,179</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1968</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dirty="0">
                          <a:effectLst/>
                        </a:rPr>
                        <a:t>94,685</a:t>
                      </a:r>
                      <a:endParaRPr lang="en-CA" sz="12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dirty="0">
                          <a:effectLst/>
                        </a:rPr>
                        <a:t>567X</a:t>
                      </a:r>
                      <a:endParaRPr lang="en-CA" sz="12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192688644"/>
                  </a:ext>
                </a:extLst>
              </a:tr>
              <a:tr h="263138">
                <a:tc>
                  <a:txBody>
                    <a:bodyPr/>
                    <a:lstStyle/>
                    <a:p>
                      <a:pPr algn="ctr">
                        <a:lnSpc>
                          <a:spcPct val="107000"/>
                        </a:lnSpc>
                      </a:pPr>
                      <a:r>
                        <a:rPr lang="en-US" sz="1100">
                          <a:effectLst/>
                        </a:rPr>
                        <a:t>Polio</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141,965</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1982</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31,483</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189X</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4117691059"/>
                  </a:ext>
                </a:extLst>
              </a:tr>
              <a:tr h="263138">
                <a:tc>
                  <a:txBody>
                    <a:bodyPr/>
                    <a:lstStyle/>
                    <a:p>
                      <a:pPr algn="ctr">
                        <a:lnSpc>
                          <a:spcPct val="107000"/>
                        </a:lnSpc>
                      </a:pPr>
                      <a:r>
                        <a:rPr lang="en-US" sz="1100">
                          <a:effectLst/>
                        </a:rPr>
                        <a:t>Hepatitis B </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113,273</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1985</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12,888</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77X</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28573302"/>
                  </a:ext>
                </a:extLst>
              </a:tr>
              <a:tr h="263138">
                <a:tc>
                  <a:txBody>
                    <a:bodyPr/>
                    <a:lstStyle/>
                    <a:p>
                      <a:pPr algn="ctr">
                        <a:lnSpc>
                          <a:spcPct val="107000"/>
                        </a:lnSpc>
                      </a:pPr>
                      <a:r>
                        <a:rPr lang="en-US" sz="1100">
                          <a:effectLst/>
                        </a:rPr>
                        <a:t>BCG for TB</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41,461</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1973</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7,957</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48X</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984555502"/>
                  </a:ext>
                </a:extLst>
              </a:tr>
              <a:tr h="263138">
                <a:tc>
                  <a:txBody>
                    <a:bodyPr/>
                    <a:lstStyle/>
                    <a:p>
                      <a:pPr algn="ctr">
                        <a:lnSpc>
                          <a:spcPct val="107000"/>
                        </a:lnSpc>
                      </a:pPr>
                      <a:r>
                        <a:rPr lang="en-US" sz="1100">
                          <a:effectLst/>
                        </a:rPr>
                        <a:t>Measles</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11,260</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1968</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5,638</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34X</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350067598"/>
                  </a:ext>
                </a:extLst>
              </a:tr>
              <a:tr h="263138">
                <a:tc>
                  <a:txBody>
                    <a:bodyPr/>
                    <a:lstStyle/>
                    <a:p>
                      <a:pPr algn="ctr">
                        <a:lnSpc>
                          <a:spcPct val="107000"/>
                        </a:lnSpc>
                      </a:pPr>
                      <a:r>
                        <a:rPr lang="en-US" sz="1100">
                          <a:effectLst/>
                        </a:rPr>
                        <a:t>Tetanus</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16,960</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1968</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2,763</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17X</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4215247470"/>
                  </a:ext>
                </a:extLst>
              </a:tr>
              <a:tr h="263138">
                <a:tc>
                  <a:txBody>
                    <a:bodyPr/>
                    <a:lstStyle/>
                    <a:p>
                      <a:pPr algn="ctr">
                        <a:lnSpc>
                          <a:spcPct val="107000"/>
                        </a:lnSpc>
                      </a:pPr>
                      <a:r>
                        <a:rPr lang="en-US" sz="1100">
                          <a:effectLst/>
                        </a:rPr>
                        <a:t>Diphtheria</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1,974</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1979</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158</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dirty="0">
                          <a:effectLst/>
                        </a:rPr>
                        <a:t>1X</a:t>
                      </a:r>
                      <a:endParaRPr lang="en-CA" sz="12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983394372"/>
                  </a:ext>
                </a:extLst>
              </a:tr>
            </a:tbl>
          </a:graphicData>
        </a:graphic>
      </p:graphicFrame>
      <p:graphicFrame>
        <p:nvGraphicFramePr>
          <p:cNvPr id="5" name="Table 4">
            <a:extLst>
              <a:ext uri="{FF2B5EF4-FFF2-40B4-BE49-F238E27FC236}">
                <a16:creationId xmlns:a16="http://schemas.microsoft.com/office/drawing/2014/main" id="{7F9C8ADB-EFD0-FDFC-3ED4-79F96CD1638F}"/>
              </a:ext>
            </a:extLst>
          </p:cNvPr>
          <p:cNvGraphicFramePr>
            <a:graphicFrameLocks noGrp="1"/>
          </p:cNvGraphicFramePr>
          <p:nvPr/>
        </p:nvGraphicFramePr>
        <p:xfrm>
          <a:off x="5496142" y="2342134"/>
          <a:ext cx="6109639" cy="3256909"/>
        </p:xfrm>
        <a:graphic>
          <a:graphicData uri="http://schemas.openxmlformats.org/drawingml/2006/table">
            <a:tbl>
              <a:tblPr firstRow="1" firstCol="1" bandRow="1">
                <a:tableStyleId>{5C22544A-7EE6-4342-B048-85BDC9FD1C3A}</a:tableStyleId>
              </a:tblPr>
              <a:tblGrid>
                <a:gridCol w="2222264">
                  <a:extLst>
                    <a:ext uri="{9D8B030D-6E8A-4147-A177-3AD203B41FA5}">
                      <a16:colId xmlns:a16="http://schemas.microsoft.com/office/drawing/2014/main" val="1857679779"/>
                    </a:ext>
                  </a:extLst>
                </a:gridCol>
                <a:gridCol w="744963">
                  <a:extLst>
                    <a:ext uri="{9D8B030D-6E8A-4147-A177-3AD203B41FA5}">
                      <a16:colId xmlns:a16="http://schemas.microsoft.com/office/drawing/2014/main" val="3528100130"/>
                    </a:ext>
                  </a:extLst>
                </a:gridCol>
                <a:gridCol w="744963">
                  <a:extLst>
                    <a:ext uri="{9D8B030D-6E8A-4147-A177-3AD203B41FA5}">
                      <a16:colId xmlns:a16="http://schemas.microsoft.com/office/drawing/2014/main" val="3413743006"/>
                    </a:ext>
                  </a:extLst>
                </a:gridCol>
                <a:gridCol w="744963">
                  <a:extLst>
                    <a:ext uri="{9D8B030D-6E8A-4147-A177-3AD203B41FA5}">
                      <a16:colId xmlns:a16="http://schemas.microsoft.com/office/drawing/2014/main" val="691890683"/>
                    </a:ext>
                  </a:extLst>
                </a:gridCol>
                <a:gridCol w="744963">
                  <a:extLst>
                    <a:ext uri="{9D8B030D-6E8A-4147-A177-3AD203B41FA5}">
                      <a16:colId xmlns:a16="http://schemas.microsoft.com/office/drawing/2014/main" val="2567473980"/>
                    </a:ext>
                  </a:extLst>
                </a:gridCol>
                <a:gridCol w="162560">
                  <a:extLst>
                    <a:ext uri="{9D8B030D-6E8A-4147-A177-3AD203B41FA5}">
                      <a16:colId xmlns:a16="http://schemas.microsoft.com/office/drawing/2014/main" val="1544095934"/>
                    </a:ext>
                  </a:extLst>
                </a:gridCol>
                <a:gridCol w="744963">
                  <a:extLst>
                    <a:ext uri="{9D8B030D-6E8A-4147-A177-3AD203B41FA5}">
                      <a16:colId xmlns:a16="http://schemas.microsoft.com/office/drawing/2014/main" val="1750212457"/>
                    </a:ext>
                  </a:extLst>
                </a:gridCol>
              </a:tblGrid>
              <a:tr h="533400">
                <a:tc>
                  <a:txBody>
                    <a:bodyPr/>
                    <a:lstStyle/>
                    <a:p>
                      <a:pPr algn="ctr">
                        <a:lnSpc>
                          <a:spcPct val="107000"/>
                        </a:lnSpc>
                      </a:pPr>
                      <a:r>
                        <a:rPr lang="en-US" sz="1100">
                          <a:effectLst/>
                        </a:rPr>
                        <a:t> </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pPr>
                      <a:r>
                        <a:rPr lang="en-US" sz="1100">
                          <a:effectLst/>
                        </a:rPr>
                        <a:t>Mar. 5, 2021</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pPr>
                      <a:r>
                        <a:rPr lang="en-US" sz="1100">
                          <a:effectLst/>
                        </a:rPr>
                        <a:t>Dec. 31, 2021</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pPr>
                      <a:r>
                        <a:rPr lang="en-US" sz="1100">
                          <a:effectLst/>
                        </a:rPr>
                        <a:t>Dec. 30, 2022</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pPr>
                      <a:r>
                        <a:rPr lang="en-US" sz="1100">
                          <a:effectLst/>
                        </a:rPr>
                        <a:t>Dec. 29, 2023</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pPr>
                      <a:r>
                        <a:rPr lang="en-US" sz="1100">
                          <a:effectLst/>
                        </a:rPr>
                        <a:t> </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07000"/>
                        </a:lnSpc>
                      </a:pPr>
                      <a:r>
                        <a:rPr lang="en-US" sz="1100">
                          <a:effectLst/>
                        </a:rPr>
                        <a:t>Dec. 29, 2023; US only</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53798142"/>
                  </a:ext>
                </a:extLst>
              </a:tr>
              <a:tr h="285109">
                <a:tc>
                  <a:txBody>
                    <a:bodyPr/>
                    <a:lstStyle/>
                    <a:p>
                      <a:pPr algn="ctr">
                        <a:lnSpc>
                          <a:spcPct val="107000"/>
                        </a:lnSpc>
                      </a:pPr>
                      <a:r>
                        <a:rPr lang="en-US" sz="1100">
                          <a:effectLst/>
                        </a:rPr>
                        <a:t>Adverse Reports</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31,079</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1,016,999</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1,494,382</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1,621,120</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 </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1,000,725</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646623160"/>
                  </a:ext>
                </a:extLst>
              </a:tr>
              <a:tr h="203200">
                <a:tc>
                  <a:txBody>
                    <a:bodyPr/>
                    <a:lstStyle/>
                    <a:p>
                      <a:pPr algn="ctr">
                        <a:lnSpc>
                          <a:spcPct val="107000"/>
                        </a:lnSpc>
                      </a:pPr>
                      <a:r>
                        <a:rPr lang="en-US" sz="1100">
                          <a:effectLst/>
                        </a:rPr>
                        <a:t>Hospitalizations</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3,477</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113,303</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188,270</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213,536</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 </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88,992</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906309043"/>
                  </a:ext>
                </a:extLst>
              </a:tr>
              <a:tr h="203200">
                <a:tc>
                  <a:txBody>
                    <a:bodyPr/>
                    <a:lstStyle/>
                    <a:p>
                      <a:pPr algn="ctr">
                        <a:lnSpc>
                          <a:spcPct val="107000"/>
                        </a:lnSpc>
                      </a:pPr>
                      <a:r>
                        <a:rPr lang="en-US" sz="1100">
                          <a:effectLst/>
                        </a:rPr>
                        <a:t>Urgent Care</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5,806</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110,785</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143,153</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153,718</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 </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118,073</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077798568"/>
                  </a:ext>
                </a:extLst>
              </a:tr>
              <a:tr h="203200">
                <a:tc>
                  <a:txBody>
                    <a:bodyPr/>
                    <a:lstStyle/>
                    <a:p>
                      <a:pPr algn="ctr">
                        <a:lnSpc>
                          <a:spcPct val="107000"/>
                        </a:lnSpc>
                      </a:pPr>
                      <a:r>
                        <a:rPr lang="en-US" sz="1100">
                          <a:effectLst/>
                        </a:rPr>
                        <a:t>Deaths</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1,524</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dirty="0">
                          <a:effectLst/>
                        </a:rPr>
                        <a:t>21,382</a:t>
                      </a:r>
                      <a:endParaRPr lang="en-CA" sz="12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33,469</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36,986</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 </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18,493</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337563670"/>
                  </a:ext>
                </a:extLst>
              </a:tr>
              <a:tr h="203200">
                <a:tc>
                  <a:txBody>
                    <a:bodyPr/>
                    <a:lstStyle/>
                    <a:p>
                      <a:pPr algn="ctr">
                        <a:lnSpc>
                          <a:spcPct val="107000"/>
                        </a:lnSpc>
                      </a:pPr>
                      <a:r>
                        <a:rPr lang="en-US" sz="1100">
                          <a:effectLst/>
                        </a:rPr>
                        <a:t>Anaphylaxis</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292</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8,765</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10,315</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10,737</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 </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2,480</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80846482"/>
                  </a:ext>
                </a:extLst>
              </a:tr>
              <a:tr h="203200">
                <a:tc>
                  <a:txBody>
                    <a:bodyPr/>
                    <a:lstStyle/>
                    <a:p>
                      <a:pPr algn="ctr">
                        <a:lnSpc>
                          <a:spcPct val="107000"/>
                        </a:lnSpc>
                      </a:pPr>
                      <a:r>
                        <a:rPr lang="en-US" sz="1100">
                          <a:effectLst/>
                        </a:rPr>
                        <a:t>Bell's Palsy</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367</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dirty="0">
                          <a:effectLst/>
                        </a:rPr>
                        <a:t>12,765</a:t>
                      </a:r>
                      <a:endParaRPr lang="en-CA" sz="12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dirty="0">
                          <a:effectLst/>
                        </a:rPr>
                        <a:t>16,572</a:t>
                      </a:r>
                      <a:endParaRPr lang="en-CA" sz="12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17,621</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 </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6,314</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524347017"/>
                  </a:ext>
                </a:extLst>
              </a:tr>
              <a:tr h="203200">
                <a:tc>
                  <a:txBody>
                    <a:bodyPr/>
                    <a:lstStyle/>
                    <a:p>
                      <a:pPr algn="ctr">
                        <a:lnSpc>
                          <a:spcPct val="107000"/>
                        </a:lnSpc>
                      </a:pPr>
                      <a:r>
                        <a:rPr lang="en-US" sz="1100" dirty="0">
                          <a:effectLst/>
                        </a:rPr>
                        <a:t>Thrombocytopenia/Low Platelet</a:t>
                      </a:r>
                      <a:endParaRPr lang="en-CA" sz="12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103</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dirty="0">
                          <a:effectLst/>
                        </a:rPr>
                        <a:t>5,102</a:t>
                      </a:r>
                      <a:endParaRPr lang="en-CA" sz="12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dirty="0">
                          <a:effectLst/>
                        </a:rPr>
                        <a:t>8,386</a:t>
                      </a:r>
                      <a:endParaRPr lang="en-CA" sz="12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9,076</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 </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3,638</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611374612"/>
                  </a:ext>
                </a:extLst>
              </a:tr>
              <a:tr h="203200">
                <a:tc>
                  <a:txBody>
                    <a:bodyPr/>
                    <a:lstStyle/>
                    <a:p>
                      <a:pPr algn="ctr">
                        <a:lnSpc>
                          <a:spcPct val="107000"/>
                        </a:lnSpc>
                      </a:pPr>
                      <a:r>
                        <a:rPr lang="en-US" sz="1100" dirty="0">
                          <a:effectLst/>
                        </a:rPr>
                        <a:t>Heart Attacks</a:t>
                      </a:r>
                      <a:endParaRPr lang="en-CA" sz="12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332</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10,863</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18,115</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21,335</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 </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9,241</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724848477"/>
                  </a:ext>
                </a:extLst>
              </a:tr>
              <a:tr h="203200">
                <a:tc>
                  <a:txBody>
                    <a:bodyPr/>
                    <a:lstStyle/>
                    <a:p>
                      <a:pPr algn="ctr">
                        <a:lnSpc>
                          <a:spcPct val="107000"/>
                        </a:lnSpc>
                      </a:pPr>
                      <a:r>
                        <a:rPr lang="en-US" sz="1100">
                          <a:effectLst/>
                        </a:rPr>
                        <a:t>Myocarditis/Myopericarditis</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NA</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23,713</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26,096</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28,052</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 </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5,118</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918593823"/>
                  </a:ext>
                </a:extLst>
              </a:tr>
              <a:tr h="203200">
                <a:tc>
                  <a:txBody>
                    <a:bodyPr/>
                    <a:lstStyle/>
                    <a:p>
                      <a:pPr algn="ctr">
                        <a:lnSpc>
                          <a:spcPct val="107000"/>
                        </a:lnSpc>
                      </a:pPr>
                      <a:r>
                        <a:rPr lang="en-US" sz="1100">
                          <a:effectLst/>
                        </a:rPr>
                        <a:t>Severe Allergic Reaction</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1,917</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36,955</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41,955</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46,622</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 </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36,441</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224426127"/>
                  </a:ext>
                </a:extLst>
              </a:tr>
              <a:tr h="203200">
                <a:tc>
                  <a:txBody>
                    <a:bodyPr/>
                    <a:lstStyle/>
                    <a:p>
                      <a:pPr algn="ctr">
                        <a:lnSpc>
                          <a:spcPct val="107000"/>
                        </a:lnSpc>
                      </a:pPr>
                      <a:r>
                        <a:rPr lang="en-US" sz="1100">
                          <a:effectLst/>
                        </a:rPr>
                        <a:t>Miscarriages</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66</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3,511</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4,643</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5,086</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 </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2,048</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841917057"/>
                  </a:ext>
                </a:extLst>
              </a:tr>
              <a:tr h="203200">
                <a:tc>
                  <a:txBody>
                    <a:bodyPr/>
                    <a:lstStyle/>
                    <a:p>
                      <a:pPr algn="ctr">
                        <a:lnSpc>
                          <a:spcPct val="107000"/>
                        </a:lnSpc>
                      </a:pPr>
                      <a:r>
                        <a:rPr lang="en-US" sz="1100">
                          <a:effectLst/>
                        </a:rPr>
                        <a:t>Life Threatening</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NA</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24,344</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35,788</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39,216</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 </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14,922</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660684593"/>
                  </a:ext>
                </a:extLst>
              </a:tr>
              <a:tr h="203200">
                <a:tc>
                  <a:txBody>
                    <a:bodyPr/>
                    <a:lstStyle/>
                    <a:p>
                      <a:pPr algn="ctr">
                        <a:lnSpc>
                          <a:spcPct val="107000"/>
                        </a:lnSpc>
                      </a:pPr>
                      <a:r>
                        <a:rPr lang="en-US" sz="1100">
                          <a:effectLst/>
                        </a:rPr>
                        <a:t>Permanently Disabled</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NA</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36,758</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61,764</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69,316</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a:effectLst/>
                        </a:rPr>
                        <a:t> </a:t>
                      </a:r>
                      <a:endParaRPr lang="en-CA" sz="12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r">
                        <a:lnSpc>
                          <a:spcPct val="107000"/>
                        </a:lnSpc>
                      </a:pPr>
                      <a:r>
                        <a:rPr lang="en-US" sz="1100" dirty="0">
                          <a:effectLst/>
                        </a:rPr>
                        <a:t>17,774</a:t>
                      </a:r>
                      <a:endParaRPr lang="en-CA" sz="12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294885180"/>
                  </a:ext>
                </a:extLst>
              </a:tr>
            </a:tbl>
          </a:graphicData>
        </a:graphic>
      </p:graphicFrame>
    </p:spTree>
    <p:extLst>
      <p:ext uri="{BB962C8B-B14F-4D97-AF65-F5344CB8AC3E}">
        <p14:creationId xmlns:p14="http://schemas.microsoft.com/office/powerpoint/2010/main" val="3410500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3565</TotalTime>
  <Words>851</Words>
  <Application>Microsoft Office PowerPoint</Application>
  <PresentationFormat>Widescreen</PresentationFormat>
  <Paragraphs>182</Paragraphs>
  <Slides>11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Helvetica Neue</vt:lpstr>
      <vt:lpstr>Radio Canada</vt:lpstr>
      <vt:lpstr>Stag Medium</vt:lpstr>
      <vt:lpstr>Aptos</vt:lpstr>
      <vt:lpstr>Aptos Display</vt:lpstr>
      <vt:lpstr>Arial</vt:lpstr>
      <vt:lpstr>Barlow</vt:lpstr>
      <vt:lpstr>Cambria</vt:lpstr>
      <vt:lpstr>Nunito</vt:lpstr>
      <vt:lpstr>Open Sans</vt:lpstr>
      <vt:lpstr>Poppins</vt:lpstr>
      <vt:lpstr>Times New Roman</vt:lpstr>
      <vt:lpstr>Office Theme</vt:lpstr>
      <vt:lpstr>NCI presentation</vt:lpstr>
      <vt:lpstr>  Chronic disease, in general:  </vt:lpstr>
      <vt:lpstr>From the CDC</vt:lpstr>
      <vt:lpstr>The Relation of the Chronic Disease Epidemic to the Health Care Crisis </vt:lpstr>
      <vt:lpstr>From Children’s Health Defense</vt:lpstr>
      <vt:lpstr>From Healthing.ca</vt:lpstr>
      <vt:lpstr>Autism</vt:lpstr>
      <vt:lpstr>Tomljenovic and Shaw, 2011</vt:lpstr>
      <vt:lpstr>Covid-19 mRNA adverse effects vs. conventional vaccine platforms</vt:lpstr>
      <vt:lpstr>New Brunswick Neurological Syndrome of Unknown Cause vs Guam ALS-PDC</vt:lpstr>
      <vt:lpstr>Skyhorse and Ekstasis Publications from CCCA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Christopher Shaw</dc:creator>
  <cp:lastModifiedBy>Christopher Shaw</cp:lastModifiedBy>
  <cp:revision>1</cp:revision>
  <dcterms:created xsi:type="dcterms:W3CDTF">2024-10-14T18:11:22Z</dcterms:created>
  <dcterms:modified xsi:type="dcterms:W3CDTF">2024-10-18T16:34:47Z</dcterms:modified>
</cp:coreProperties>
</file>