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8288000" cy="10287000"/>
  <p:notesSz cx="6858000" cy="9144000"/>
  <p:embeddedFontLst>
    <p:embeddedFont>
      <p:font typeface="Majesty" pitchFamily="2" charset="-128"/>
      <p:regular r:id="rId65"/>
    </p:embeddedFont>
    <p:embeddedFont>
      <p:font typeface="Arimo" panose="020B0604020202020204" pitchFamily="34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nva Sans" panose="020B0503030501040103" pitchFamily="34" charset="0"/>
      <p:regular r:id="rId71"/>
    </p:embeddedFont>
    <p:embeddedFont>
      <p:font typeface="Gilroy Bold" pitchFamily="2" charset="77"/>
      <p:regular r:id="rId72"/>
      <p:bold r:id="rId73"/>
    </p:embeddedFont>
    <p:embeddedFont>
      <p:font typeface="Intro Script" pitchFamily="2" charset="77"/>
      <p:regular r:id="rId74"/>
    </p:embeddedFont>
    <p:embeddedFont>
      <p:font typeface="Intro Script Bold" pitchFamily="2" charset="77"/>
      <p:regular r:id="rId75"/>
      <p:bold r:id="rId76"/>
    </p:embeddedFont>
    <p:embeddedFont>
      <p:font typeface="Montserrat Bold" pitchFamily="2" charset="77"/>
      <p:regular r:id="rId77"/>
      <p:bold r:id="rId78"/>
    </p:embeddedFont>
    <p:embeddedFont>
      <p:font typeface="Moontime" pitchFamily="2" charset="0"/>
      <p:regular r:id="rId79"/>
    </p:embeddedFont>
    <p:embeddedFont>
      <p:font typeface="Nourd" pitchFamily="2" charset="77"/>
      <p:regular r:id="rId80"/>
    </p:embeddedFont>
    <p:embeddedFont>
      <p:font typeface="Nourd Bold" pitchFamily="2" charset="77"/>
      <p:regular r:id="rId81"/>
      <p:bold r:id="rId82"/>
    </p:embeddedFont>
    <p:embeddedFont>
      <p:font typeface="Nourd Bold Bold" pitchFamily="2" charset="77"/>
      <p:regular r:id="rId83"/>
      <p:bold r:id="rId84"/>
    </p:embeddedFont>
    <p:embeddedFont>
      <p:font typeface="Nourd Light" pitchFamily="2" charset="77"/>
      <p:regular r:id="rId85"/>
    </p:embeddedFont>
    <p:embeddedFont>
      <p:font typeface="Nourd Light Bold" pitchFamily="2" charset="77"/>
      <p:regular r:id="rId86"/>
    </p:embeddedFont>
    <p:embeddedFont>
      <p:font typeface="Playlist Script" pitchFamily="2" charset="0"/>
      <p:regular r:id="rId87"/>
    </p:embeddedFont>
    <p:embeddedFont>
      <p:font typeface="Poppins" pitchFamily="2" charset="77"/>
      <p:regular r:id="rId88"/>
      <p:bold r:id="rId89"/>
      <p:italic r:id="rId90"/>
      <p:boldItalic r:id="rId91"/>
    </p:embeddedFont>
    <p:embeddedFont>
      <p:font typeface="Recoleta Alt" pitchFamily="2" charset="77"/>
      <p:regular r:id="rId92"/>
    </p:embeddedFont>
    <p:embeddedFont>
      <p:font typeface="Shrikhand" panose="02000000000000000000" pitchFamily="2" charset="77"/>
      <p:regular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font" Target="fonts/font26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Relationship Id="rId87" Type="http://schemas.openxmlformats.org/officeDocument/2006/relationships/font" Target="fonts/font23.fntdata"/><Relationship Id="rId61" Type="http://schemas.openxmlformats.org/officeDocument/2006/relationships/slide" Target="slides/slide60.xml"/><Relationship Id="rId82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93" Type="http://schemas.openxmlformats.org/officeDocument/2006/relationships/font" Target="fonts/font2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w9YcIH0YKVU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hyperlink" Target="https://www.momsacrossamerica.com/glyphosate_in_hummus_and_chickpea_produc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dycsFm7ek3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ubmed.ncbi.nlm.nih.gov/34294625" TargetMode="Externa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von+Ehrenstein+OS&amp;cauthor_id=3089434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51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e14112227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s://www.canada.ca/en/public-health/services/publications/diseases-conditions/autism-spectrum-disorder-canadian-health-survey-children-youth-2019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hyperlink" Target="https://health-infobase.canada.ca/cdiif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89/EHP1138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8.svg"/><Relationship Id="rId7" Type="http://schemas.openxmlformats.org/officeDocument/2006/relationships/image" Target="../media/image8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-infobase.canada.ca/datalab/asthma-blog.html#di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9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8.svg"/><Relationship Id="rId7" Type="http://schemas.openxmlformats.org/officeDocument/2006/relationships/image" Target="../media/image8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svg"/><Relationship Id="rId10" Type="http://schemas.openxmlformats.org/officeDocument/2006/relationships/image" Target="../media/image105.png"/><Relationship Id="rId4" Type="http://schemas.openxmlformats.org/officeDocument/2006/relationships/image" Target="../media/image5.png"/><Relationship Id="rId9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69287" y="3754755"/>
            <a:ext cx="10287000" cy="2777490"/>
          </a:xfrm>
          <a:custGeom>
            <a:avLst/>
            <a:gdLst/>
            <a:ahLst/>
            <a:cxnLst/>
            <a:rect l="l" t="t" r="r" b="b"/>
            <a:pathLst>
              <a:path w="10287000" h="2777490">
                <a:moveTo>
                  <a:pt x="0" y="0"/>
                </a:moveTo>
                <a:lnTo>
                  <a:pt x="10287000" y="0"/>
                </a:lnTo>
                <a:lnTo>
                  <a:pt x="10287000" y="2777490"/>
                </a:lnTo>
                <a:lnTo>
                  <a:pt x="0" y="277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20956" y="8797540"/>
            <a:ext cx="2340367" cy="921520"/>
          </a:xfrm>
          <a:custGeom>
            <a:avLst/>
            <a:gdLst/>
            <a:ahLst/>
            <a:cxnLst/>
            <a:rect l="l" t="t" r="r" b="b"/>
            <a:pathLst>
              <a:path w="2340367" h="921520">
                <a:moveTo>
                  <a:pt x="0" y="0"/>
                </a:moveTo>
                <a:lnTo>
                  <a:pt x="2340367" y="0"/>
                </a:lnTo>
                <a:lnTo>
                  <a:pt x="2340367" y="921520"/>
                </a:lnTo>
                <a:lnTo>
                  <a:pt x="0" y="92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27815" y="1028700"/>
            <a:ext cx="733509" cy="1467017"/>
          </a:xfrm>
          <a:custGeom>
            <a:avLst/>
            <a:gdLst/>
            <a:ahLst/>
            <a:cxnLst/>
            <a:rect l="l" t="t" r="r" b="b"/>
            <a:pathLst>
              <a:path w="733509" h="1467017">
                <a:moveTo>
                  <a:pt x="0" y="0"/>
                </a:moveTo>
                <a:lnTo>
                  <a:pt x="733508" y="0"/>
                </a:lnTo>
                <a:lnTo>
                  <a:pt x="733508" y="1467017"/>
                </a:lnTo>
                <a:lnTo>
                  <a:pt x="0" y="1467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542580" y="542080"/>
            <a:ext cx="9202841" cy="9202841"/>
          </a:xfrm>
          <a:custGeom>
            <a:avLst/>
            <a:gdLst/>
            <a:ahLst/>
            <a:cxnLst/>
            <a:rect l="l" t="t" r="r" b="b"/>
            <a:pathLst>
              <a:path w="9202841" h="9202841">
                <a:moveTo>
                  <a:pt x="0" y="0"/>
                </a:moveTo>
                <a:lnTo>
                  <a:pt x="9202840" y="0"/>
                </a:lnTo>
                <a:lnTo>
                  <a:pt x="9202840" y="9202840"/>
                </a:lnTo>
                <a:lnTo>
                  <a:pt x="0" y="9202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9553575" y="2381608"/>
            <a:ext cx="1697158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12125340" y="2381608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244193" y="7824536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5400000">
            <a:off x="8243223" y="7207356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7780" y="1467208"/>
            <a:ext cx="8106174" cy="6075814"/>
          </a:xfrm>
          <a:custGeom>
            <a:avLst/>
            <a:gdLst/>
            <a:ahLst/>
            <a:cxnLst/>
            <a:rect l="l" t="t" r="r" b="b"/>
            <a:pathLst>
              <a:path w="8106174" h="6075814">
                <a:moveTo>
                  <a:pt x="0" y="0"/>
                </a:moveTo>
                <a:lnTo>
                  <a:pt x="8106174" y="0"/>
                </a:lnTo>
                <a:lnTo>
                  <a:pt x="8106174" y="6075814"/>
                </a:lnTo>
                <a:lnTo>
                  <a:pt x="0" y="6075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71994" y="5504220"/>
            <a:ext cx="8197746" cy="1722187"/>
            <a:chOff x="0" y="0"/>
            <a:chExt cx="2159077" cy="4535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9077" cy="453580"/>
            </a:xfrm>
            <a:custGeom>
              <a:avLst/>
              <a:gdLst/>
              <a:ahLst/>
              <a:cxnLst/>
              <a:rect l="l" t="t" r="r" b="b"/>
              <a:pathLst>
                <a:path w="2159077" h="453580">
                  <a:moveTo>
                    <a:pt x="0" y="0"/>
                  </a:moveTo>
                  <a:lnTo>
                    <a:pt x="2159077" y="0"/>
                  </a:lnTo>
                  <a:lnTo>
                    <a:pt x="2159077" y="453580"/>
                  </a:lnTo>
                  <a:lnTo>
                    <a:pt x="0" y="453580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59077" cy="501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553575" y="1352908"/>
            <a:ext cx="809427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Liver Disease Epidemic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53575" y="2912340"/>
            <a:ext cx="7705725" cy="800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3599" b="1" spc="-215">
                <a:solidFill>
                  <a:srgbClr val="0000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Nonalcoholic Fatty Liver Disease in Children</a:t>
            </a:r>
          </a:p>
          <a:p>
            <a:pPr algn="l">
              <a:lnSpc>
                <a:spcPts val="3390"/>
              </a:lnSpc>
            </a:pPr>
            <a:endParaRPr lang="en-US" sz="3599" b="1" spc="-215">
              <a:solidFill>
                <a:srgbClr val="000000"/>
              </a:solidFill>
              <a:latin typeface="Nourd Light Bold"/>
              <a:ea typeface="Nourd Light Bold"/>
              <a:cs typeface="Nourd Light Bold"/>
              <a:sym typeface="Nourd Light Bold"/>
            </a:endParaRPr>
          </a:p>
          <a:p>
            <a:pPr algn="l">
              <a:lnSpc>
                <a:spcPts val="2825"/>
              </a:lnSpc>
            </a:pPr>
            <a:r>
              <a:rPr lang="en-US" sz="2500" spc="-150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Sweeny K F and Lee CK.</a:t>
            </a:r>
          </a:p>
          <a:p>
            <a:pPr algn="l">
              <a:lnSpc>
                <a:spcPts val="2147"/>
              </a:lnSpc>
            </a:pPr>
            <a:r>
              <a:rPr lang="en-US" sz="1900" spc="-11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PMID: 35465068</a:t>
            </a:r>
          </a:p>
          <a:p>
            <a:pPr algn="l">
              <a:lnSpc>
                <a:spcPts val="2938"/>
              </a:lnSpc>
            </a:pPr>
            <a:endParaRPr lang="en-US" sz="1900" spc="-11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1/3 of children with obesity have NAFLD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8% of children have lean NAFLD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NAFLD can progress to NASH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NASH can progress to cirrhosis, even in children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Children are aysmptomatic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No discussion of diet or environmental factors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Increased interest in the role of the microbiome and NAFLD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A meta-analysis of current research on the role of probiotics as a treatment for NAFLD showed significant improvement  (PMID: 31124558)</a:t>
            </a:r>
          </a:p>
          <a:p>
            <a:pPr algn="just">
              <a:lnSpc>
                <a:spcPts val="2712"/>
              </a:lnSpc>
            </a:pPr>
            <a:endParaRPr lang="en-US" sz="2600" spc="-156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just">
              <a:lnSpc>
                <a:spcPts val="2712"/>
              </a:lnSpc>
            </a:pPr>
            <a:endParaRPr lang="en-US" sz="2600" spc="-156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just">
              <a:lnSpc>
                <a:spcPts val="2712"/>
              </a:lnSpc>
            </a:pPr>
            <a:endParaRPr lang="en-US" sz="2600" spc="-156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80049" y="5723231"/>
            <a:ext cx="713435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The prevalence of NAFLD in children is approximately 13%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6191" y="1774859"/>
            <a:ext cx="5170573" cy="6737283"/>
            <a:chOff x="0" y="0"/>
            <a:chExt cx="1361797" cy="17744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61797" cy="1774428"/>
            </a:xfrm>
            <a:custGeom>
              <a:avLst/>
              <a:gdLst/>
              <a:ahLst/>
              <a:cxnLst/>
              <a:rect l="l" t="t" r="r" b="b"/>
              <a:pathLst>
                <a:path w="1361797" h="1774428">
                  <a:moveTo>
                    <a:pt x="0" y="0"/>
                  </a:moveTo>
                  <a:lnTo>
                    <a:pt x="1361797" y="0"/>
                  </a:lnTo>
                  <a:lnTo>
                    <a:pt x="1361797" y="1774428"/>
                  </a:lnTo>
                  <a:lnTo>
                    <a:pt x="0" y="1774428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61797" cy="1822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56205" y="1774859"/>
            <a:ext cx="5170573" cy="6737283"/>
            <a:chOff x="0" y="0"/>
            <a:chExt cx="5051491" cy="65821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51491" cy="6582118"/>
            </a:xfrm>
            <a:custGeom>
              <a:avLst/>
              <a:gdLst/>
              <a:ahLst/>
              <a:cxnLst/>
              <a:rect l="l" t="t" r="r" b="b"/>
              <a:pathLst>
                <a:path w="5051491" h="6582118">
                  <a:moveTo>
                    <a:pt x="0" y="0"/>
                  </a:moveTo>
                  <a:lnTo>
                    <a:pt x="0" y="6582118"/>
                  </a:lnTo>
                  <a:lnTo>
                    <a:pt x="5051491" y="6582118"/>
                  </a:lnTo>
                  <a:lnTo>
                    <a:pt x="5051491" y="0"/>
                  </a:lnTo>
                  <a:lnTo>
                    <a:pt x="0" y="0"/>
                  </a:lnTo>
                  <a:close/>
                  <a:moveTo>
                    <a:pt x="4990531" y="6521159"/>
                  </a:moveTo>
                  <a:lnTo>
                    <a:pt x="59690" y="6521159"/>
                  </a:lnTo>
                  <a:lnTo>
                    <a:pt x="59690" y="59690"/>
                  </a:lnTo>
                  <a:lnTo>
                    <a:pt x="4990531" y="59690"/>
                  </a:lnTo>
                  <a:lnTo>
                    <a:pt x="4990531" y="6521159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88727" y="1774859"/>
            <a:ext cx="5170573" cy="6737283"/>
            <a:chOff x="0" y="0"/>
            <a:chExt cx="1361797" cy="17744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1797" cy="1774428"/>
            </a:xfrm>
            <a:custGeom>
              <a:avLst/>
              <a:gdLst/>
              <a:ahLst/>
              <a:cxnLst/>
              <a:rect l="l" t="t" r="r" b="b"/>
              <a:pathLst>
                <a:path w="1361797" h="1774428">
                  <a:moveTo>
                    <a:pt x="0" y="0"/>
                  </a:moveTo>
                  <a:lnTo>
                    <a:pt x="1361797" y="0"/>
                  </a:lnTo>
                  <a:lnTo>
                    <a:pt x="1361797" y="1774428"/>
                  </a:lnTo>
                  <a:lnTo>
                    <a:pt x="0" y="1774428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61797" cy="1822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007852" y="7689073"/>
            <a:ext cx="481428" cy="421249"/>
          </a:xfrm>
          <a:custGeom>
            <a:avLst/>
            <a:gdLst/>
            <a:ahLst/>
            <a:cxnLst/>
            <a:rect l="l" t="t" r="r" b="b"/>
            <a:pathLst>
              <a:path w="481428" h="421249">
                <a:moveTo>
                  <a:pt x="0" y="0"/>
                </a:moveTo>
                <a:lnTo>
                  <a:pt x="481428" y="0"/>
                </a:lnTo>
                <a:lnTo>
                  <a:pt x="481428" y="421249"/>
                </a:lnTo>
                <a:lnTo>
                  <a:pt x="0" y="421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96646" y="7601999"/>
            <a:ext cx="454117" cy="397352"/>
          </a:xfrm>
          <a:custGeom>
            <a:avLst/>
            <a:gdLst/>
            <a:ahLst/>
            <a:cxnLst/>
            <a:rect l="l" t="t" r="r" b="b"/>
            <a:pathLst>
              <a:path w="454117" h="397352">
                <a:moveTo>
                  <a:pt x="0" y="0"/>
                </a:moveTo>
                <a:lnTo>
                  <a:pt x="454117" y="0"/>
                </a:lnTo>
                <a:lnTo>
                  <a:pt x="454117" y="397352"/>
                </a:lnTo>
                <a:lnTo>
                  <a:pt x="0" y="397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125719" y="7591125"/>
            <a:ext cx="361938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 b="1" spc="-117">
                <a:solidFill>
                  <a:srgbClr val="FFFFFF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READ MORE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9564123" y="7601999"/>
            <a:ext cx="454117" cy="397352"/>
          </a:xfrm>
          <a:custGeom>
            <a:avLst/>
            <a:gdLst/>
            <a:ahLst/>
            <a:cxnLst/>
            <a:rect l="l" t="t" r="r" b="b"/>
            <a:pathLst>
              <a:path w="454117" h="397352">
                <a:moveTo>
                  <a:pt x="0" y="0"/>
                </a:moveTo>
                <a:lnTo>
                  <a:pt x="454117" y="0"/>
                </a:lnTo>
                <a:lnTo>
                  <a:pt x="454117" y="397352"/>
                </a:lnTo>
                <a:lnTo>
                  <a:pt x="0" y="397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980604" y="2681254"/>
            <a:ext cx="3261746" cy="4890821"/>
          </a:xfrm>
          <a:custGeom>
            <a:avLst/>
            <a:gdLst/>
            <a:ahLst/>
            <a:cxnLst/>
            <a:rect l="l" t="t" r="r" b="b"/>
            <a:pathLst>
              <a:path w="3261746" h="4890821">
                <a:moveTo>
                  <a:pt x="0" y="0"/>
                </a:moveTo>
                <a:lnTo>
                  <a:pt x="3261746" y="0"/>
                </a:lnTo>
                <a:lnTo>
                  <a:pt x="3261746" y="4890821"/>
                </a:lnTo>
                <a:lnTo>
                  <a:pt x="0" y="48908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585098" y="3007163"/>
            <a:ext cx="4177831" cy="2350030"/>
          </a:xfrm>
          <a:custGeom>
            <a:avLst/>
            <a:gdLst/>
            <a:ahLst/>
            <a:cxnLst/>
            <a:rect l="l" t="t" r="r" b="b"/>
            <a:pathLst>
              <a:path w="4177831" h="2350030">
                <a:moveTo>
                  <a:pt x="0" y="0"/>
                </a:moveTo>
                <a:lnTo>
                  <a:pt x="4177831" y="0"/>
                </a:lnTo>
                <a:lnTo>
                  <a:pt x="4177831" y="2350030"/>
                </a:lnTo>
                <a:lnTo>
                  <a:pt x="0" y="23500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920458" y="2524125"/>
            <a:ext cx="4389552" cy="525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3000" spc="-117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"Children are more heavily exposed to pesticides, than adults because pound-for-pound </a:t>
            </a:r>
            <a:r>
              <a:rPr lang="en-US" sz="3000" b="1" spc="-117">
                <a:solidFill>
                  <a:srgbClr val="E977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they drink more water, eat more food and breathe more air.</a:t>
            </a:r>
            <a:r>
              <a:rPr lang="en-US" sz="3000" spc="-117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..children have many years of future life when they can develop diseases with long incubation periods such as cancer.  This is particularly a concern with the herbicide, </a:t>
            </a:r>
            <a:r>
              <a:rPr lang="en-US" sz="3000" b="1" spc="-117">
                <a:solidFill>
                  <a:srgbClr val="E977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glyphosate</a:t>
            </a:r>
            <a:r>
              <a:rPr lang="en-US" sz="3000" spc="-117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."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85098" y="6603936"/>
            <a:ext cx="417783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Dr. Philip Landrigan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7016" y="448068"/>
            <a:ext cx="13053968" cy="9390864"/>
          </a:xfrm>
          <a:custGeom>
            <a:avLst/>
            <a:gdLst/>
            <a:ahLst/>
            <a:cxnLst/>
            <a:rect l="l" t="t" r="r" b="b"/>
            <a:pathLst>
              <a:path w="13053968" h="9390864">
                <a:moveTo>
                  <a:pt x="0" y="0"/>
                </a:moveTo>
                <a:lnTo>
                  <a:pt x="13053968" y="0"/>
                </a:lnTo>
                <a:lnTo>
                  <a:pt x="13053968" y="9390864"/>
                </a:lnTo>
                <a:lnTo>
                  <a:pt x="0" y="9390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7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2807" y="814961"/>
            <a:ext cx="15402385" cy="8657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A7BBA-0978-0764-8A7D-56FA5D33CF80}"/>
              </a:ext>
            </a:extLst>
          </p:cNvPr>
          <p:cNvSpPr txBox="1"/>
          <p:nvPr/>
        </p:nvSpPr>
        <p:spPr>
          <a:xfrm>
            <a:off x="3429000" y="4958834"/>
            <a:ext cx="1028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=w9YcIH0YKVU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68500"/>
            <a:ext cx="16230600" cy="9150001"/>
          </a:xfrm>
          <a:custGeom>
            <a:avLst/>
            <a:gdLst/>
            <a:ahLst/>
            <a:cxnLst/>
            <a:rect l="l" t="t" r="r" b="b"/>
            <a:pathLst>
              <a:path w="16230600" h="9150001">
                <a:moveTo>
                  <a:pt x="0" y="0"/>
                </a:moveTo>
                <a:lnTo>
                  <a:pt x="16230600" y="0"/>
                </a:lnTo>
                <a:lnTo>
                  <a:pt x="16230600" y="9150000"/>
                </a:lnTo>
                <a:lnTo>
                  <a:pt x="0" y="915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082" y="809443"/>
            <a:ext cx="15785835" cy="8668115"/>
          </a:xfrm>
          <a:custGeom>
            <a:avLst/>
            <a:gdLst/>
            <a:ahLst/>
            <a:cxnLst/>
            <a:rect l="l" t="t" r="r" b="b"/>
            <a:pathLst>
              <a:path w="15785835" h="8668115">
                <a:moveTo>
                  <a:pt x="0" y="0"/>
                </a:moveTo>
                <a:lnTo>
                  <a:pt x="15785836" y="0"/>
                </a:lnTo>
                <a:lnTo>
                  <a:pt x="15785836" y="8668114"/>
                </a:lnTo>
                <a:lnTo>
                  <a:pt x="0" y="8668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4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408296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823848" y="-1542400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570509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705096" y="0"/>
                </a:lnTo>
                <a:lnTo>
                  <a:pt x="5705096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8949" y="9071712"/>
            <a:ext cx="546920" cy="1093841"/>
          </a:xfrm>
          <a:custGeom>
            <a:avLst/>
            <a:gdLst/>
            <a:ahLst/>
            <a:cxnLst/>
            <a:rect l="l" t="t" r="r" b="b"/>
            <a:pathLst>
              <a:path w="546920" h="1093841">
                <a:moveTo>
                  <a:pt x="0" y="0"/>
                </a:moveTo>
                <a:lnTo>
                  <a:pt x="546920" y="0"/>
                </a:lnTo>
                <a:lnTo>
                  <a:pt x="546920" y="1093841"/>
                </a:lnTo>
                <a:lnTo>
                  <a:pt x="0" y="109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21525" y="9258300"/>
            <a:ext cx="563019" cy="720665"/>
          </a:xfrm>
          <a:custGeom>
            <a:avLst/>
            <a:gdLst/>
            <a:ahLst/>
            <a:cxnLst/>
            <a:rect l="l" t="t" r="r" b="b"/>
            <a:pathLst>
              <a:path w="563019" h="720665">
                <a:moveTo>
                  <a:pt x="0" y="0"/>
                </a:moveTo>
                <a:lnTo>
                  <a:pt x="563020" y="0"/>
                </a:lnTo>
                <a:lnTo>
                  <a:pt x="563020" y="720665"/>
                </a:lnTo>
                <a:lnTo>
                  <a:pt x="0" y="720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78237" y="515000"/>
            <a:ext cx="5328258" cy="5328258"/>
          </a:xfrm>
          <a:custGeom>
            <a:avLst/>
            <a:gdLst/>
            <a:ahLst/>
            <a:cxnLst/>
            <a:rect l="l" t="t" r="r" b="b"/>
            <a:pathLst>
              <a:path w="5328258" h="5328258">
                <a:moveTo>
                  <a:pt x="0" y="0"/>
                </a:moveTo>
                <a:lnTo>
                  <a:pt x="5328258" y="0"/>
                </a:lnTo>
                <a:lnTo>
                  <a:pt x="5328258" y="5328258"/>
                </a:lnTo>
                <a:lnTo>
                  <a:pt x="0" y="53282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05764" y="6550221"/>
            <a:ext cx="8499220" cy="2307416"/>
          </a:xfrm>
          <a:custGeom>
            <a:avLst/>
            <a:gdLst/>
            <a:ahLst/>
            <a:cxnLst/>
            <a:rect l="l" t="t" r="r" b="b"/>
            <a:pathLst>
              <a:path w="8499220" h="2307416">
                <a:moveTo>
                  <a:pt x="0" y="0"/>
                </a:moveTo>
                <a:lnTo>
                  <a:pt x="8499221" y="0"/>
                </a:lnTo>
                <a:lnTo>
                  <a:pt x="8499221" y="2307416"/>
                </a:lnTo>
                <a:lnTo>
                  <a:pt x="0" y="23074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5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close-up of food&#10;&#10;Description automatically generated">
            <a:extLst>
              <a:ext uri="{FF2B5EF4-FFF2-40B4-BE49-F238E27FC236}">
                <a16:creationId xmlns:a16="http://schemas.microsoft.com/office/drawing/2014/main" id="{5F8697BB-EC90-2766-630F-BC6FD3056E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6514"/>
            <a:ext cx="8136094" cy="77171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446487" cy="10287000"/>
            <a:chOff x="0" y="0"/>
            <a:chExt cx="22245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4589" cy="2709333"/>
            </a:xfrm>
            <a:custGeom>
              <a:avLst/>
              <a:gdLst/>
              <a:ahLst/>
              <a:cxnLst/>
              <a:rect l="l" t="t" r="r" b="b"/>
              <a:pathLst>
                <a:path w="2224589" h="2709333">
                  <a:moveTo>
                    <a:pt x="0" y="0"/>
                  </a:moveTo>
                  <a:lnTo>
                    <a:pt x="2224589" y="0"/>
                  </a:lnTo>
                  <a:lnTo>
                    <a:pt x="222458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224589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325746" y="-384435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4114800"/>
                </a:moveTo>
                <a:lnTo>
                  <a:pt x="5705095" y="4114800"/>
                </a:lnTo>
                <a:lnTo>
                  <a:pt x="5705095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4" tooltip="https://www.momsacrossamerica.com/glyphosate_in_hummus_and_chickpea_products"/>
          </p:cNvPr>
          <p:cNvSpPr/>
          <p:nvPr/>
        </p:nvSpPr>
        <p:spPr>
          <a:xfrm>
            <a:off x="4191460" y="525759"/>
            <a:ext cx="8510055" cy="8732541"/>
          </a:xfrm>
          <a:custGeom>
            <a:avLst/>
            <a:gdLst/>
            <a:ahLst/>
            <a:cxnLst/>
            <a:rect l="l" t="t" r="r" b="b"/>
            <a:pathLst>
              <a:path w="8510055" h="8732541">
                <a:moveTo>
                  <a:pt x="0" y="0"/>
                </a:moveTo>
                <a:lnTo>
                  <a:pt x="8510055" y="0"/>
                </a:lnTo>
                <a:lnTo>
                  <a:pt x="8510055" y="8732541"/>
                </a:lnTo>
                <a:lnTo>
                  <a:pt x="0" y="8732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818193" y="9651863"/>
            <a:ext cx="13256590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7E101A"/>
                </a:solidFill>
                <a:latin typeface="Canva Sans"/>
                <a:ea typeface="Canva Sans"/>
                <a:cs typeface="Canva Sans"/>
                <a:sym typeface="Canva Sans"/>
              </a:rPr>
              <a:t>Add a littlehttps://www.momsacrossamerica.com/glyphosate_in_hummus_and_chickpea_products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57600" y="2057400"/>
            <a:ext cx="10972800" cy="61721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8934" y="355701"/>
            <a:ext cx="15050132" cy="84656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18934" y="8754725"/>
            <a:ext cx="1505013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https://www.ewg.org/news-insights/news-release/2018/10/roundup-breakfast-part-2-new-tests-weed-killer-found-all-kids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590" y="2501786"/>
            <a:ext cx="16230600" cy="6756514"/>
            <a:chOff x="0" y="0"/>
            <a:chExt cx="4274726" cy="1779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779493"/>
            </a:xfrm>
            <a:custGeom>
              <a:avLst/>
              <a:gdLst/>
              <a:ahLst/>
              <a:cxnLst/>
              <a:rect l="l" t="t" r="r" b="b"/>
              <a:pathLst>
                <a:path w="4274726" h="1779493">
                  <a:moveTo>
                    <a:pt x="0" y="0"/>
                  </a:moveTo>
                  <a:lnTo>
                    <a:pt x="4274726" y="0"/>
                  </a:lnTo>
                  <a:lnTo>
                    <a:pt x="4274726" y="1779493"/>
                  </a:lnTo>
                  <a:lnTo>
                    <a:pt x="0" y="1779493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1827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924719" y="3005533"/>
            <a:ext cx="1403770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022179" y="1834245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07002" y="4521630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07002" y="5481315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54306" y="7111932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54306" y="8486002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62728" y="4634665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662728" y="6177710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62728" y="7693661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31173" y="4757351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27543" y="467276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52287" y="4514147"/>
            <a:ext cx="4012561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Carcinogen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83385" y="4797992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14369" y="4519730"/>
            <a:ext cx="4496147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Disrupts enzymes, ie., mitochondria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931173" y="6645138"/>
            <a:ext cx="767921" cy="767921"/>
          </a:xfrm>
          <a:custGeom>
            <a:avLst/>
            <a:gdLst/>
            <a:ahLst/>
            <a:cxnLst/>
            <a:rect l="l" t="t" r="r" b="b"/>
            <a:pathLst>
              <a:path w="767921" h="767921">
                <a:moveTo>
                  <a:pt x="0" y="0"/>
                </a:moveTo>
                <a:lnTo>
                  <a:pt x="767921" y="0"/>
                </a:lnTo>
                <a:lnTo>
                  <a:pt x="767921" y="767921"/>
                </a:lnTo>
                <a:lnTo>
                  <a:pt x="0" y="76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990855" y="8004811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8" y="0"/>
                </a:lnTo>
                <a:lnTo>
                  <a:pt x="772298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807002" y="1025411"/>
            <a:ext cx="1225617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7543" y="5632451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09759" y="5436802"/>
            <a:ext cx="4012561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Dysregulates the shikimate pathway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4963" y="7254876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52287" y="6883332"/>
            <a:ext cx="4166130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Alters the microbiome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74963" y="8628946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52287" y="8382566"/>
            <a:ext cx="4012561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Disrupts cytochrome p450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83385" y="6301672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714369" y="5998846"/>
            <a:ext cx="4012561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Causes changes in behavior in mice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83385" y="783660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14369" y="7697968"/>
            <a:ext cx="4012561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Causes leaky gut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648939" y="487215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943626" y="4484937"/>
            <a:ext cx="4012561" cy="197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Decreases serotonin and dopamine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60493" y="6785894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09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979923" y="6776155"/>
            <a:ext cx="4496147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Linked to Parkinson's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758635" y="8147754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82813" y="7658031"/>
            <a:ext cx="4493257" cy="197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Disrupts phosphatidyl choline</a:t>
            </a:r>
          </a:p>
          <a:p>
            <a:pPr algn="l">
              <a:lnSpc>
                <a:spcPts val="5320"/>
              </a:lnSpc>
            </a:pPr>
            <a:endParaRPr lang="en-US" sz="3800" spc="-228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6199">
            <a:off x="13632566" y="-3265960"/>
            <a:ext cx="8613721" cy="11340061"/>
          </a:xfrm>
          <a:custGeom>
            <a:avLst/>
            <a:gdLst/>
            <a:ahLst/>
            <a:cxnLst/>
            <a:rect l="l" t="t" r="r" b="b"/>
            <a:pathLst>
              <a:path w="8613721" h="11340061">
                <a:moveTo>
                  <a:pt x="0" y="0"/>
                </a:moveTo>
                <a:lnTo>
                  <a:pt x="8613721" y="0"/>
                </a:lnTo>
                <a:lnTo>
                  <a:pt x="8613721" y="11340061"/>
                </a:lnTo>
                <a:lnTo>
                  <a:pt x="0" y="1134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686059" y="9614217"/>
            <a:ext cx="6573241" cy="33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  <a:spcBef>
                <a:spcPct val="0"/>
              </a:spcBef>
            </a:pPr>
            <a:r>
              <a:rPr lang="en-US" sz="2199" spc="439">
                <a:solidFill>
                  <a:srgbClr val="F2F1F0"/>
                </a:solidFill>
                <a:latin typeface="Poppins"/>
                <a:ea typeface="Poppins"/>
                <a:cs typeface="Poppins"/>
                <a:sym typeface="Poppins"/>
              </a:rPr>
              <a:t>www.gmoscience.org</a:t>
            </a:r>
          </a:p>
        </p:txBody>
      </p:sp>
      <p:sp>
        <p:nvSpPr>
          <p:cNvPr id="4" name="Freeform 4"/>
          <p:cNvSpPr/>
          <p:nvPr/>
        </p:nvSpPr>
        <p:spPr>
          <a:xfrm>
            <a:off x="11089650" y="1028700"/>
            <a:ext cx="6169650" cy="2145965"/>
          </a:xfrm>
          <a:custGeom>
            <a:avLst/>
            <a:gdLst/>
            <a:ahLst/>
            <a:cxnLst/>
            <a:rect l="l" t="t" r="r" b="b"/>
            <a:pathLst>
              <a:path w="6169650" h="2145965">
                <a:moveTo>
                  <a:pt x="0" y="0"/>
                </a:moveTo>
                <a:lnTo>
                  <a:pt x="6169650" y="0"/>
                </a:lnTo>
                <a:lnTo>
                  <a:pt x="6169650" y="2145965"/>
                </a:lnTo>
                <a:lnTo>
                  <a:pt x="0" y="2145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7664161" cy="2145965"/>
          </a:xfrm>
          <a:custGeom>
            <a:avLst/>
            <a:gdLst/>
            <a:ahLst/>
            <a:cxnLst/>
            <a:rect l="l" t="t" r="r" b="b"/>
            <a:pathLst>
              <a:path w="7664161" h="2145965">
                <a:moveTo>
                  <a:pt x="0" y="0"/>
                </a:moveTo>
                <a:lnTo>
                  <a:pt x="7664161" y="0"/>
                </a:lnTo>
                <a:lnTo>
                  <a:pt x="7664161" y="2145965"/>
                </a:lnTo>
                <a:lnTo>
                  <a:pt x="0" y="21459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51193" y="4144308"/>
            <a:ext cx="14372671" cy="430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8"/>
              </a:lnSpc>
              <a:spcBef>
                <a:spcPct val="0"/>
              </a:spcBef>
            </a:pPr>
            <a:r>
              <a:rPr lang="en-US" sz="6299" b="1" spc="-377">
                <a:solidFill>
                  <a:srgbClr val="F2F1F0"/>
                </a:solidFill>
                <a:latin typeface="Nourd Bold"/>
                <a:ea typeface="Nourd Bold"/>
                <a:cs typeface="Nourd Bold"/>
                <a:sym typeface="Nourd Bold"/>
              </a:rPr>
              <a:t>The Brain Drain: </a:t>
            </a:r>
          </a:p>
          <a:p>
            <a:pPr algn="ctr">
              <a:lnSpc>
                <a:spcPts val="8818"/>
              </a:lnSpc>
              <a:spcBef>
                <a:spcPct val="0"/>
              </a:spcBef>
            </a:pPr>
            <a:r>
              <a:rPr lang="en-US" sz="6299" b="1" spc="-377">
                <a:solidFill>
                  <a:srgbClr val="F2F1F0"/>
                </a:solidFill>
                <a:latin typeface="Nourd Bold"/>
                <a:ea typeface="Nourd Bold"/>
                <a:cs typeface="Nourd Bold"/>
                <a:sym typeface="Nourd Bold"/>
              </a:rPr>
              <a:t>The Toxic Assault on our Children’s Food</a:t>
            </a:r>
          </a:p>
          <a:p>
            <a:pPr algn="ctr">
              <a:lnSpc>
                <a:spcPts val="8258"/>
              </a:lnSpc>
              <a:spcBef>
                <a:spcPct val="0"/>
              </a:spcBef>
            </a:pPr>
            <a:r>
              <a:rPr lang="en-US" sz="5899" b="1" spc="-353">
                <a:solidFill>
                  <a:srgbClr val="F2F1F0"/>
                </a:solidFill>
                <a:latin typeface="Nourd Bold"/>
                <a:ea typeface="Nourd Bold"/>
                <a:cs typeface="Nourd Bold"/>
                <a:sym typeface="Nourd Bold"/>
              </a:rPr>
              <a:t>Michelle Perro, MD, DHom</a:t>
            </a:r>
          </a:p>
          <a:p>
            <a:pPr algn="ctr">
              <a:lnSpc>
                <a:spcPts val="8258"/>
              </a:lnSpc>
              <a:spcBef>
                <a:spcPct val="0"/>
              </a:spcBef>
            </a:pPr>
            <a:r>
              <a:rPr lang="en-US" sz="5899" b="1" spc="-353">
                <a:solidFill>
                  <a:srgbClr val="F2F1F0"/>
                </a:solidFill>
                <a:latin typeface="Nourd Bold"/>
                <a:ea typeface="Nourd Bold"/>
                <a:cs typeface="Nourd Bold"/>
                <a:sym typeface="Nourd Bold"/>
              </a:rPr>
              <a:t>October 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60823"/>
            <a:ext cx="16230600" cy="6756514"/>
            <a:chOff x="0" y="0"/>
            <a:chExt cx="4274726" cy="1779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779493"/>
            </a:xfrm>
            <a:custGeom>
              <a:avLst/>
              <a:gdLst/>
              <a:ahLst/>
              <a:cxnLst/>
              <a:rect l="l" t="t" r="r" b="b"/>
              <a:pathLst>
                <a:path w="4274726" h="1779493">
                  <a:moveTo>
                    <a:pt x="0" y="0"/>
                  </a:moveTo>
                  <a:lnTo>
                    <a:pt x="4274726" y="0"/>
                  </a:lnTo>
                  <a:lnTo>
                    <a:pt x="4274726" y="1779493"/>
                  </a:lnTo>
                  <a:lnTo>
                    <a:pt x="0" y="1779493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1827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877415" y="2726115"/>
            <a:ext cx="1403770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6216765" y="1846523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07002" y="4521630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07002" y="5680076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06886" y="7033398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8" y="0"/>
                </a:lnTo>
                <a:lnTo>
                  <a:pt x="772298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06886" y="8386721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8" y="0"/>
                </a:lnTo>
                <a:lnTo>
                  <a:pt x="772298" y="772297"/>
                </a:lnTo>
                <a:lnTo>
                  <a:pt x="0" y="77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0056" y="4507245"/>
            <a:ext cx="817450" cy="817450"/>
          </a:xfrm>
          <a:custGeom>
            <a:avLst/>
            <a:gdLst/>
            <a:ahLst/>
            <a:cxnLst/>
            <a:rect l="l" t="t" r="r" b="b"/>
            <a:pathLst>
              <a:path w="817450" h="817450">
                <a:moveTo>
                  <a:pt x="0" y="0"/>
                </a:moveTo>
                <a:lnTo>
                  <a:pt x="817451" y="0"/>
                </a:lnTo>
                <a:lnTo>
                  <a:pt x="817451" y="817450"/>
                </a:lnTo>
                <a:lnTo>
                  <a:pt x="0" y="817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640056" y="6343235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8" y="0"/>
                </a:lnTo>
                <a:lnTo>
                  <a:pt x="772298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40056" y="7692250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8" y="0"/>
                </a:lnTo>
                <a:lnTo>
                  <a:pt x="772298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27543" y="467276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05947" y="4555988"/>
            <a:ext cx="4591916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Endocrine disruptor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60713" y="4664573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81357" y="4093010"/>
            <a:ext cx="5817060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Increases proinflammatory signals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27543" y="5823020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58527" y="5737789"/>
            <a:ext cx="3006328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Causes NAFLD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7543" y="7166748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58527" y="6917619"/>
            <a:ext cx="5447015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Causes respiratory issues in farmers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27543" y="8520071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58527" y="8481279"/>
            <a:ext cx="4012561" cy="13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Linked to genetic damage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360713" y="6486179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81357" y="6377594"/>
            <a:ext cx="5573640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Causes metabolic changes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60713" y="782369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81357" y="7625575"/>
            <a:ext cx="6854526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spc="-228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Associated with energy changes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06886" y="1021140"/>
            <a:ext cx="1225617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</a:t>
            </a:r>
          </a:p>
        </p:txBody>
      </p:sp>
      <p:sp>
        <p:nvSpPr>
          <p:cNvPr id="29" name="Freeform 29"/>
          <p:cNvSpPr/>
          <p:nvPr/>
        </p:nvSpPr>
        <p:spPr>
          <a:xfrm>
            <a:off x="9662633" y="8872151"/>
            <a:ext cx="772298" cy="772298"/>
          </a:xfrm>
          <a:custGeom>
            <a:avLst/>
            <a:gdLst/>
            <a:ahLst/>
            <a:cxnLst/>
            <a:rect l="l" t="t" r="r" b="b"/>
            <a:pathLst>
              <a:path w="772298" h="772298">
                <a:moveTo>
                  <a:pt x="0" y="0"/>
                </a:moveTo>
                <a:lnTo>
                  <a:pt x="772297" y="0"/>
                </a:lnTo>
                <a:lnTo>
                  <a:pt x="772297" y="772298"/>
                </a:lnTo>
                <a:lnTo>
                  <a:pt x="0" y="77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9383290" y="9015095"/>
            <a:ext cx="133098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-156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18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81357" y="8996045"/>
            <a:ext cx="41717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spc="-203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Known metal chelator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73191" y="645547"/>
            <a:ext cx="9341618" cy="8612753"/>
          </a:xfrm>
          <a:custGeom>
            <a:avLst/>
            <a:gdLst/>
            <a:ahLst/>
            <a:cxnLst/>
            <a:rect l="l" t="t" r="r" b="b"/>
            <a:pathLst>
              <a:path w="9341618" h="8612753">
                <a:moveTo>
                  <a:pt x="0" y="0"/>
                </a:moveTo>
                <a:lnTo>
                  <a:pt x="9341618" y="0"/>
                </a:lnTo>
                <a:lnTo>
                  <a:pt x="9341618" y="8612753"/>
                </a:lnTo>
                <a:lnTo>
                  <a:pt x="0" y="8612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23102" y="9489782"/>
            <a:ext cx="10041795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https://drjockers.com/glyphosate-what-is-it-testing-and-detox-strategies/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820497"/>
            <a:ext cx="8637841" cy="3086100"/>
            <a:chOff x="0" y="0"/>
            <a:chExt cx="2274987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4987" cy="812800"/>
            </a:xfrm>
            <a:custGeom>
              <a:avLst/>
              <a:gdLst/>
              <a:ahLst/>
              <a:cxnLst/>
              <a:rect l="l" t="t" r="r" b="b"/>
              <a:pathLst>
                <a:path w="2274987" h="812800">
                  <a:moveTo>
                    <a:pt x="0" y="0"/>
                  </a:moveTo>
                  <a:lnTo>
                    <a:pt x="2274987" y="0"/>
                  </a:lnTo>
                  <a:lnTo>
                    <a:pt x="22749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7498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475299" y="8727202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8426119" y="7807375"/>
            <a:ext cx="183965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9736471" y="3328863"/>
            <a:ext cx="2894379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751494" y="3327597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6715" y="422206"/>
            <a:ext cx="3482277" cy="5223416"/>
          </a:xfrm>
          <a:custGeom>
            <a:avLst/>
            <a:gdLst/>
            <a:ahLst/>
            <a:cxnLst/>
            <a:rect l="l" t="t" r="r" b="b"/>
            <a:pathLst>
              <a:path w="3482277" h="5223416">
                <a:moveTo>
                  <a:pt x="0" y="0"/>
                </a:moveTo>
                <a:lnTo>
                  <a:pt x="3482277" y="0"/>
                </a:lnTo>
                <a:lnTo>
                  <a:pt x="3482277" y="5223416"/>
                </a:lnTo>
                <a:lnTo>
                  <a:pt x="0" y="5223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84394" y="2365572"/>
            <a:ext cx="3873246" cy="5799169"/>
          </a:xfrm>
          <a:custGeom>
            <a:avLst/>
            <a:gdLst/>
            <a:ahLst/>
            <a:cxnLst/>
            <a:rect l="l" t="t" r="r" b="b"/>
            <a:pathLst>
              <a:path w="3873246" h="5799169">
                <a:moveTo>
                  <a:pt x="0" y="0"/>
                </a:moveTo>
                <a:lnTo>
                  <a:pt x="3873246" y="0"/>
                </a:lnTo>
                <a:lnTo>
                  <a:pt x="3873246" y="5799169"/>
                </a:lnTo>
                <a:lnTo>
                  <a:pt x="0" y="579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736471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the Brain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6471" y="4677808"/>
            <a:ext cx="7522829" cy="5915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Autism-like Behaviors in Male Juvenile Offspring after Maternal Glyphosate Exposure</a:t>
            </a:r>
          </a:p>
          <a:p>
            <a:pPr algn="l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Yaoyu Pu, et. al. 2021</a:t>
            </a:r>
          </a:p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PMID: </a:t>
            </a:r>
            <a:r>
              <a:rPr lang="en-US" sz="3000" u="sng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  <a:hlinkClick r:id="rId5" tooltip="https://pubmed.ncbi.nlm.nih.gov/34294625"/>
              </a:rPr>
              <a:t>27957319</a:t>
            </a:r>
          </a:p>
          <a:p>
            <a:pPr algn="just">
              <a:lnSpc>
                <a:spcPts val="3390"/>
              </a:lnSpc>
            </a:pPr>
            <a:endParaRPr lang="en-US" sz="3000" u="sng" spc="-179">
              <a:solidFill>
                <a:srgbClr val="000000"/>
              </a:solidFill>
              <a:latin typeface="Nourd"/>
              <a:ea typeface="Nourd"/>
              <a:cs typeface="Nourd"/>
              <a:sym typeface="Nourd"/>
              <a:hlinkClick r:id="rId5" tooltip="https://pubmed.ncbi.nlm.nih.gov/34294625"/>
            </a:endParaRPr>
          </a:p>
          <a:p>
            <a:pPr algn="ctr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"Conclusions: ...that the exposure of glyphosate during pregnancy and lactation may cause ASD-like behavioral abnormalities in male juvenile offspring.”</a:t>
            </a:r>
          </a:p>
          <a:p>
            <a:pPr algn="just">
              <a:lnSpc>
                <a:spcPts val="3954"/>
              </a:lnSpc>
            </a:pPr>
            <a:endParaRPr lang="en-US" sz="3000" spc="-17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3000" spc="-17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11098"/>
            <a:ext cx="9105900" cy="3687142"/>
            <a:chOff x="0" y="0"/>
            <a:chExt cx="2398262" cy="971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971099"/>
            </a:xfrm>
            <a:custGeom>
              <a:avLst/>
              <a:gdLst/>
              <a:ahLst/>
              <a:cxnLst/>
              <a:rect l="l" t="t" r="r" b="b"/>
              <a:pathLst>
                <a:path w="2398262" h="971099">
                  <a:moveTo>
                    <a:pt x="0" y="0"/>
                  </a:moveTo>
                  <a:lnTo>
                    <a:pt x="2398262" y="0"/>
                  </a:lnTo>
                  <a:lnTo>
                    <a:pt x="2398262" y="971099"/>
                  </a:lnTo>
                  <a:lnTo>
                    <a:pt x="0" y="971099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01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217884" y="7825761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9736471" y="3328863"/>
            <a:ext cx="2894379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751494" y="3327597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736471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the Brain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6471" y="4337247"/>
            <a:ext cx="7522829" cy="743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Maternal glyphosate exposure causes autism-like behaviors in offspring through increased expression of soluble epoxide hydrolase (sEH)</a:t>
            </a:r>
          </a:p>
          <a:p>
            <a:pPr algn="l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l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Yaoyu Pu., et al. 2020</a:t>
            </a:r>
          </a:p>
          <a:p>
            <a:pPr algn="l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PMID: 32398374</a:t>
            </a:r>
          </a:p>
          <a:p>
            <a:pPr algn="l">
              <a:lnSpc>
                <a:spcPts val="316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604521" lvl="1" indent="-302261" algn="l">
              <a:lnSpc>
                <a:spcPts val="3164"/>
              </a:lnSpc>
              <a:buFont typeface="Arial"/>
              <a:buChar char="•"/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sEH inhibition can improve cognitive decline, improve neuroinflammation, and help amyloid pathology (AD)</a:t>
            </a:r>
          </a:p>
          <a:p>
            <a:pPr marL="604521" lvl="1" indent="-302261" algn="l">
              <a:lnSpc>
                <a:spcPts val="3164"/>
              </a:lnSpc>
              <a:buFont typeface="Arial"/>
              <a:buChar char="•"/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Mechanism is inhibition of brain inflammation</a:t>
            </a: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4030" y="3763994"/>
            <a:ext cx="8637841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-179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"...Maternal exposure to high levels of glyphosate causes ASD-like behavioral abnormalities and abnormal composition of gut microbiota in juvenile offspring, and that increased activity of sEH might play a role in ASD-like behaviors in offspring after maternal glyphosate exposure."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23950" y="3328863"/>
            <a:ext cx="2437227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3682154" y="3327597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781557" y="663669"/>
            <a:ext cx="5629298" cy="7506876"/>
            <a:chOff x="0" y="0"/>
            <a:chExt cx="1482613" cy="1977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2613" cy="1977120"/>
            </a:xfrm>
            <a:custGeom>
              <a:avLst/>
              <a:gdLst/>
              <a:ahLst/>
              <a:cxnLst/>
              <a:rect l="l" t="t" r="r" b="b"/>
              <a:pathLst>
                <a:path w="1482613" h="1977120">
                  <a:moveTo>
                    <a:pt x="0" y="0"/>
                  </a:moveTo>
                  <a:lnTo>
                    <a:pt x="1482613" y="0"/>
                  </a:lnTo>
                  <a:lnTo>
                    <a:pt x="1482613" y="1977120"/>
                  </a:lnTo>
                  <a:lnTo>
                    <a:pt x="0" y="1977120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82613" cy="2024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9907335" y="8769999"/>
            <a:ext cx="223589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39057" y="1638566"/>
            <a:ext cx="8656757" cy="5453757"/>
          </a:xfrm>
          <a:custGeom>
            <a:avLst/>
            <a:gdLst/>
            <a:ahLst/>
            <a:cxnLst/>
            <a:rect l="l" t="t" r="r" b="b"/>
            <a:pathLst>
              <a:path w="8656757" h="5453757">
                <a:moveTo>
                  <a:pt x="0" y="0"/>
                </a:moveTo>
                <a:lnTo>
                  <a:pt x="8656757" y="0"/>
                </a:lnTo>
                <a:lnTo>
                  <a:pt x="8656757" y="5453757"/>
                </a:lnTo>
                <a:lnTo>
                  <a:pt x="0" y="5453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3950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the Microbiome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3950" y="4149711"/>
            <a:ext cx="6849649" cy="471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Glyphosate is an antibiotic</a:t>
            </a:r>
          </a:p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US Patent 7,771,736</a:t>
            </a:r>
          </a:p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Effective against Lactobacilli, Bifidobacteria, and Enterococcal species</a:t>
            </a:r>
          </a:p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Resistant against Clostridium species and Salmonella</a:t>
            </a:r>
          </a:p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Affects the microbes via the shikimate pathway; needed to make aromatic amino acids</a:t>
            </a:r>
          </a:p>
          <a:p>
            <a:pPr marL="647700" lvl="1" indent="-323850" algn="l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These proteins are necessary in producing neurotransmitters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820497"/>
            <a:ext cx="8637841" cy="3086100"/>
            <a:chOff x="0" y="0"/>
            <a:chExt cx="2274987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4987" cy="812800"/>
            </a:xfrm>
            <a:custGeom>
              <a:avLst/>
              <a:gdLst/>
              <a:ahLst/>
              <a:cxnLst/>
              <a:rect l="l" t="t" r="r" b="b"/>
              <a:pathLst>
                <a:path w="2274987" h="812800">
                  <a:moveTo>
                    <a:pt x="0" y="0"/>
                  </a:moveTo>
                  <a:lnTo>
                    <a:pt x="2274987" y="0"/>
                  </a:lnTo>
                  <a:lnTo>
                    <a:pt x="22749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7498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7475299" y="8727202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8426119" y="7807375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1367048" y="3270447"/>
            <a:ext cx="2894379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5311514" y="3270447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1178" y="1522860"/>
            <a:ext cx="10171825" cy="6711036"/>
          </a:xfrm>
          <a:custGeom>
            <a:avLst/>
            <a:gdLst/>
            <a:ahLst/>
            <a:cxnLst/>
            <a:rect l="l" t="t" r="r" b="b"/>
            <a:pathLst>
              <a:path w="10171825" h="6711036">
                <a:moveTo>
                  <a:pt x="0" y="0"/>
                </a:moveTo>
                <a:lnTo>
                  <a:pt x="10171825" y="0"/>
                </a:lnTo>
                <a:lnTo>
                  <a:pt x="10171825" y="6711036"/>
                </a:lnTo>
                <a:lnTo>
                  <a:pt x="0" y="6711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367048" y="1969435"/>
            <a:ext cx="65223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Leaky Gut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67048" y="3706197"/>
            <a:ext cx="3697724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  <a:spcBef>
                <a:spcPct val="0"/>
              </a:spcBef>
            </a:pPr>
            <a:r>
              <a:rPr lang="en-US" sz="5999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Leaky Brain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67048" y="5496899"/>
            <a:ext cx="5930352" cy="1830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239" dirty="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What happens in the gut,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-239" dirty="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doesn’t stay in the gut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900451"/>
            <a:ext cx="9105900" cy="4297789"/>
            <a:chOff x="0" y="0"/>
            <a:chExt cx="2398262" cy="1131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1131928"/>
            </a:xfrm>
            <a:custGeom>
              <a:avLst/>
              <a:gdLst/>
              <a:ahLst/>
              <a:cxnLst/>
              <a:rect l="l" t="t" r="r" b="b"/>
              <a:pathLst>
                <a:path w="2398262" h="1131928">
                  <a:moveTo>
                    <a:pt x="0" y="0"/>
                  </a:moveTo>
                  <a:lnTo>
                    <a:pt x="2398262" y="0"/>
                  </a:lnTo>
                  <a:lnTo>
                    <a:pt x="2398262" y="1131928"/>
                  </a:lnTo>
                  <a:lnTo>
                    <a:pt x="0" y="1131928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179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217884" y="7825761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9857115" y="2412892"/>
            <a:ext cx="2894379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3497886" y="2843301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222121" y="1055319"/>
            <a:ext cx="85515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the Brain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36471" y="3356074"/>
            <a:ext cx="7522829" cy="903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Prenatal and infant exposure to ambient pesticides and autism spectrum disorder in children: population based case-control study</a:t>
            </a:r>
          </a:p>
          <a:p>
            <a:pPr algn="just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  <a:hlinkClick r:id="rId3" tooltip="https://pubmed.ncbi.nlm.nih.gov/?term=von+Ehrenstein+OS&amp;cauthor_id=30894343"/>
              </a:rPr>
              <a:t>Ondine S Von Ehrenstein</a:t>
            </a: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, O S, et al. 2019</a:t>
            </a:r>
          </a:p>
          <a:p>
            <a:pPr algn="just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PMID: 30894343</a:t>
            </a:r>
          </a:p>
          <a:p>
            <a:pPr algn="just">
              <a:lnSpc>
                <a:spcPts val="316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"Findings suggest that an offspring's risk of autism spectrum disorder increases following prenatal exposure to ambient pesticides within 2000 m of their mother's residence during pregnancy, compared with offspring of women from the same agricultural region without such exposure."</a:t>
            </a:r>
          </a:p>
          <a:p>
            <a:pPr algn="just">
              <a:lnSpc>
                <a:spcPts val="316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16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4030" y="3196733"/>
            <a:ext cx="8637841" cy="364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-17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Nearly 3000 individuals with ASD enrolled from CA Central Valley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-17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Risk of ASD was associated with prenatal exposure to glyphosate, chlorpyrifos, diazinon, malathion, avermectin and permethrin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b="1" spc="-179">
                <a:solidFill>
                  <a:srgbClr val="000000"/>
                </a:solidFill>
                <a:latin typeface="Nourd Bold Bold"/>
                <a:ea typeface="Nourd Bold Bold"/>
                <a:cs typeface="Nourd Bold Bold"/>
                <a:sym typeface="Nourd Bold Bold"/>
              </a:rPr>
              <a:t>ASD wilth intellectual disability was highest for glyphosate exposure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11098"/>
            <a:ext cx="9105900" cy="3687142"/>
            <a:chOff x="0" y="0"/>
            <a:chExt cx="2398262" cy="971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971099"/>
            </a:xfrm>
            <a:custGeom>
              <a:avLst/>
              <a:gdLst/>
              <a:ahLst/>
              <a:cxnLst/>
              <a:rect l="l" t="t" r="r" b="b"/>
              <a:pathLst>
                <a:path w="2398262" h="971099">
                  <a:moveTo>
                    <a:pt x="0" y="0"/>
                  </a:moveTo>
                  <a:lnTo>
                    <a:pt x="2398262" y="0"/>
                  </a:lnTo>
                  <a:lnTo>
                    <a:pt x="2398262" y="971099"/>
                  </a:lnTo>
                  <a:lnTo>
                    <a:pt x="0" y="971099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01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217884" y="7825761"/>
            <a:ext cx="1889697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9736471" y="3328863"/>
            <a:ext cx="2894379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2751494" y="3327597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5850" y="2693069"/>
            <a:ext cx="8034199" cy="4900862"/>
          </a:xfrm>
          <a:custGeom>
            <a:avLst/>
            <a:gdLst/>
            <a:ahLst/>
            <a:cxnLst/>
            <a:rect l="l" t="t" r="r" b="b"/>
            <a:pathLst>
              <a:path w="8034199" h="4900862">
                <a:moveTo>
                  <a:pt x="0" y="0"/>
                </a:moveTo>
                <a:lnTo>
                  <a:pt x="8034200" y="0"/>
                </a:lnTo>
                <a:lnTo>
                  <a:pt x="8034200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736471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the Kidney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36471" y="4337247"/>
            <a:ext cx="7522829" cy="651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CKD of Unknown Origin in Central America: The Case for a Mesoamerican Nephropathy</a:t>
            </a:r>
          </a:p>
          <a:p>
            <a:pPr algn="just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Correa-Rotter R., et al.</a:t>
            </a:r>
          </a:p>
          <a:p>
            <a:pPr algn="just">
              <a:lnSpc>
                <a:spcPts val="3164"/>
              </a:lnSpc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PMID: 24412050</a:t>
            </a:r>
          </a:p>
          <a:p>
            <a:pPr algn="just">
              <a:lnSpc>
                <a:spcPts val="316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604521" lvl="1" indent="-302261" algn="l">
              <a:lnSpc>
                <a:spcPts val="3164"/>
              </a:lnSpc>
              <a:buFont typeface="Arial"/>
              <a:buChar char="•"/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An epidemic of chronic kidney disease of unknown origin emerged in Central America, India and Sri Lanka</a:t>
            </a:r>
          </a:p>
          <a:p>
            <a:pPr marL="604521" lvl="1" indent="-302261" algn="l">
              <a:lnSpc>
                <a:spcPts val="3164"/>
              </a:lnSpc>
              <a:buFont typeface="Arial"/>
              <a:buChar char="•"/>
            </a:pPr>
            <a:r>
              <a:rPr lang="en-US" sz="2800" spc="-168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The cause of the disease in unknown</a:t>
            </a: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800" spc="-168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23950" y="3328863"/>
            <a:ext cx="2437227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3682154" y="3327597"/>
            <a:ext cx="1281098" cy="0"/>
          </a:xfrm>
          <a:prstGeom prst="line">
            <a:avLst/>
          </a:prstGeom>
          <a:ln w="114300" cap="flat">
            <a:solidFill>
              <a:srgbClr val="FFB703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556347" y="0"/>
            <a:ext cx="5629298" cy="7506876"/>
            <a:chOff x="0" y="0"/>
            <a:chExt cx="1482613" cy="1977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2613" cy="1977120"/>
            </a:xfrm>
            <a:custGeom>
              <a:avLst/>
              <a:gdLst/>
              <a:ahLst/>
              <a:cxnLst/>
              <a:rect l="l" t="t" r="r" b="b"/>
              <a:pathLst>
                <a:path w="1482613" h="1977120">
                  <a:moveTo>
                    <a:pt x="0" y="0"/>
                  </a:moveTo>
                  <a:lnTo>
                    <a:pt x="1482613" y="0"/>
                  </a:lnTo>
                  <a:lnTo>
                    <a:pt x="1482613" y="1977120"/>
                  </a:lnTo>
                  <a:lnTo>
                    <a:pt x="0" y="1977120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82613" cy="2024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9629929" y="8839351"/>
            <a:ext cx="223589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076020" y="1482259"/>
            <a:ext cx="6865571" cy="4957817"/>
          </a:xfrm>
          <a:custGeom>
            <a:avLst/>
            <a:gdLst/>
            <a:ahLst/>
            <a:cxnLst/>
            <a:rect l="l" t="t" r="r" b="b"/>
            <a:pathLst>
              <a:path w="6865571" h="4957817">
                <a:moveTo>
                  <a:pt x="0" y="0"/>
                </a:moveTo>
                <a:lnTo>
                  <a:pt x="6865571" y="0"/>
                </a:lnTo>
                <a:lnTo>
                  <a:pt x="6865571" y="4957817"/>
                </a:lnTo>
                <a:lnTo>
                  <a:pt x="0" y="4957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is a</a:t>
            </a:r>
          </a:p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Chelator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973955"/>
            <a:ext cx="8791492" cy="428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The chelating ability of glyphosate also extends to toxic metals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Glyphosate forms stable chelates with toxic metals that are ingested in food and water or absorbed through the skin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Glyphosate-heavy metal chelates reach and damage the kidney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Accumulation can persist for years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Chelates may not be detected by common lab methods which only detect free glyphosate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4367999"/>
            <a:ext cx="448728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5633996" y="4366733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658702" y="2749811"/>
            <a:ext cx="5629298" cy="4787377"/>
            <a:chOff x="0" y="0"/>
            <a:chExt cx="1482613" cy="12608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2613" cy="1260873"/>
            </a:xfrm>
            <a:custGeom>
              <a:avLst/>
              <a:gdLst/>
              <a:ahLst/>
              <a:cxnLst/>
              <a:rect l="l" t="t" r="r" b="b"/>
              <a:pathLst>
                <a:path w="1482613" h="1260873">
                  <a:moveTo>
                    <a:pt x="0" y="0"/>
                  </a:moveTo>
                  <a:lnTo>
                    <a:pt x="1482613" y="0"/>
                  </a:lnTo>
                  <a:lnTo>
                    <a:pt x="1482613" y="1260873"/>
                  </a:lnTo>
                  <a:lnTo>
                    <a:pt x="0" y="1260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82613" cy="130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79501" y="-2995017"/>
            <a:ext cx="3157466" cy="4787377"/>
            <a:chOff x="0" y="0"/>
            <a:chExt cx="831596" cy="12608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1596" cy="1260873"/>
            </a:xfrm>
            <a:custGeom>
              <a:avLst/>
              <a:gdLst/>
              <a:ahLst/>
              <a:cxnLst/>
              <a:rect l="l" t="t" r="r" b="b"/>
              <a:pathLst>
                <a:path w="831596" h="1260873">
                  <a:moveTo>
                    <a:pt x="0" y="0"/>
                  </a:moveTo>
                  <a:lnTo>
                    <a:pt x="831596" y="0"/>
                  </a:lnTo>
                  <a:lnTo>
                    <a:pt x="831596" y="1260873"/>
                  </a:lnTo>
                  <a:lnTo>
                    <a:pt x="0" y="1260873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31596" cy="130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6528815"/>
            <a:ext cx="3157466" cy="4787377"/>
            <a:chOff x="0" y="0"/>
            <a:chExt cx="831596" cy="1260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596" cy="1260873"/>
            </a:xfrm>
            <a:custGeom>
              <a:avLst/>
              <a:gdLst/>
              <a:ahLst/>
              <a:cxnLst/>
              <a:rect l="l" t="t" r="r" b="b"/>
              <a:pathLst>
                <a:path w="831596" h="1260873">
                  <a:moveTo>
                    <a:pt x="0" y="0"/>
                  </a:moveTo>
                  <a:lnTo>
                    <a:pt x="831596" y="0"/>
                  </a:lnTo>
                  <a:lnTo>
                    <a:pt x="831596" y="1260873"/>
                  </a:lnTo>
                  <a:lnTo>
                    <a:pt x="0" y="1260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31596" cy="1308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47790" y="383445"/>
            <a:ext cx="4310912" cy="5580115"/>
          </a:xfrm>
          <a:custGeom>
            <a:avLst/>
            <a:gdLst/>
            <a:ahLst/>
            <a:cxnLst/>
            <a:rect l="l" t="t" r="r" b="b"/>
            <a:pathLst>
              <a:path w="4310912" h="5580115">
                <a:moveTo>
                  <a:pt x="0" y="0"/>
                </a:moveTo>
                <a:lnTo>
                  <a:pt x="4310912" y="0"/>
                </a:lnTo>
                <a:lnTo>
                  <a:pt x="4310912" y="5580114"/>
                </a:lnTo>
                <a:lnTo>
                  <a:pt x="0" y="558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560488" y="6528815"/>
            <a:ext cx="4774107" cy="3172792"/>
          </a:xfrm>
          <a:custGeom>
            <a:avLst/>
            <a:gdLst/>
            <a:ahLst/>
            <a:cxnLst/>
            <a:rect l="l" t="t" r="r" b="b"/>
            <a:pathLst>
              <a:path w="4774107" h="3172792">
                <a:moveTo>
                  <a:pt x="0" y="0"/>
                </a:moveTo>
                <a:lnTo>
                  <a:pt x="4774106" y="0"/>
                </a:lnTo>
                <a:lnTo>
                  <a:pt x="4774106" y="3172791"/>
                </a:lnTo>
                <a:lnTo>
                  <a:pt x="0" y="317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959012" y="1492642"/>
            <a:ext cx="5028678" cy="2514339"/>
          </a:xfrm>
          <a:custGeom>
            <a:avLst/>
            <a:gdLst/>
            <a:ahLst/>
            <a:cxnLst/>
            <a:rect l="l" t="t" r="r" b="b"/>
            <a:pathLst>
              <a:path w="5028678" h="2514339">
                <a:moveTo>
                  <a:pt x="0" y="0"/>
                </a:moveTo>
                <a:lnTo>
                  <a:pt x="5028678" y="0"/>
                </a:lnTo>
                <a:lnTo>
                  <a:pt x="5028678" y="2514339"/>
                </a:lnTo>
                <a:lnTo>
                  <a:pt x="0" y="25143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586884" y="4567617"/>
            <a:ext cx="4354886" cy="4354886"/>
          </a:xfrm>
          <a:custGeom>
            <a:avLst/>
            <a:gdLst/>
            <a:ahLst/>
            <a:cxnLst/>
            <a:rect l="l" t="t" r="r" b="b"/>
            <a:pathLst>
              <a:path w="4354886" h="4354886">
                <a:moveTo>
                  <a:pt x="0" y="0"/>
                </a:moveTo>
                <a:lnTo>
                  <a:pt x="4354886" y="0"/>
                </a:lnTo>
                <a:lnTo>
                  <a:pt x="4354886" y="4354886"/>
                </a:lnTo>
                <a:lnTo>
                  <a:pt x="0" y="4354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1911481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How to Detox</a:t>
            </a:r>
          </a:p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From Glyphosate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6115" y="0"/>
            <a:ext cx="3651885" cy="10287000"/>
            <a:chOff x="0" y="0"/>
            <a:chExt cx="9618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1813" cy="2709333"/>
            </a:xfrm>
            <a:custGeom>
              <a:avLst/>
              <a:gdLst/>
              <a:ahLst/>
              <a:cxnLst/>
              <a:rect l="l" t="t" r="r" b="b"/>
              <a:pathLst>
                <a:path w="961813" h="2709333">
                  <a:moveTo>
                    <a:pt x="0" y="0"/>
                  </a:moveTo>
                  <a:lnTo>
                    <a:pt x="961813" y="0"/>
                  </a:lnTo>
                  <a:lnTo>
                    <a:pt x="9618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61813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391735" y="1028700"/>
            <a:ext cx="488759" cy="1793613"/>
          </a:xfrm>
          <a:custGeom>
            <a:avLst/>
            <a:gdLst/>
            <a:ahLst/>
            <a:cxnLst/>
            <a:rect l="l" t="t" r="r" b="b"/>
            <a:pathLst>
              <a:path w="488759" h="1793613">
                <a:moveTo>
                  <a:pt x="0" y="0"/>
                </a:moveTo>
                <a:lnTo>
                  <a:pt x="488760" y="0"/>
                </a:lnTo>
                <a:lnTo>
                  <a:pt x="488760" y="1793613"/>
                </a:lnTo>
                <a:lnTo>
                  <a:pt x="0" y="1793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92519" y="9420057"/>
            <a:ext cx="2339076" cy="340229"/>
          </a:xfrm>
          <a:custGeom>
            <a:avLst/>
            <a:gdLst/>
            <a:ahLst/>
            <a:cxnLst/>
            <a:rect l="l" t="t" r="r" b="b"/>
            <a:pathLst>
              <a:path w="2339076" h="340229">
                <a:moveTo>
                  <a:pt x="0" y="0"/>
                </a:moveTo>
                <a:lnTo>
                  <a:pt x="2339077" y="0"/>
                </a:lnTo>
                <a:lnTo>
                  <a:pt x="2339077" y="340230"/>
                </a:lnTo>
                <a:lnTo>
                  <a:pt x="0" y="34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19143"/>
            <a:ext cx="10408016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0A0D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Are Canadian Children Well?</a:t>
            </a:r>
          </a:p>
        </p:txBody>
      </p:sp>
      <p:sp>
        <p:nvSpPr>
          <p:cNvPr id="8" name="Freeform 8"/>
          <p:cNvSpPr/>
          <p:nvPr/>
        </p:nvSpPr>
        <p:spPr>
          <a:xfrm>
            <a:off x="1645264" y="3275593"/>
            <a:ext cx="11301259" cy="6314578"/>
          </a:xfrm>
          <a:custGeom>
            <a:avLst/>
            <a:gdLst/>
            <a:ahLst/>
            <a:cxnLst/>
            <a:rect l="l" t="t" r="r" b="b"/>
            <a:pathLst>
              <a:path w="11301259" h="6314578">
                <a:moveTo>
                  <a:pt x="0" y="0"/>
                </a:moveTo>
                <a:lnTo>
                  <a:pt x="11301259" y="0"/>
                </a:lnTo>
                <a:lnTo>
                  <a:pt x="11301259" y="6314579"/>
                </a:lnTo>
                <a:lnTo>
                  <a:pt x="0" y="63145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54" y="0"/>
            <a:ext cx="18278146" cy="10287000"/>
          </a:xfrm>
          <a:custGeom>
            <a:avLst/>
            <a:gdLst/>
            <a:ahLst/>
            <a:cxnLst/>
            <a:rect l="l" t="t" r="r" b="b"/>
            <a:pathLst>
              <a:path w="18278146" h="10287000">
                <a:moveTo>
                  <a:pt x="0" y="0"/>
                </a:moveTo>
                <a:lnTo>
                  <a:pt x="18278146" y="0"/>
                </a:lnTo>
                <a:lnTo>
                  <a:pt x="182781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71" r="-2271" b="-10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14133" y="500959"/>
            <a:ext cx="7762057" cy="2974152"/>
            <a:chOff x="0" y="0"/>
            <a:chExt cx="2044328" cy="783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4328" cy="783316"/>
            </a:xfrm>
            <a:custGeom>
              <a:avLst/>
              <a:gdLst/>
              <a:ahLst/>
              <a:cxnLst/>
              <a:rect l="l" t="t" r="r" b="b"/>
              <a:pathLst>
                <a:path w="2044328" h="783316">
                  <a:moveTo>
                    <a:pt x="0" y="0"/>
                  </a:moveTo>
                  <a:lnTo>
                    <a:pt x="2044328" y="0"/>
                  </a:lnTo>
                  <a:lnTo>
                    <a:pt x="2044328" y="783316"/>
                  </a:lnTo>
                  <a:lnTo>
                    <a:pt x="0" y="783316"/>
                  </a:lnTo>
                  <a:close/>
                </a:path>
              </a:pathLst>
            </a:custGeom>
            <a:solidFill>
              <a:srgbClr val="7E10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2044328" cy="897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399"/>
                </a:lnSpc>
              </a:pPr>
              <a:r>
                <a:rPr lang="en-US" sz="5999" spc="-359">
                  <a:solidFill>
                    <a:srgbClr val="FFFFFF"/>
                  </a:solidFill>
                  <a:latin typeface="Nourd Bold"/>
                  <a:ea typeface="Nourd Bold"/>
                  <a:cs typeface="Nourd Bold"/>
                  <a:sym typeface="Nourd Bold"/>
                </a:rPr>
                <a:t>Sulfur-rich foods</a:t>
              </a:r>
            </a:p>
            <a:p>
              <a:pPr marL="647698" lvl="1" indent="-323849" algn="l">
                <a:lnSpc>
                  <a:spcPts val="4199"/>
                </a:lnSpc>
                <a:buFont typeface="Arial"/>
                <a:buChar char="•"/>
              </a:pPr>
              <a:r>
                <a:rPr lang="en-US" sz="2999" spc="-179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Eggs, cheese, onions, garlic</a:t>
              </a:r>
            </a:p>
            <a:p>
              <a:pPr marL="647698" lvl="1" indent="-323849" algn="l">
                <a:lnSpc>
                  <a:spcPts val="4199"/>
                </a:lnSpc>
                <a:buFont typeface="Arial"/>
                <a:buChar char="•"/>
              </a:pPr>
              <a:r>
                <a:rPr lang="en-US" sz="2999" spc="-179">
                  <a:solidFill>
                    <a:srgbClr val="FFFFFF"/>
                  </a:solidFill>
                  <a:latin typeface="Nourd"/>
                  <a:ea typeface="Nourd"/>
                  <a:cs typeface="Nourd"/>
                  <a:sym typeface="Nourd"/>
                </a:rPr>
                <a:t>Glyphosate depletes sulfur and affects sulfate detox pathways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069699" cy="5916799"/>
          </a:xfrm>
          <a:custGeom>
            <a:avLst/>
            <a:gdLst/>
            <a:ahLst/>
            <a:cxnLst/>
            <a:rect l="l" t="t" r="r" b="b"/>
            <a:pathLst>
              <a:path w="15069699" h="5916799">
                <a:moveTo>
                  <a:pt x="0" y="0"/>
                </a:moveTo>
                <a:lnTo>
                  <a:pt x="15069699" y="0"/>
                </a:lnTo>
                <a:lnTo>
                  <a:pt x="15069699" y="5916799"/>
                </a:lnTo>
                <a:lnTo>
                  <a:pt x="0" y="5916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890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069699" y="1442069"/>
            <a:ext cx="3218301" cy="3032660"/>
            <a:chOff x="0" y="0"/>
            <a:chExt cx="847618" cy="79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7618" cy="798725"/>
            </a:xfrm>
            <a:custGeom>
              <a:avLst/>
              <a:gdLst/>
              <a:ahLst/>
              <a:cxnLst/>
              <a:rect l="l" t="t" r="r" b="b"/>
              <a:pathLst>
                <a:path w="847618" h="798725">
                  <a:moveTo>
                    <a:pt x="0" y="0"/>
                  </a:moveTo>
                  <a:lnTo>
                    <a:pt x="847618" y="0"/>
                  </a:lnTo>
                  <a:lnTo>
                    <a:pt x="847618" y="798725"/>
                  </a:lnTo>
                  <a:lnTo>
                    <a:pt x="0" y="798725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847618" cy="903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139"/>
                </a:lnSpc>
              </a:pPr>
              <a:r>
                <a:rPr lang="en-US" sz="5099" spc="-305">
                  <a:solidFill>
                    <a:srgbClr val="FFFFFF"/>
                  </a:solidFill>
                  <a:latin typeface="Nourd Bold"/>
                  <a:ea typeface="Nourd Bold"/>
                  <a:cs typeface="Nourd Bold"/>
                  <a:sym typeface="Nourd Bold"/>
                </a:rPr>
                <a:t>Fermented Foods &amp;</a:t>
              </a:r>
            </a:p>
            <a:p>
              <a:pPr algn="ctr">
                <a:lnSpc>
                  <a:spcPts val="7139"/>
                </a:lnSpc>
              </a:pPr>
              <a:r>
                <a:rPr lang="en-US" sz="5099" spc="-305">
                  <a:solidFill>
                    <a:srgbClr val="FFFFFF"/>
                  </a:solidFill>
                  <a:latin typeface="Nourd Bold"/>
                  <a:ea typeface="Nourd Bold"/>
                  <a:cs typeface="Nourd Bold"/>
                  <a:sym typeface="Nourd Bold"/>
                </a:rPr>
                <a:t>Probiotics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6600147"/>
            <a:ext cx="17937275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Live cultures with </a:t>
            </a:r>
            <a:r>
              <a:rPr lang="en-US" sz="3399" b="1">
                <a:solidFill>
                  <a:srgbClr val="9D002A"/>
                </a:solidFill>
                <a:latin typeface="Nourd Bold"/>
                <a:ea typeface="Nourd Bold"/>
                <a:cs typeface="Nourd Bold"/>
                <a:sym typeface="Nourd Bold"/>
              </a:rPr>
              <a:t>acetobacter</a:t>
            </a:r>
            <a:r>
              <a:rPr lang="en-US" sz="33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: Apple cider vinegar, sauerkraut, kimchi, kombucha, some cheeses, some yogurt/kefir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 study in the J of Env and Analytical Toxicology (Dec. 2014): A charcoal-sauerkraut juice combination and humic acids reduced glyphosate excretion in the urine and led to improved health of the animals.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Sandor Katz (https://www.youtube.com/watch?v=TQMJFfOFse4)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854" y="377799"/>
            <a:ext cx="9682695" cy="9531403"/>
          </a:xfrm>
          <a:custGeom>
            <a:avLst/>
            <a:gdLst/>
            <a:ahLst/>
            <a:cxnLst/>
            <a:rect l="l" t="t" r="r" b="b"/>
            <a:pathLst>
              <a:path w="9682695" h="9531403">
                <a:moveTo>
                  <a:pt x="0" y="0"/>
                </a:moveTo>
                <a:lnTo>
                  <a:pt x="9682695" y="0"/>
                </a:lnTo>
                <a:lnTo>
                  <a:pt x="9682695" y="9531402"/>
                </a:lnTo>
                <a:lnTo>
                  <a:pt x="0" y="9531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024549" y="3679344"/>
            <a:ext cx="8263451" cy="632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Glyphosate binds metals, particularly manganese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Mn important for mitochondrial function, gut health, bone development, and cognition</a:t>
            </a:r>
          </a:p>
          <a:p>
            <a:pPr algn="l">
              <a:lnSpc>
                <a:spcPts val="6439"/>
              </a:lnSpc>
            </a:pPr>
            <a:endParaRPr lang="en-US" sz="45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5319"/>
              </a:lnSpc>
            </a:pPr>
            <a:endParaRPr lang="en-US" sz="4599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4" name="TextBox 4"/>
          <p:cNvSpPr txBox="1"/>
          <p:nvPr/>
        </p:nvSpPr>
        <p:spPr>
          <a:xfrm rot="-480599">
            <a:off x="10692413" y="1010337"/>
            <a:ext cx="6461488" cy="129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1"/>
              </a:lnSpc>
            </a:pPr>
            <a:r>
              <a:rPr lang="en-US" sz="9723">
                <a:solidFill>
                  <a:srgbClr val="FA3343"/>
                </a:solidFill>
                <a:latin typeface="Majesty"/>
                <a:ea typeface="Majesty"/>
                <a:cs typeface="Majesty"/>
                <a:sym typeface="Majesty"/>
              </a:rPr>
              <a:t>Organic!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4105" y="2944241"/>
            <a:ext cx="5864691" cy="4398518"/>
          </a:xfrm>
          <a:custGeom>
            <a:avLst/>
            <a:gdLst/>
            <a:ahLst/>
            <a:cxnLst/>
            <a:rect l="l" t="t" r="r" b="b"/>
            <a:pathLst>
              <a:path w="5864691" h="4398518">
                <a:moveTo>
                  <a:pt x="0" y="0"/>
                </a:moveTo>
                <a:lnTo>
                  <a:pt x="5864691" y="0"/>
                </a:lnTo>
                <a:lnTo>
                  <a:pt x="5864691" y="4398518"/>
                </a:lnTo>
                <a:lnTo>
                  <a:pt x="0" y="4398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83691" y="724534"/>
            <a:ext cx="5561499" cy="4171125"/>
          </a:xfrm>
          <a:custGeom>
            <a:avLst/>
            <a:gdLst/>
            <a:ahLst/>
            <a:cxnLst/>
            <a:rect l="l" t="t" r="r" b="b"/>
            <a:pathLst>
              <a:path w="5561499" h="4171125">
                <a:moveTo>
                  <a:pt x="0" y="0"/>
                </a:moveTo>
                <a:lnTo>
                  <a:pt x="5561500" y="0"/>
                </a:lnTo>
                <a:lnTo>
                  <a:pt x="5561500" y="4171124"/>
                </a:lnTo>
                <a:lnTo>
                  <a:pt x="0" y="4171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12007" y="5680264"/>
            <a:ext cx="5615325" cy="4211494"/>
          </a:xfrm>
          <a:custGeom>
            <a:avLst/>
            <a:gdLst/>
            <a:ahLst/>
            <a:cxnLst/>
            <a:rect l="l" t="t" r="r" b="b"/>
            <a:pathLst>
              <a:path w="5615325" h="4211494">
                <a:moveTo>
                  <a:pt x="0" y="0"/>
                </a:moveTo>
                <a:lnTo>
                  <a:pt x="5615325" y="0"/>
                </a:lnTo>
                <a:lnTo>
                  <a:pt x="5615325" y="4211494"/>
                </a:lnTo>
                <a:lnTo>
                  <a:pt x="0" y="4211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62564" y="277830"/>
            <a:ext cx="6007775" cy="135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8001" spc="-480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Plant Extracts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6326" y="7690761"/>
            <a:ext cx="4860250" cy="85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-300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Dandelion greens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44407" y="7690761"/>
            <a:ext cx="3641050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-299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Burdock root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99632" y="5048250"/>
            <a:ext cx="3378767" cy="854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spc="-299" dirty="0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Barberries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5000" y="1877249"/>
            <a:ext cx="5177600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 spc="-179" dirty="0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Support sulfate transport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7133" y="4915853"/>
            <a:ext cx="6988096" cy="3086100"/>
            <a:chOff x="0" y="0"/>
            <a:chExt cx="184048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0486" cy="812800"/>
            </a:xfrm>
            <a:custGeom>
              <a:avLst/>
              <a:gdLst/>
              <a:ahLst/>
              <a:cxnLst/>
              <a:rect l="l" t="t" r="r" b="b"/>
              <a:pathLst>
                <a:path w="1840486" h="812800">
                  <a:moveTo>
                    <a:pt x="0" y="0"/>
                  </a:moveTo>
                  <a:lnTo>
                    <a:pt x="1840486" y="0"/>
                  </a:lnTo>
                  <a:lnTo>
                    <a:pt x="184048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4048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417133" y="1704554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6118784" y="7750607"/>
            <a:ext cx="3182490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0387994" y="2876676"/>
            <a:ext cx="2509917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3250855" y="2876676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491212" y="4155429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8"/>
                </a:lnTo>
                <a:lnTo>
                  <a:pt x="0" y="215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91212" y="5035891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8"/>
                </a:lnTo>
                <a:lnTo>
                  <a:pt x="0" y="215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491212" y="5963193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9"/>
                </a:lnTo>
                <a:lnTo>
                  <a:pt x="0" y="215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1446" y="2207145"/>
            <a:ext cx="7816734" cy="4567080"/>
          </a:xfrm>
          <a:custGeom>
            <a:avLst/>
            <a:gdLst/>
            <a:ahLst/>
            <a:cxnLst/>
            <a:rect l="l" t="t" r="r" b="b"/>
            <a:pathLst>
              <a:path w="7816734" h="4567080">
                <a:moveTo>
                  <a:pt x="0" y="0"/>
                </a:moveTo>
                <a:lnTo>
                  <a:pt x="7816734" y="0"/>
                </a:lnTo>
                <a:lnTo>
                  <a:pt x="7816734" y="4567081"/>
                </a:lnTo>
                <a:lnTo>
                  <a:pt x="0" y="456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989701" y="1628354"/>
            <a:ext cx="65223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Remember...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89701" y="4063965"/>
            <a:ext cx="759381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What 's tested is not what's in the product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89701" y="4944428"/>
            <a:ext cx="8041074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Dose does not make the poison:  Non-linear effects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89701" y="5871730"/>
            <a:ext cx="8650979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No studies on expsoures to multiple pesiticides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578807" y="271219"/>
            <a:ext cx="13130386" cy="9744563"/>
          </a:xfrm>
          <a:custGeom>
            <a:avLst/>
            <a:gdLst/>
            <a:ahLst/>
            <a:cxnLst/>
            <a:rect l="l" t="t" r="r" b="b"/>
            <a:pathLst>
              <a:path w="13130386" h="9744563">
                <a:moveTo>
                  <a:pt x="0" y="0"/>
                </a:moveTo>
                <a:lnTo>
                  <a:pt x="13130386" y="0"/>
                </a:lnTo>
                <a:lnTo>
                  <a:pt x="13130386" y="9744562"/>
                </a:lnTo>
                <a:lnTo>
                  <a:pt x="0" y="974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038" y="3600450"/>
            <a:ext cx="7515536" cy="4568762"/>
            <a:chOff x="0" y="0"/>
            <a:chExt cx="1979400" cy="1203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9400" cy="1203295"/>
            </a:xfrm>
            <a:custGeom>
              <a:avLst/>
              <a:gdLst/>
              <a:ahLst/>
              <a:cxnLst/>
              <a:rect l="l" t="t" r="r" b="b"/>
              <a:pathLst>
                <a:path w="1979400" h="1203295">
                  <a:moveTo>
                    <a:pt x="0" y="0"/>
                  </a:moveTo>
                  <a:lnTo>
                    <a:pt x="1979400" y="0"/>
                  </a:lnTo>
                  <a:lnTo>
                    <a:pt x="1979400" y="1203295"/>
                  </a:lnTo>
                  <a:lnTo>
                    <a:pt x="0" y="1203295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79400" cy="1250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854559" y="1941960"/>
            <a:ext cx="1889697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7340521" y="2990976"/>
            <a:ext cx="2509917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1800309" y="2990976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40521" y="1913385"/>
            <a:ext cx="924772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and Aluminum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139" y="2591248"/>
            <a:ext cx="511353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49"/>
              </a:lnSpc>
            </a:pPr>
            <a:r>
              <a:rPr lang="en-US" sz="4999" spc="-29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Mechanism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3552" y="4141914"/>
            <a:ext cx="6530704" cy="342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Glyphosate promotes growth of C. diff which produces  p-cresol in gut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P-cresol promotes Al uptake by cells (and is a biomarker for ASD)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P-cresol is involved in CKD which leads to Al retention and cognitive changes</a:t>
            </a:r>
          </a:p>
          <a:p>
            <a:pPr marL="647700" lvl="1" indent="-323850" algn="just">
              <a:lnSpc>
                <a:spcPts val="3390"/>
              </a:lnSpc>
              <a:buFont typeface="Arial"/>
              <a:buChar char="•"/>
            </a:pPr>
            <a:r>
              <a:rPr lang="en-US" sz="3000" spc="-179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Glyphosate cages Al to promote entry as a calcium mimetic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5479" y="3761740"/>
            <a:ext cx="8663821" cy="477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-23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Empirical Data Confirm Autism Symptoms Related to Aluminum and Acetaminophen Exposure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999" b="1" spc="-23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-144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Seneff S., et al. 2012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-144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  <a:hlinkClick r:id="rId2" tooltip="https://doi.org/10.3390/e14112227"/>
              </a:rPr>
              <a:t>https://doi.org/10.3390/e14112227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2400" spc="-144">
              <a:solidFill>
                <a:srgbClr val="000000"/>
              </a:solidFill>
              <a:latin typeface="Nourd"/>
              <a:ea typeface="Nourd"/>
              <a:cs typeface="Nourd"/>
              <a:sym typeface="Nourd"/>
              <a:hlinkClick r:id="rId2" tooltip="https://doi.org/10.3390/e14112227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 lang="en-US" sz="2400" spc="-144">
              <a:solidFill>
                <a:srgbClr val="000000"/>
              </a:solidFill>
              <a:latin typeface="Nourd"/>
              <a:ea typeface="Nourd"/>
              <a:cs typeface="Nourd"/>
              <a:sym typeface="Nourd"/>
              <a:hlinkClick r:id="rId2" tooltip="https://doi.org/10.3390/e141122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3576" y="65682"/>
            <a:ext cx="13540848" cy="10155636"/>
          </a:xfrm>
          <a:custGeom>
            <a:avLst/>
            <a:gdLst/>
            <a:ahLst/>
            <a:cxnLst/>
            <a:rect l="l" t="t" r="r" b="b"/>
            <a:pathLst>
              <a:path w="13540848" h="10155636">
                <a:moveTo>
                  <a:pt x="0" y="0"/>
                </a:moveTo>
                <a:lnTo>
                  <a:pt x="13540848" y="0"/>
                </a:lnTo>
                <a:lnTo>
                  <a:pt x="13540848" y="10155636"/>
                </a:lnTo>
                <a:lnTo>
                  <a:pt x="0" y="10155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123950" y="3328863"/>
            <a:ext cx="2437227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3682154" y="3327597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005308" y="552311"/>
            <a:ext cx="6593510" cy="8168139"/>
            <a:chOff x="0" y="0"/>
            <a:chExt cx="1736562" cy="21512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6562" cy="2151279"/>
            </a:xfrm>
            <a:custGeom>
              <a:avLst/>
              <a:gdLst/>
              <a:ahLst/>
              <a:cxnLst/>
              <a:rect l="l" t="t" r="r" b="b"/>
              <a:pathLst>
                <a:path w="1736562" h="2151279">
                  <a:moveTo>
                    <a:pt x="0" y="0"/>
                  </a:moveTo>
                  <a:lnTo>
                    <a:pt x="1736562" y="0"/>
                  </a:lnTo>
                  <a:lnTo>
                    <a:pt x="1736562" y="2151279"/>
                  </a:lnTo>
                  <a:lnTo>
                    <a:pt x="0" y="2151279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736562" cy="2198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8778444" y="7902378"/>
            <a:ext cx="223589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35012" y="1585805"/>
            <a:ext cx="7557723" cy="6335623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14400"/>
            <a:ext cx="652230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How to Clear Aluminum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3950" y="4664955"/>
            <a:ext cx="8791492" cy="351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0"/>
              </a:lnSpc>
            </a:pPr>
            <a:r>
              <a:rPr lang="en-US" sz="3000" spc="-179" dirty="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Preventive effect of Coriandrum sativum </a:t>
            </a:r>
          </a:p>
          <a:p>
            <a:pPr>
              <a:lnSpc>
                <a:spcPts val="3390"/>
              </a:lnSpc>
            </a:pPr>
            <a:r>
              <a:rPr lang="en-US" sz="3000" spc="-179" dirty="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(aka cilantro or Chinese parsley) on aluminum deposition in ICR Mice</a:t>
            </a:r>
          </a:p>
          <a:p>
            <a:pPr algn="just">
              <a:lnSpc>
                <a:spcPts val="3390"/>
              </a:lnSpc>
            </a:pPr>
            <a:endParaRPr lang="en-US" sz="3000" spc="-179" dirty="0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2712"/>
              </a:lnSpc>
            </a:pPr>
            <a:r>
              <a:rPr lang="en-US" sz="2400" spc="-144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Aga M., et al.</a:t>
            </a:r>
          </a:p>
          <a:p>
            <a:pPr algn="just">
              <a:lnSpc>
                <a:spcPts val="2712"/>
              </a:lnSpc>
            </a:pPr>
            <a:r>
              <a:rPr lang="en-US" sz="2400" spc="-144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PMID: 11535365</a:t>
            </a:r>
          </a:p>
          <a:p>
            <a:pPr algn="just">
              <a:lnSpc>
                <a:spcPts val="2712"/>
              </a:lnSpc>
            </a:pPr>
            <a:endParaRPr lang="en-US" sz="2400" spc="-144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712"/>
              </a:lnSpc>
            </a:pPr>
            <a:endParaRPr lang="en-US" sz="2400" spc="-144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400" spc="-144" dirty="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7303665"/>
            <a:ext cx="3451654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3000" b="1" spc="-179">
                <a:solidFill>
                  <a:srgbClr val="FFFFFF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View More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53554" cy="10287000"/>
          </a:xfrm>
          <a:custGeom>
            <a:avLst/>
            <a:gdLst/>
            <a:ahLst/>
            <a:cxnLst/>
            <a:rect l="l" t="t" r="r" b="b"/>
            <a:pathLst>
              <a:path w="13053554" h="10287000">
                <a:moveTo>
                  <a:pt x="0" y="0"/>
                </a:moveTo>
                <a:lnTo>
                  <a:pt x="13053554" y="0"/>
                </a:lnTo>
                <a:lnTo>
                  <a:pt x="130535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2" r="-2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22730" y="1028700"/>
            <a:ext cx="9765270" cy="7323952"/>
          </a:xfrm>
          <a:custGeom>
            <a:avLst/>
            <a:gdLst/>
            <a:ahLst/>
            <a:cxnLst/>
            <a:rect l="l" t="t" r="r" b="b"/>
            <a:pathLst>
              <a:path w="9765270" h="7323952">
                <a:moveTo>
                  <a:pt x="0" y="0"/>
                </a:moveTo>
                <a:lnTo>
                  <a:pt x="9765270" y="0"/>
                </a:lnTo>
                <a:lnTo>
                  <a:pt x="9765270" y="7323952"/>
                </a:lnTo>
                <a:lnTo>
                  <a:pt x="0" y="732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75648" y="8890347"/>
            <a:ext cx="9765270" cy="995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>
                <a:solidFill>
                  <a:srgbClr val="FCFBFC"/>
                </a:solidFill>
                <a:latin typeface="Nourd Bold"/>
                <a:ea typeface="Nourd Bold"/>
                <a:cs typeface="Nourd Bold"/>
                <a:sym typeface="Nourd Bold"/>
              </a:rPr>
              <a:t>Cilantro and Chlorella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4588" y="678972"/>
            <a:ext cx="9063945" cy="10287000"/>
            <a:chOff x="0" y="0"/>
            <a:chExt cx="2387212" cy="2709333"/>
          </a:xfrm>
        </p:grpSpPr>
        <p:sp>
          <p:nvSpPr>
            <p:cNvPr id="3" name="Freeform 3">
              <a:hlinkClick r:id="rId2" tooltip="https://www.canada.ca/en/public-health/services/publications/diseases-conditions/autism-spectrum-disorder-canadian-health-survey-children-youth-2019.html"/>
            </p:cNvPr>
            <p:cNvSpPr/>
            <p:nvPr/>
          </p:nvSpPr>
          <p:spPr>
            <a:xfrm>
              <a:off x="0" y="0"/>
              <a:ext cx="2387212" cy="2709333"/>
            </a:xfrm>
            <a:custGeom>
              <a:avLst/>
              <a:gdLst/>
              <a:ahLst/>
              <a:cxnLst/>
              <a:rect l="l" t="t" r="r" b="b"/>
              <a:pathLst>
                <a:path w="2387212" h="2709333">
                  <a:moveTo>
                    <a:pt x="0" y="0"/>
                  </a:moveTo>
                  <a:lnTo>
                    <a:pt x="2387212" y="0"/>
                  </a:lnTo>
                  <a:lnTo>
                    <a:pt x="23872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147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387212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638508" y="-565665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570509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705096" y="0"/>
                </a:lnTo>
                <a:lnTo>
                  <a:pt x="5705096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2572400"/>
            <a:ext cx="945188" cy="1209840"/>
          </a:xfrm>
          <a:custGeom>
            <a:avLst/>
            <a:gdLst/>
            <a:ahLst/>
            <a:cxnLst/>
            <a:rect l="l" t="t" r="r" b="b"/>
            <a:pathLst>
              <a:path w="945188" h="1209840">
                <a:moveTo>
                  <a:pt x="0" y="0"/>
                </a:moveTo>
                <a:lnTo>
                  <a:pt x="945188" y="0"/>
                </a:lnTo>
                <a:lnTo>
                  <a:pt x="945188" y="1209840"/>
                </a:lnTo>
                <a:lnTo>
                  <a:pt x="0" y="1209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94442" y="1491735"/>
            <a:ext cx="5854156" cy="927664"/>
          </a:xfrm>
          <a:custGeom>
            <a:avLst/>
            <a:gdLst/>
            <a:ahLst/>
            <a:cxnLst/>
            <a:rect l="l" t="t" r="r" b="b"/>
            <a:pathLst>
              <a:path w="5854156" h="927664">
                <a:moveTo>
                  <a:pt x="0" y="0"/>
                </a:moveTo>
                <a:lnTo>
                  <a:pt x="5854156" y="0"/>
                </a:lnTo>
                <a:lnTo>
                  <a:pt x="5854156" y="927664"/>
                </a:lnTo>
                <a:lnTo>
                  <a:pt x="0" y="9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728" b="-77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84246" y="4357438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049035" y="517047"/>
            <a:ext cx="8538837" cy="365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7"/>
              </a:lnSpc>
            </a:pPr>
            <a:r>
              <a:rPr lang="en-US" sz="2998" u="sng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  <a:hlinkClick r:id="rId2" tooltip="https://www.canada.ca/en/public-health/services/publications/diseases-conditions/autism-spectrum-disorder-canadian-health-survey-children-youth-2019.html"/>
              </a:rPr>
              <a:t>Autism</a:t>
            </a:r>
            <a:r>
              <a:rPr lang="en-US" sz="2998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 spectrum disorder: Highlights from the 2019 Canadian Health Survey on </a:t>
            </a:r>
          </a:p>
          <a:p>
            <a:pPr algn="l">
              <a:lnSpc>
                <a:spcPts val="5097"/>
              </a:lnSpc>
            </a:pPr>
            <a:r>
              <a:rPr lang="en-US" sz="2998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children and youth:</a:t>
            </a:r>
          </a:p>
          <a:p>
            <a:pPr algn="l">
              <a:lnSpc>
                <a:spcPts val="5097"/>
              </a:lnSpc>
            </a:pPr>
            <a:r>
              <a:rPr lang="en-US" sz="2998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1 in 50 or 2% Canadian children or 2%</a:t>
            </a:r>
          </a:p>
          <a:p>
            <a:pPr algn="l">
              <a:lnSpc>
                <a:spcPts val="2865"/>
              </a:lnSpc>
            </a:pPr>
            <a:endParaRPr lang="en-US" sz="2998">
              <a:solidFill>
                <a:srgbClr val="0A0D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865"/>
              </a:lnSpc>
            </a:pPr>
            <a:endParaRPr lang="en-US" sz="2998">
              <a:solidFill>
                <a:srgbClr val="0A0D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865"/>
              </a:lnSpc>
            </a:pPr>
            <a:endParaRPr lang="en-US" sz="2998">
              <a:solidFill>
                <a:srgbClr val="0A0D4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49035" y="3559186"/>
            <a:ext cx="7085012" cy="60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2999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30% of children aged 2-17 are obese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4288" y="4981575"/>
            <a:ext cx="7085012" cy="380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2999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Asthma disproportionately affects children and youth. In 2011/12, the proportion of children and youth  with asthma was 62% greater than  adults (including seniors)</a:t>
            </a:r>
          </a:p>
          <a:p>
            <a:pPr algn="l">
              <a:lnSpc>
                <a:spcPts val="5099"/>
              </a:lnSpc>
            </a:pPr>
            <a:r>
              <a:rPr lang="en-US" sz="2999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u="sng">
                <a:solidFill>
                  <a:srgbClr val="0A0D49"/>
                </a:solidFill>
                <a:latin typeface="Poppins"/>
                <a:ea typeface="Poppins"/>
                <a:cs typeface="Poppins"/>
                <a:sym typeface="Poppins"/>
                <a:hlinkClick r:id="rId9" tooltip="https://health-infobase.canada.ca/cdiif/"/>
              </a:rPr>
              <a:t>[PHAC CDIIF2016]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57951" y="0"/>
            <a:ext cx="10172098" cy="10287000"/>
          </a:xfrm>
          <a:custGeom>
            <a:avLst/>
            <a:gdLst/>
            <a:ahLst/>
            <a:cxnLst/>
            <a:rect l="l" t="t" r="r" b="b"/>
            <a:pathLst>
              <a:path w="10172098" h="10287000">
                <a:moveTo>
                  <a:pt x="0" y="0"/>
                </a:moveTo>
                <a:lnTo>
                  <a:pt x="10172098" y="0"/>
                </a:lnTo>
                <a:lnTo>
                  <a:pt x="101720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4" r="-5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746485" y="364303"/>
            <a:ext cx="11557210" cy="84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  <a:spcBef>
                <a:spcPct val="0"/>
              </a:spcBef>
            </a:pPr>
            <a:r>
              <a:rPr lang="en-US" sz="6383">
                <a:solidFill>
                  <a:srgbClr val="F6F2E9"/>
                </a:solidFill>
                <a:latin typeface="Shrikhand"/>
                <a:ea typeface="Shrikhand"/>
                <a:cs typeface="Shrikhand"/>
                <a:sym typeface="Shrikhand"/>
              </a:rPr>
              <a:t>We can do better!!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DE59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9637" y="175228"/>
            <a:ext cx="13248726" cy="9936544"/>
          </a:xfrm>
          <a:custGeom>
            <a:avLst/>
            <a:gdLst/>
            <a:ahLst/>
            <a:cxnLst/>
            <a:rect l="l" t="t" r="r" b="b"/>
            <a:pathLst>
              <a:path w="13248726" h="9936544">
                <a:moveTo>
                  <a:pt x="0" y="0"/>
                </a:moveTo>
                <a:lnTo>
                  <a:pt x="13248726" y="0"/>
                </a:lnTo>
                <a:lnTo>
                  <a:pt x="13248726" y="9936544"/>
                </a:lnTo>
                <a:lnTo>
                  <a:pt x="0" y="993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81194" y="2399665"/>
            <a:ext cx="11411205" cy="117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6600" dirty="0">
                <a:sym typeface="Canva Sans Bold"/>
              </a:rPr>
              <a:t>Canadian School Lunch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8668" y="0"/>
            <a:ext cx="14370664" cy="10287000"/>
          </a:xfrm>
          <a:custGeom>
            <a:avLst/>
            <a:gdLst/>
            <a:ahLst/>
            <a:cxnLst/>
            <a:rect l="l" t="t" r="r" b="b"/>
            <a:pathLst>
              <a:path w="14370664" h="10287000">
                <a:moveTo>
                  <a:pt x="0" y="0"/>
                </a:moveTo>
                <a:lnTo>
                  <a:pt x="14370664" y="0"/>
                </a:lnTo>
                <a:lnTo>
                  <a:pt x="143706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24024" y="1028700"/>
            <a:ext cx="8039951" cy="1183691"/>
          </a:xfrm>
          <a:custGeom>
            <a:avLst/>
            <a:gdLst/>
            <a:ahLst/>
            <a:cxnLst/>
            <a:rect l="l" t="t" r="r" b="b"/>
            <a:pathLst>
              <a:path w="8039951" h="1183691">
                <a:moveTo>
                  <a:pt x="0" y="0"/>
                </a:moveTo>
                <a:lnTo>
                  <a:pt x="8039952" y="0"/>
                </a:lnTo>
                <a:lnTo>
                  <a:pt x="8039952" y="1183691"/>
                </a:lnTo>
                <a:lnTo>
                  <a:pt x="0" y="1183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8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24024" y="2145533"/>
            <a:ext cx="8039951" cy="2235967"/>
            <a:chOff x="0" y="-133350"/>
            <a:chExt cx="2117518" cy="58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7518" cy="357899"/>
            </a:xfrm>
            <a:custGeom>
              <a:avLst/>
              <a:gdLst/>
              <a:ahLst/>
              <a:cxnLst/>
              <a:rect l="l" t="t" r="r" b="b"/>
              <a:pathLst>
                <a:path w="2117518" h="357899">
                  <a:moveTo>
                    <a:pt x="0" y="0"/>
                  </a:moveTo>
                  <a:lnTo>
                    <a:pt x="2117518" y="0"/>
                  </a:lnTo>
                  <a:lnTo>
                    <a:pt x="2117518" y="357899"/>
                  </a:lnTo>
                  <a:lnTo>
                    <a:pt x="0" y="357899"/>
                  </a:lnTo>
                  <a:close/>
                </a:path>
              </a:pathLst>
            </a:custGeom>
            <a:solidFill>
              <a:srgbClr val="FCE4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2117518" cy="588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spc="-419" dirty="0">
                  <a:solidFill>
                    <a:srgbClr val="000000"/>
                  </a:solidFill>
                  <a:latin typeface="Nourd Bold"/>
                  <a:ea typeface="Nourd Bold"/>
                  <a:cs typeface="Nourd Bold"/>
                  <a:sym typeface="Nourd Bold"/>
                </a:rPr>
                <a:t>What to do?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0" b="-9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36027" y="5991225"/>
            <a:ext cx="17015946" cy="485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7"/>
              </a:lnSpc>
              <a:spcBef>
                <a:spcPct val="0"/>
              </a:spcBef>
            </a:pPr>
            <a:r>
              <a:rPr lang="en-US" sz="22259" dirty="0">
                <a:solidFill>
                  <a:schemeClr val="accent6">
                    <a:lumMod val="75000"/>
                  </a:schemeClr>
                </a:solidFill>
                <a:latin typeface="Moontime"/>
                <a:ea typeface="Moontime"/>
                <a:cs typeface="Moontime"/>
                <a:sym typeface="Moontime"/>
              </a:rPr>
              <a:t>Regain the Brain Terrain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1817" y="4937760"/>
            <a:ext cx="6511846" cy="3086100"/>
            <a:chOff x="0" y="0"/>
            <a:chExt cx="171505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5054" cy="812800"/>
            </a:xfrm>
            <a:custGeom>
              <a:avLst/>
              <a:gdLst/>
              <a:ahLst/>
              <a:cxnLst/>
              <a:rect l="l" t="t" r="r" b="b"/>
              <a:pathLst>
                <a:path w="1715054" h="812800">
                  <a:moveTo>
                    <a:pt x="0" y="0"/>
                  </a:moveTo>
                  <a:lnTo>
                    <a:pt x="1715054" y="0"/>
                  </a:lnTo>
                  <a:lnTo>
                    <a:pt x="17150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15054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518537" y="2032405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6969046" y="6075810"/>
            <a:ext cx="0" cy="318249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7340521" y="2990976"/>
            <a:ext cx="2509917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9989701" y="2990976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340521" y="5217818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9"/>
                </a:lnTo>
                <a:lnTo>
                  <a:pt x="0" y="21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40521" y="6373201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8"/>
                </a:lnTo>
                <a:lnTo>
                  <a:pt x="0" y="21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40521" y="8222114"/>
            <a:ext cx="215219" cy="215219"/>
          </a:xfrm>
          <a:custGeom>
            <a:avLst/>
            <a:gdLst/>
            <a:ahLst/>
            <a:cxnLst/>
            <a:rect l="l" t="t" r="r" b="b"/>
            <a:pathLst>
              <a:path w="215219" h="215219">
                <a:moveTo>
                  <a:pt x="0" y="0"/>
                </a:moveTo>
                <a:lnTo>
                  <a:pt x="215219" y="0"/>
                </a:lnTo>
                <a:lnTo>
                  <a:pt x="215219" y="215219"/>
                </a:lnTo>
                <a:lnTo>
                  <a:pt x="0" y="21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15567" y="2701290"/>
            <a:ext cx="6578315" cy="4391025"/>
          </a:xfrm>
          <a:custGeom>
            <a:avLst/>
            <a:gdLst/>
            <a:ahLst/>
            <a:cxnLst/>
            <a:rect l="l" t="t" r="r" b="b"/>
            <a:pathLst>
              <a:path w="6578315" h="4391025">
                <a:moveTo>
                  <a:pt x="0" y="0"/>
                </a:moveTo>
                <a:lnTo>
                  <a:pt x="6578314" y="0"/>
                </a:lnTo>
                <a:lnTo>
                  <a:pt x="6578314" y="4391025"/>
                </a:lnTo>
                <a:lnTo>
                  <a:pt x="0" y="4391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88096" y="389955"/>
            <a:ext cx="10902427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Scientists link ultra-processed food to increased dementia risk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40521" y="3478543"/>
            <a:ext cx="9918779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Li H., et al</a:t>
            </a:r>
          </a:p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DOI:10.1212/WNL.0000000000871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22415" y="5126355"/>
            <a:ext cx="511353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Ultra-processed food (UPF)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2415" y="5619750"/>
            <a:ext cx="9636885" cy="3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People who ate the highest amounts had the greatest risks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22415" y="6281738"/>
            <a:ext cx="511353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Large study from the UK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22415" y="6927532"/>
            <a:ext cx="10268108" cy="103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72,000 people, 55 years and older that did not have dementia at the start of the study, followed for 10 years.</a:t>
            </a:r>
          </a:p>
          <a:p>
            <a:pPr algn="just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An increase of 10% in daily intake of UPF increased dementia risk by 25%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22415" y="8090535"/>
            <a:ext cx="8704343" cy="44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4"/>
              </a:lnSpc>
            </a:pPr>
            <a:r>
              <a:rPr lang="en-US" sz="3039" spc="-182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Small and manageable changes make a difference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22415" y="8688705"/>
            <a:ext cx="9636885" cy="68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Complicated; challenge in categorizing foods as unprocessed, minimally processed and ultra-processed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5567" y="9686925"/>
            <a:ext cx="17804573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https://www.foodnavigator.com/Article/2022/07/29/scientists-link-ultra-processed-food-to-increased-dementia-risk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11098"/>
            <a:ext cx="9105900" cy="3687142"/>
            <a:chOff x="0" y="0"/>
            <a:chExt cx="2398262" cy="971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971099"/>
            </a:xfrm>
            <a:custGeom>
              <a:avLst/>
              <a:gdLst/>
              <a:ahLst/>
              <a:cxnLst/>
              <a:rect l="l" t="t" r="r" b="b"/>
              <a:pathLst>
                <a:path w="2398262" h="971099">
                  <a:moveTo>
                    <a:pt x="0" y="0"/>
                  </a:moveTo>
                  <a:lnTo>
                    <a:pt x="2398262" y="0"/>
                  </a:lnTo>
                  <a:lnTo>
                    <a:pt x="2398262" y="971099"/>
                  </a:lnTo>
                  <a:lnTo>
                    <a:pt x="0" y="971099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01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191164" y="8300373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2210700" y="1113100"/>
            <a:ext cx="2894379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5105079" y="1760800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4896" y="2946518"/>
            <a:ext cx="8396108" cy="4393963"/>
          </a:xfrm>
          <a:custGeom>
            <a:avLst/>
            <a:gdLst/>
            <a:ahLst/>
            <a:cxnLst/>
            <a:rect l="l" t="t" r="r" b="b"/>
            <a:pathLst>
              <a:path w="8396108" h="4393963">
                <a:moveTo>
                  <a:pt x="0" y="0"/>
                </a:moveTo>
                <a:lnTo>
                  <a:pt x="8396108" y="0"/>
                </a:lnTo>
                <a:lnTo>
                  <a:pt x="8396108" y="4393964"/>
                </a:lnTo>
                <a:lnTo>
                  <a:pt x="0" y="4393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457200"/>
            <a:ext cx="139666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Glyphosate: Coup de Grace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96475" y="2226727"/>
            <a:ext cx="7522829" cy="90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 infiltrates the brain and increases pro-inflammatory cytokine TNFα: implications for neurodegenerative disorders</a:t>
            </a:r>
          </a:p>
          <a:p>
            <a:pPr algn="just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2938"/>
              </a:lnSpc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Winstone JK, et al.</a:t>
            </a:r>
          </a:p>
          <a:p>
            <a:pPr algn="l">
              <a:lnSpc>
                <a:spcPts val="2825"/>
              </a:lnSpc>
            </a:pPr>
            <a:r>
              <a:rPr lang="en-US" sz="2500" spc="-15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DOI: https://doi.org/10.1186/s12974-022-02544-5</a:t>
            </a:r>
          </a:p>
          <a:p>
            <a:pPr algn="just">
              <a:lnSpc>
                <a:spcPts val="2938"/>
              </a:lnSpc>
            </a:pPr>
            <a:endParaRPr lang="en-US" sz="2500" spc="-15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Glyphosate crosses the blood-brain barrier into the brain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It increases levels of TNF⍺; has a dual role, enhancing immunity to protect the brain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When dysregulated, neuroinflammation can result (ASD, AD)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Glyphosate also increases the production of soluble beta amyloid (Aβ); reduces viability of neurons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? of expression of genes related to neurodegenerative disease</a:t>
            </a: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2709" y="7595753"/>
            <a:ext cx="7660481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https://gmwatch.org/en/106-news/latest-news/20080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11098"/>
            <a:ext cx="9105900" cy="3687142"/>
            <a:chOff x="0" y="0"/>
            <a:chExt cx="2398262" cy="971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971099"/>
            </a:xfrm>
            <a:custGeom>
              <a:avLst/>
              <a:gdLst/>
              <a:ahLst/>
              <a:cxnLst/>
              <a:rect l="l" t="t" r="r" b="b"/>
              <a:pathLst>
                <a:path w="2398262" h="971099">
                  <a:moveTo>
                    <a:pt x="0" y="0"/>
                  </a:moveTo>
                  <a:lnTo>
                    <a:pt x="2398262" y="0"/>
                  </a:lnTo>
                  <a:lnTo>
                    <a:pt x="2398262" y="971099"/>
                  </a:lnTo>
                  <a:lnTo>
                    <a:pt x="0" y="971099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01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6191164" y="8300373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2210700" y="1113100"/>
            <a:ext cx="2894379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5105079" y="1760800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457200"/>
            <a:ext cx="139666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Glyphosate: Coup de Grace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96475" y="2226727"/>
            <a:ext cx="7522829" cy="988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Urinary Glyphosate, 2,4-D and DEET Biomarkers in Relation to Neurobehavioral Performance in Ecuadorian Adolescents in the ESPINA Cohort</a:t>
            </a:r>
          </a:p>
          <a:p>
            <a:pPr algn="just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2938"/>
              </a:lnSpc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Briana Chronister, et al. 2023</a:t>
            </a:r>
          </a:p>
          <a:p>
            <a:pPr algn="l">
              <a:lnSpc>
                <a:spcPts val="2825"/>
              </a:lnSpc>
            </a:pPr>
            <a:r>
              <a:rPr lang="en-US" sz="2500" u="sng" spc="-15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  <a:hlinkClick r:id="rId3" tooltip="https://doi.org/10.1289/EHP11383"/>
              </a:rPr>
              <a:t>DOI: https://doi.org/10.1186/s12974-022-02544-5</a:t>
            </a:r>
          </a:p>
          <a:p>
            <a:pPr algn="just">
              <a:lnSpc>
                <a:spcPts val="2938"/>
              </a:lnSpc>
            </a:pPr>
            <a:endParaRPr lang="en-US" sz="2500" u="sng" spc="-150">
              <a:solidFill>
                <a:srgbClr val="000000"/>
              </a:solidFill>
              <a:latin typeface="Nourd"/>
              <a:ea typeface="Nourd"/>
              <a:cs typeface="Nourd"/>
              <a:sym typeface="Nourd"/>
              <a:hlinkClick r:id="rId3" tooltip="https://doi.org/10.1289/EHP11383"/>
            </a:endParaRP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Glyphosate was detected in 98 percent of participants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2,4-D was detected in 66 percent of participants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Higher amounts of 2,4-D in urine were associated with lower neurobehavioral performance (attention/ inhibitory control, memory/learning, and language)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Glyphosate concentration in urine was associated with lower scores in social perception </a:t>
            </a: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DEET metabolites were not associated with neurobehavioral performance</a:t>
            </a:r>
          </a:p>
          <a:p>
            <a:pPr algn="l">
              <a:lnSpc>
                <a:spcPts val="2938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33400" y="4403193"/>
            <a:ext cx="8867775" cy="4855107"/>
          </a:xfrm>
          <a:custGeom>
            <a:avLst/>
            <a:gdLst/>
            <a:ahLst/>
            <a:cxnLst/>
            <a:rect l="l" t="t" r="r" b="b"/>
            <a:pathLst>
              <a:path w="8867775" h="4855107">
                <a:moveTo>
                  <a:pt x="0" y="0"/>
                </a:moveTo>
                <a:lnTo>
                  <a:pt x="8867775" y="0"/>
                </a:lnTo>
                <a:lnTo>
                  <a:pt x="8867775" y="4855107"/>
                </a:lnTo>
                <a:lnTo>
                  <a:pt x="0" y="4855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2263" y="6916698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5" y="0"/>
                </a:lnTo>
                <a:lnTo>
                  <a:pt x="5705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211004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08296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1946" y="6916698"/>
            <a:ext cx="733509" cy="1467017"/>
          </a:xfrm>
          <a:custGeom>
            <a:avLst/>
            <a:gdLst/>
            <a:ahLst/>
            <a:cxnLst/>
            <a:rect l="l" t="t" r="r" b="b"/>
            <a:pathLst>
              <a:path w="733509" h="1467017">
                <a:moveTo>
                  <a:pt x="0" y="0"/>
                </a:moveTo>
                <a:lnTo>
                  <a:pt x="733508" y="0"/>
                </a:lnTo>
                <a:lnTo>
                  <a:pt x="733508" y="1467017"/>
                </a:lnTo>
                <a:lnTo>
                  <a:pt x="0" y="1467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66004" y="1028700"/>
            <a:ext cx="2201498" cy="320218"/>
          </a:xfrm>
          <a:custGeom>
            <a:avLst/>
            <a:gdLst/>
            <a:ahLst/>
            <a:cxnLst/>
            <a:rect l="l" t="t" r="r" b="b"/>
            <a:pathLst>
              <a:path w="2201498" h="320218">
                <a:moveTo>
                  <a:pt x="0" y="0"/>
                </a:moveTo>
                <a:lnTo>
                  <a:pt x="2201498" y="0"/>
                </a:lnTo>
                <a:lnTo>
                  <a:pt x="2201498" y="320218"/>
                </a:lnTo>
                <a:lnTo>
                  <a:pt x="0" y="320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267752" y="744498"/>
            <a:ext cx="11752496" cy="8229600"/>
          </a:xfrm>
          <a:custGeom>
            <a:avLst/>
            <a:gdLst/>
            <a:ahLst/>
            <a:cxnLst/>
            <a:rect l="l" t="t" r="r" b="b"/>
            <a:pathLst>
              <a:path w="11752496" h="8229600">
                <a:moveTo>
                  <a:pt x="0" y="0"/>
                </a:moveTo>
                <a:lnTo>
                  <a:pt x="11752496" y="0"/>
                </a:lnTo>
                <a:lnTo>
                  <a:pt x="11752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32721" y="9191625"/>
            <a:ext cx="160265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www.organicvalley.coop/blog/kendra-klein-reducing-exposure-to-pesticides/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58512" y="3384608"/>
            <a:ext cx="13170975" cy="316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40"/>
              </a:lnSpc>
            </a:pPr>
            <a:r>
              <a:rPr lang="en-US" sz="18457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Glyphosate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A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7326" y="748848"/>
            <a:ext cx="15413348" cy="8509452"/>
          </a:xfrm>
          <a:custGeom>
            <a:avLst/>
            <a:gdLst/>
            <a:ahLst/>
            <a:cxnLst/>
            <a:rect l="l" t="t" r="r" b="b"/>
            <a:pathLst>
              <a:path w="15413348" h="8509452">
                <a:moveTo>
                  <a:pt x="0" y="0"/>
                </a:moveTo>
                <a:lnTo>
                  <a:pt x="15413348" y="0"/>
                </a:lnTo>
                <a:lnTo>
                  <a:pt x="15413348" y="8509452"/>
                </a:lnTo>
                <a:lnTo>
                  <a:pt x="0" y="850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78688" y="9515367"/>
            <a:ext cx="8930623" cy="4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3" tooltip="https://health-infobase.canada.ca/datalab/asthma-blog.html#did"/>
              </a:rPr>
              <a:t>https://health-infobase.canada.ca/datalab/asthma-blog.html#did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7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0341" y="0"/>
            <a:ext cx="8207318" cy="10287000"/>
          </a:xfrm>
          <a:custGeom>
            <a:avLst/>
            <a:gdLst/>
            <a:ahLst/>
            <a:cxnLst/>
            <a:rect l="l" t="t" r="r" b="b"/>
            <a:pathLst>
              <a:path w="8207318" h="10287000">
                <a:moveTo>
                  <a:pt x="0" y="0"/>
                </a:moveTo>
                <a:lnTo>
                  <a:pt x="8207318" y="0"/>
                </a:lnTo>
                <a:lnTo>
                  <a:pt x="8207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835" y="0"/>
            <a:ext cx="18453669" cy="10322052"/>
          </a:xfrm>
          <a:custGeom>
            <a:avLst/>
            <a:gdLst/>
            <a:ahLst/>
            <a:cxnLst/>
            <a:rect l="l" t="t" r="r" b="b"/>
            <a:pathLst>
              <a:path w="18453669" h="10195470">
                <a:moveTo>
                  <a:pt x="0" y="0"/>
                </a:moveTo>
                <a:lnTo>
                  <a:pt x="18453669" y="0"/>
                </a:lnTo>
                <a:lnTo>
                  <a:pt x="18453669" y="10195470"/>
                </a:lnTo>
                <a:lnTo>
                  <a:pt x="0" y="1019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17874" b="-178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844604"/>
            <a:ext cx="1203368" cy="120336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5248072"/>
            <a:ext cx="1203368" cy="12033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6651464"/>
            <a:ext cx="1203368" cy="120336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50029" y="3844604"/>
            <a:ext cx="1203368" cy="120336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50029" y="5248072"/>
            <a:ext cx="1203368" cy="120336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50029" y="6651464"/>
            <a:ext cx="1203368" cy="120336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8054932"/>
            <a:ext cx="1203368" cy="120336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F2F1F0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145544" y="895350"/>
            <a:ext cx="11996912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b="1">
                <a:solidFill>
                  <a:srgbClr val="0A0D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Toxic Metals in Infant Formula Study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22593" y="4148473"/>
            <a:ext cx="591537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40 samples tested - aluminum, arsenic, cadmium, lead, mercury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22593" y="5551940"/>
            <a:ext cx="591537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Organic, conventional, US, abroad, cow/goat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22593" y="6955333"/>
            <a:ext cx="591537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Aluminum in 100% - 4,000-40,000 times higher than other metals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43922" y="4148473"/>
            <a:ext cx="591537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The source: corns syrup solids and vegetable oils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43922" y="5551940"/>
            <a:ext cx="694407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Few studies on toxic synergistic effects of metals/pesticides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43922" y="6955333"/>
            <a:ext cx="5915378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Enfamil Soy tested the worst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22593" y="8358801"/>
            <a:ext cx="5915378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A1928"/>
                </a:solidFill>
                <a:latin typeface="Poppins"/>
                <a:ea typeface="Poppins"/>
                <a:cs typeface="Poppins"/>
                <a:sym typeface="Poppins"/>
              </a:rPr>
              <a:t>Lead in 100% of the samples</a:t>
            </a:r>
          </a:p>
        </p:txBody>
      </p:sp>
      <p:sp>
        <p:nvSpPr>
          <p:cNvPr id="32" name="Freeform 32"/>
          <p:cNvSpPr/>
          <p:nvPr/>
        </p:nvSpPr>
        <p:spPr>
          <a:xfrm>
            <a:off x="11439945" y="8067440"/>
            <a:ext cx="5723332" cy="1602533"/>
          </a:xfrm>
          <a:custGeom>
            <a:avLst/>
            <a:gdLst/>
            <a:ahLst/>
            <a:cxnLst/>
            <a:rect l="l" t="t" r="r" b="b"/>
            <a:pathLst>
              <a:path w="5723332" h="1602533">
                <a:moveTo>
                  <a:pt x="0" y="0"/>
                </a:moveTo>
                <a:lnTo>
                  <a:pt x="5723332" y="0"/>
                </a:lnTo>
                <a:lnTo>
                  <a:pt x="5723332" y="1602533"/>
                </a:lnTo>
                <a:lnTo>
                  <a:pt x="0" y="160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6115" y="0"/>
            <a:ext cx="3651885" cy="10287000"/>
            <a:chOff x="0" y="0"/>
            <a:chExt cx="9618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1813" cy="2709333"/>
            </a:xfrm>
            <a:custGeom>
              <a:avLst/>
              <a:gdLst/>
              <a:ahLst/>
              <a:cxnLst/>
              <a:rect l="l" t="t" r="r" b="b"/>
              <a:pathLst>
                <a:path w="961813" h="2709333">
                  <a:moveTo>
                    <a:pt x="0" y="0"/>
                  </a:moveTo>
                  <a:lnTo>
                    <a:pt x="961813" y="0"/>
                  </a:lnTo>
                  <a:lnTo>
                    <a:pt x="9618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61813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68794" y="749351"/>
            <a:ext cx="488759" cy="1793613"/>
          </a:xfrm>
          <a:custGeom>
            <a:avLst/>
            <a:gdLst/>
            <a:ahLst/>
            <a:cxnLst/>
            <a:rect l="l" t="t" r="r" b="b"/>
            <a:pathLst>
              <a:path w="488759" h="1793613">
                <a:moveTo>
                  <a:pt x="0" y="0"/>
                </a:moveTo>
                <a:lnTo>
                  <a:pt x="488759" y="0"/>
                </a:lnTo>
                <a:lnTo>
                  <a:pt x="488759" y="1793612"/>
                </a:lnTo>
                <a:lnTo>
                  <a:pt x="0" y="179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343635" y="9540577"/>
            <a:ext cx="2339076" cy="340229"/>
          </a:xfrm>
          <a:custGeom>
            <a:avLst/>
            <a:gdLst/>
            <a:ahLst/>
            <a:cxnLst/>
            <a:rect l="l" t="t" r="r" b="b"/>
            <a:pathLst>
              <a:path w="2339076" h="340229">
                <a:moveTo>
                  <a:pt x="0" y="0"/>
                </a:moveTo>
                <a:lnTo>
                  <a:pt x="2339077" y="0"/>
                </a:lnTo>
                <a:lnTo>
                  <a:pt x="2339077" y="340229"/>
                </a:lnTo>
                <a:lnTo>
                  <a:pt x="0" y="34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3A55C-C86B-C41E-3B74-18C810E3FA22}"/>
              </a:ext>
            </a:extLst>
          </p:cNvPr>
          <p:cNvSpPr txBox="1"/>
          <p:nvPr/>
        </p:nvSpPr>
        <p:spPr>
          <a:xfrm>
            <a:off x="4572000" y="494511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cow looking at a pitcher of milk&#10;&#10;Description automatically generated">
            <a:extLst>
              <a:ext uri="{FF2B5EF4-FFF2-40B4-BE49-F238E27FC236}">
                <a16:creationId xmlns:a16="http://schemas.microsoft.com/office/drawing/2014/main" id="{41F64F6D-2D9A-74BE-03AB-3DADD05BA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33" y="771525"/>
            <a:ext cx="11320670" cy="87439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6199">
            <a:off x="13632566" y="-3265960"/>
            <a:ext cx="8613721" cy="11340061"/>
          </a:xfrm>
          <a:custGeom>
            <a:avLst/>
            <a:gdLst/>
            <a:ahLst/>
            <a:cxnLst/>
            <a:rect l="l" t="t" r="r" b="b"/>
            <a:pathLst>
              <a:path w="8613721" h="11340061">
                <a:moveTo>
                  <a:pt x="0" y="0"/>
                </a:moveTo>
                <a:lnTo>
                  <a:pt x="8613721" y="0"/>
                </a:lnTo>
                <a:lnTo>
                  <a:pt x="8613721" y="11340061"/>
                </a:lnTo>
                <a:lnTo>
                  <a:pt x="0" y="1134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1948" y="7620160"/>
            <a:ext cx="663963" cy="2339959"/>
          </a:xfrm>
          <a:custGeom>
            <a:avLst/>
            <a:gdLst/>
            <a:ahLst/>
            <a:cxnLst/>
            <a:rect l="l" t="t" r="r" b="b"/>
            <a:pathLst>
              <a:path w="663963" h="2339959">
                <a:moveTo>
                  <a:pt x="0" y="0"/>
                </a:moveTo>
                <a:lnTo>
                  <a:pt x="663964" y="0"/>
                </a:lnTo>
                <a:lnTo>
                  <a:pt x="663964" y="2339959"/>
                </a:lnTo>
                <a:lnTo>
                  <a:pt x="0" y="233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762688" y="503637"/>
            <a:ext cx="993224" cy="99322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44000" y="1496860"/>
            <a:ext cx="7293279" cy="7293279"/>
          </a:xfrm>
          <a:custGeom>
            <a:avLst/>
            <a:gdLst/>
            <a:ahLst/>
            <a:cxnLst/>
            <a:rect l="l" t="t" r="r" b="b"/>
            <a:pathLst>
              <a:path w="7293279" h="7293279">
                <a:moveTo>
                  <a:pt x="0" y="0"/>
                </a:moveTo>
                <a:lnTo>
                  <a:pt x="7293279" y="0"/>
                </a:lnTo>
                <a:lnTo>
                  <a:pt x="7293279" y="7293280"/>
                </a:lnTo>
                <a:lnTo>
                  <a:pt x="0" y="7293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768" y="503637"/>
            <a:ext cx="7746007" cy="7746007"/>
          </a:xfrm>
          <a:custGeom>
            <a:avLst/>
            <a:gdLst/>
            <a:ahLst/>
            <a:cxnLst/>
            <a:rect l="l" t="t" r="r" b="b"/>
            <a:pathLst>
              <a:path w="7746007" h="7746007">
                <a:moveTo>
                  <a:pt x="0" y="0"/>
                </a:moveTo>
                <a:lnTo>
                  <a:pt x="7746007" y="0"/>
                </a:lnTo>
                <a:lnTo>
                  <a:pt x="7746007" y="7746006"/>
                </a:lnTo>
                <a:lnTo>
                  <a:pt x="0" y="7746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11098"/>
            <a:ext cx="9105900" cy="3687142"/>
            <a:chOff x="0" y="0"/>
            <a:chExt cx="2398262" cy="971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8262" cy="971099"/>
            </a:xfrm>
            <a:custGeom>
              <a:avLst/>
              <a:gdLst/>
              <a:ahLst/>
              <a:cxnLst/>
              <a:rect l="l" t="t" r="r" b="b"/>
              <a:pathLst>
                <a:path w="2398262" h="971099">
                  <a:moveTo>
                    <a:pt x="0" y="0"/>
                  </a:moveTo>
                  <a:lnTo>
                    <a:pt x="2398262" y="0"/>
                  </a:lnTo>
                  <a:lnTo>
                    <a:pt x="2398262" y="971099"/>
                  </a:lnTo>
                  <a:lnTo>
                    <a:pt x="0" y="971099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98262" cy="1018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144000" y="8559589"/>
            <a:ext cx="1889697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00000">
            <a:off x="7971093" y="8319423"/>
            <a:ext cx="1839655" cy="0"/>
          </a:xfrm>
          <a:prstGeom prst="line">
            <a:avLst/>
          </a:prstGeom>
          <a:ln w="381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2210700" y="1113100"/>
            <a:ext cx="2894379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5105079" y="1760800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740484" y="519745"/>
            <a:ext cx="1226803" cy="1298204"/>
          </a:xfrm>
          <a:custGeom>
            <a:avLst/>
            <a:gdLst/>
            <a:ahLst/>
            <a:cxnLst/>
            <a:rect l="l" t="t" r="r" b="b"/>
            <a:pathLst>
              <a:path w="1226803" h="1298204">
                <a:moveTo>
                  <a:pt x="0" y="0"/>
                </a:moveTo>
                <a:lnTo>
                  <a:pt x="1226804" y="0"/>
                </a:lnTo>
                <a:lnTo>
                  <a:pt x="1226804" y="1298205"/>
                </a:lnTo>
                <a:lnTo>
                  <a:pt x="0" y="1298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56507" y="2232865"/>
            <a:ext cx="7392886" cy="7255617"/>
          </a:xfrm>
          <a:custGeom>
            <a:avLst/>
            <a:gdLst/>
            <a:ahLst/>
            <a:cxnLst/>
            <a:rect l="l" t="t" r="r" b="b"/>
            <a:pathLst>
              <a:path w="7392886" h="7255617">
                <a:moveTo>
                  <a:pt x="0" y="0"/>
                </a:moveTo>
                <a:lnTo>
                  <a:pt x="7392886" y="0"/>
                </a:lnTo>
                <a:lnTo>
                  <a:pt x="7392886" y="7255617"/>
                </a:lnTo>
                <a:lnTo>
                  <a:pt x="0" y="725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457200"/>
            <a:ext cx="139666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GMO Soybean Oil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96475" y="2226727"/>
            <a:ext cx="7522829" cy="728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3499" spc="-2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Effect of Genetically Modified Soybean Oil Consumption on Biochemical and Histological Changes of Liver and Kidney in Rats</a:t>
            </a:r>
          </a:p>
          <a:p>
            <a:pPr algn="l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3954"/>
              </a:lnSpc>
            </a:pPr>
            <a:endParaRPr lang="en-US" sz="3499" spc="-209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just">
              <a:lnSpc>
                <a:spcPts val="2938"/>
              </a:lnSpc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Horyie Taheri, et al. 2024</a:t>
            </a:r>
          </a:p>
          <a:p>
            <a:pPr algn="l">
              <a:lnSpc>
                <a:spcPts val="2825"/>
              </a:lnSpc>
            </a:pPr>
            <a:r>
              <a:rPr lang="en-US" sz="2500" spc="-15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https://doi.org/10.34172/ijdrc.2024.e11</a:t>
            </a:r>
          </a:p>
          <a:p>
            <a:pPr algn="just">
              <a:lnSpc>
                <a:spcPts val="2938"/>
              </a:lnSpc>
            </a:pPr>
            <a:endParaRPr lang="en-US" sz="2500" spc="-150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61342" lvl="1" indent="-280671" algn="l">
              <a:lnSpc>
                <a:spcPts val="2938"/>
              </a:lnSpc>
              <a:buFont typeface="Arial"/>
              <a:buChar char="•"/>
            </a:pPr>
            <a:r>
              <a:rPr lang="en-US" sz="2600" spc="-156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90-day treatment with transgenic soy-based oil caused significant organ changes in the liver and kidneys of rats.</a:t>
            </a:r>
          </a:p>
          <a:p>
            <a:pPr algn="l">
              <a:lnSpc>
                <a:spcPts val="2938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38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954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3390"/>
              </a:lnSpc>
            </a:pPr>
            <a:endParaRPr lang="en-US" sz="2600" spc="-156">
              <a:solidFill>
                <a:srgbClr val="000000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5CE1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69287" y="3754755"/>
            <a:ext cx="10287000" cy="2777490"/>
          </a:xfrm>
          <a:custGeom>
            <a:avLst/>
            <a:gdLst/>
            <a:ahLst/>
            <a:cxnLst/>
            <a:rect l="l" t="t" r="r" b="b"/>
            <a:pathLst>
              <a:path w="10287000" h="2777490">
                <a:moveTo>
                  <a:pt x="0" y="0"/>
                </a:moveTo>
                <a:lnTo>
                  <a:pt x="10287000" y="0"/>
                </a:lnTo>
                <a:lnTo>
                  <a:pt x="10287000" y="2777490"/>
                </a:lnTo>
                <a:lnTo>
                  <a:pt x="0" y="277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2323" y="736603"/>
            <a:ext cx="7299209" cy="4406897"/>
          </a:xfrm>
          <a:custGeom>
            <a:avLst/>
            <a:gdLst/>
            <a:ahLst/>
            <a:cxnLst/>
            <a:rect l="l" t="t" r="r" b="b"/>
            <a:pathLst>
              <a:path w="7299209" h="4406897">
                <a:moveTo>
                  <a:pt x="0" y="0"/>
                </a:moveTo>
                <a:lnTo>
                  <a:pt x="7299209" y="0"/>
                </a:lnTo>
                <a:lnTo>
                  <a:pt x="7299209" y="4406897"/>
                </a:lnTo>
                <a:lnTo>
                  <a:pt x="0" y="4406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77458" y="4656014"/>
            <a:ext cx="8181842" cy="4602286"/>
          </a:xfrm>
          <a:custGeom>
            <a:avLst/>
            <a:gdLst/>
            <a:ahLst/>
            <a:cxnLst/>
            <a:rect l="l" t="t" r="r" b="b"/>
            <a:pathLst>
              <a:path w="8181842" h="4602286">
                <a:moveTo>
                  <a:pt x="0" y="0"/>
                </a:moveTo>
                <a:lnTo>
                  <a:pt x="8181842" y="0"/>
                </a:lnTo>
                <a:lnTo>
                  <a:pt x="8181842" y="4602286"/>
                </a:lnTo>
                <a:lnTo>
                  <a:pt x="0" y="4602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2323" y="6749343"/>
            <a:ext cx="7541547" cy="250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7"/>
              </a:lnSpc>
            </a:pPr>
            <a:r>
              <a:rPr lang="en-US" sz="11311" b="1">
                <a:solidFill>
                  <a:srgbClr val="0A1928"/>
                </a:solidFill>
                <a:latin typeface="Intro Script Bold"/>
                <a:ea typeface="Intro Script Bold"/>
                <a:cs typeface="Intro Script Bold"/>
                <a:sym typeface="Intro Script Bold"/>
              </a:rPr>
              <a:t>We</a:t>
            </a:r>
            <a:r>
              <a:rPr lang="en-US" sz="11311">
                <a:solidFill>
                  <a:srgbClr val="0A1928"/>
                </a:solidFill>
                <a:latin typeface="Intro Script"/>
                <a:ea typeface="Intro Script"/>
                <a:cs typeface="Intro Script"/>
                <a:sym typeface="Intro Script"/>
              </a:rPr>
              <a:t> </a:t>
            </a:r>
            <a:r>
              <a:rPr lang="en-US" sz="11311" b="1">
                <a:solidFill>
                  <a:srgbClr val="0A1928"/>
                </a:solidFill>
                <a:latin typeface="Intro Script Bold"/>
                <a:ea typeface="Intro Script Bold"/>
                <a:cs typeface="Intro Script Bold"/>
                <a:sym typeface="Intro Script Bold"/>
              </a:rPr>
              <a:t>are solutionaries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16378" y="1028700"/>
            <a:ext cx="7704001" cy="2680859"/>
            <a:chOff x="0" y="0"/>
            <a:chExt cx="10272001" cy="3574478"/>
          </a:xfrm>
        </p:grpSpPr>
        <p:sp>
          <p:nvSpPr>
            <p:cNvPr id="7" name="TextBox 7"/>
            <p:cNvSpPr txBox="1"/>
            <p:nvPr/>
          </p:nvSpPr>
          <p:spPr>
            <a:xfrm>
              <a:off x="0" y="-133350"/>
              <a:ext cx="10272001" cy="165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1"/>
                </a:lnSpc>
                <a:spcBef>
                  <a:spcPct val="0"/>
                </a:spcBef>
              </a:pPr>
              <a:r>
                <a:rPr lang="en-US" sz="7501" spc="-150">
                  <a:solidFill>
                    <a:srgbClr val="000000"/>
                  </a:solidFill>
                  <a:latin typeface="Recoleta Alt"/>
                  <a:ea typeface="Recoleta Alt"/>
                  <a:cs typeface="Recoleta Alt"/>
                  <a:sym typeface="Recoleta Alt"/>
                </a:rPr>
                <a:t>More research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574353"/>
              <a:ext cx="10272001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 spc="306">
                  <a:solidFill>
                    <a:srgbClr val="000000"/>
                  </a:solidFill>
                  <a:latin typeface="Gilroy Bold"/>
                  <a:ea typeface="Gilroy Bold"/>
                  <a:cs typeface="Gilroy Bold"/>
                  <a:sym typeface="Gilroy Bold"/>
                </a:rPr>
                <a:t>????????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2263" y="6916698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5" y="0"/>
                </a:lnTo>
                <a:lnTo>
                  <a:pt x="5705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08296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71630" y="7791283"/>
            <a:ext cx="733509" cy="1467017"/>
          </a:xfrm>
          <a:custGeom>
            <a:avLst/>
            <a:gdLst/>
            <a:ahLst/>
            <a:cxnLst/>
            <a:rect l="l" t="t" r="r" b="b"/>
            <a:pathLst>
              <a:path w="733509" h="1467017">
                <a:moveTo>
                  <a:pt x="0" y="0"/>
                </a:moveTo>
                <a:lnTo>
                  <a:pt x="733508" y="0"/>
                </a:lnTo>
                <a:lnTo>
                  <a:pt x="733508" y="1467017"/>
                </a:lnTo>
                <a:lnTo>
                  <a:pt x="0" y="1467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57802" y="1380902"/>
            <a:ext cx="2201498" cy="320218"/>
          </a:xfrm>
          <a:custGeom>
            <a:avLst/>
            <a:gdLst/>
            <a:ahLst/>
            <a:cxnLst/>
            <a:rect l="l" t="t" r="r" b="b"/>
            <a:pathLst>
              <a:path w="2201498" h="320218">
                <a:moveTo>
                  <a:pt x="0" y="0"/>
                </a:moveTo>
                <a:lnTo>
                  <a:pt x="2201498" y="0"/>
                </a:lnTo>
                <a:lnTo>
                  <a:pt x="2201498" y="320218"/>
                </a:lnTo>
                <a:lnTo>
                  <a:pt x="0" y="320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40670" y="475324"/>
            <a:ext cx="13175330" cy="2451592"/>
          </a:xfrm>
          <a:custGeom>
            <a:avLst/>
            <a:gdLst/>
            <a:ahLst/>
            <a:cxnLst/>
            <a:rect l="l" t="t" r="r" b="b"/>
            <a:pathLst>
              <a:path w="13175330" h="2451592">
                <a:moveTo>
                  <a:pt x="0" y="0"/>
                </a:moveTo>
                <a:lnTo>
                  <a:pt x="13175330" y="0"/>
                </a:lnTo>
                <a:lnTo>
                  <a:pt x="13175330" y="2451592"/>
                </a:lnTo>
                <a:lnTo>
                  <a:pt x="0" y="24515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42068" y="3438371"/>
            <a:ext cx="6747864" cy="6214231"/>
          </a:xfrm>
          <a:custGeom>
            <a:avLst/>
            <a:gdLst/>
            <a:ahLst/>
            <a:cxnLst/>
            <a:rect l="l" t="t" r="r" b="b"/>
            <a:pathLst>
              <a:path w="6747864" h="6214231">
                <a:moveTo>
                  <a:pt x="0" y="0"/>
                </a:moveTo>
                <a:lnTo>
                  <a:pt x="6747864" y="0"/>
                </a:lnTo>
                <a:lnTo>
                  <a:pt x="6747864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1757" y="3438371"/>
            <a:ext cx="6761011" cy="6233073"/>
          </a:xfrm>
          <a:custGeom>
            <a:avLst/>
            <a:gdLst/>
            <a:ahLst/>
            <a:cxnLst/>
            <a:rect l="l" t="t" r="r" b="b"/>
            <a:pathLst>
              <a:path w="6761011" h="6233073">
                <a:moveTo>
                  <a:pt x="0" y="0"/>
                </a:moveTo>
                <a:lnTo>
                  <a:pt x="6761011" y="0"/>
                </a:lnTo>
                <a:lnTo>
                  <a:pt x="6761011" y="6233073"/>
                </a:lnTo>
                <a:lnTo>
                  <a:pt x="0" y="6233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13759" cy="10287000"/>
          </a:xfrm>
          <a:custGeom>
            <a:avLst/>
            <a:gdLst/>
            <a:ahLst/>
            <a:cxnLst/>
            <a:rect l="l" t="t" r="r" b="b"/>
            <a:pathLst>
              <a:path w="7213759" h="10287000">
                <a:moveTo>
                  <a:pt x="0" y="0"/>
                </a:moveTo>
                <a:lnTo>
                  <a:pt x="7213759" y="0"/>
                </a:lnTo>
                <a:lnTo>
                  <a:pt x="72137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30931" y="0"/>
            <a:ext cx="3113815" cy="10287000"/>
          </a:xfrm>
          <a:custGeom>
            <a:avLst/>
            <a:gdLst/>
            <a:ahLst/>
            <a:cxnLst/>
            <a:rect l="l" t="t" r="r" b="b"/>
            <a:pathLst>
              <a:path w="3113815" h="10287000">
                <a:moveTo>
                  <a:pt x="0" y="0"/>
                </a:moveTo>
                <a:lnTo>
                  <a:pt x="3113815" y="0"/>
                </a:lnTo>
                <a:lnTo>
                  <a:pt x="31138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80302" y="6553984"/>
            <a:ext cx="11301259" cy="3263239"/>
          </a:xfrm>
          <a:custGeom>
            <a:avLst/>
            <a:gdLst/>
            <a:ahLst/>
            <a:cxnLst/>
            <a:rect l="l" t="t" r="r" b="b"/>
            <a:pathLst>
              <a:path w="11301259" h="3263239">
                <a:moveTo>
                  <a:pt x="0" y="0"/>
                </a:moveTo>
                <a:lnTo>
                  <a:pt x="11301259" y="0"/>
                </a:lnTo>
                <a:lnTo>
                  <a:pt x="11301259" y="3263238"/>
                </a:lnTo>
                <a:lnTo>
                  <a:pt x="0" y="3263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6199">
            <a:off x="10528505" y="746815"/>
            <a:ext cx="5996295" cy="8613536"/>
          </a:xfrm>
          <a:custGeom>
            <a:avLst/>
            <a:gdLst/>
            <a:ahLst/>
            <a:cxnLst/>
            <a:rect l="l" t="t" r="r" b="b"/>
            <a:pathLst>
              <a:path w="8613721" h="11340061">
                <a:moveTo>
                  <a:pt x="0" y="0"/>
                </a:moveTo>
                <a:lnTo>
                  <a:pt x="8613721" y="0"/>
                </a:lnTo>
                <a:lnTo>
                  <a:pt x="8613721" y="11340061"/>
                </a:lnTo>
                <a:lnTo>
                  <a:pt x="0" y="1134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4986" y="7575279"/>
            <a:ext cx="663963" cy="2339959"/>
          </a:xfrm>
          <a:custGeom>
            <a:avLst/>
            <a:gdLst/>
            <a:ahLst/>
            <a:cxnLst/>
            <a:rect l="l" t="t" r="r" b="b"/>
            <a:pathLst>
              <a:path w="663963" h="2339959">
                <a:moveTo>
                  <a:pt x="0" y="0"/>
                </a:moveTo>
                <a:lnTo>
                  <a:pt x="663964" y="0"/>
                </a:lnTo>
                <a:lnTo>
                  <a:pt x="663964" y="2339960"/>
                </a:lnTo>
                <a:lnTo>
                  <a:pt x="0" y="2339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266076" y="8761688"/>
            <a:ext cx="993224" cy="99322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485017" y="1832802"/>
            <a:ext cx="11317966" cy="6621395"/>
          </a:xfrm>
          <a:custGeom>
            <a:avLst/>
            <a:gdLst/>
            <a:ahLst/>
            <a:cxnLst/>
            <a:rect l="l" t="t" r="r" b="b"/>
            <a:pathLst>
              <a:path w="11317966" h="6621395">
                <a:moveTo>
                  <a:pt x="0" y="0"/>
                </a:moveTo>
                <a:lnTo>
                  <a:pt x="11317966" y="0"/>
                </a:lnTo>
                <a:lnTo>
                  <a:pt x="11317966" y="6621396"/>
                </a:lnTo>
                <a:lnTo>
                  <a:pt x="0" y="662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80897"/>
            <a:ext cx="18288000" cy="4937760"/>
          </a:xfrm>
          <a:custGeom>
            <a:avLst/>
            <a:gdLst/>
            <a:ahLst/>
            <a:cxnLst/>
            <a:rect l="l" t="t" r="r" b="b"/>
            <a:pathLst>
              <a:path w="18288000" h="4937760">
                <a:moveTo>
                  <a:pt x="0" y="0"/>
                </a:moveTo>
                <a:lnTo>
                  <a:pt x="18288000" y="0"/>
                </a:lnTo>
                <a:lnTo>
                  <a:pt x="18288000" y="4937760"/>
                </a:lnTo>
                <a:lnTo>
                  <a:pt x="0" y="493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04867" y="6667500"/>
            <a:ext cx="488759" cy="1793613"/>
          </a:xfrm>
          <a:custGeom>
            <a:avLst/>
            <a:gdLst/>
            <a:ahLst/>
            <a:cxnLst/>
            <a:rect l="l" t="t" r="r" b="b"/>
            <a:pathLst>
              <a:path w="488759" h="1793613">
                <a:moveTo>
                  <a:pt x="0" y="0"/>
                </a:moveTo>
                <a:lnTo>
                  <a:pt x="488759" y="0"/>
                </a:lnTo>
                <a:lnTo>
                  <a:pt x="488759" y="1793612"/>
                </a:lnTo>
                <a:lnTo>
                  <a:pt x="0" y="1793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3748" y="472320"/>
            <a:ext cx="969905" cy="969905"/>
          </a:xfrm>
          <a:custGeom>
            <a:avLst/>
            <a:gdLst/>
            <a:ahLst/>
            <a:cxnLst/>
            <a:rect l="l" t="t" r="r" b="b"/>
            <a:pathLst>
              <a:path w="969905" h="969905">
                <a:moveTo>
                  <a:pt x="0" y="0"/>
                </a:moveTo>
                <a:lnTo>
                  <a:pt x="969904" y="0"/>
                </a:lnTo>
                <a:lnTo>
                  <a:pt x="969904" y="969905"/>
                </a:lnTo>
                <a:lnTo>
                  <a:pt x="0" y="9699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4277" y="8663500"/>
            <a:ext cx="929376" cy="1189601"/>
          </a:xfrm>
          <a:custGeom>
            <a:avLst/>
            <a:gdLst/>
            <a:ahLst/>
            <a:cxnLst/>
            <a:rect l="l" t="t" r="r" b="b"/>
            <a:pathLst>
              <a:path w="929376" h="1189601">
                <a:moveTo>
                  <a:pt x="0" y="0"/>
                </a:moveTo>
                <a:lnTo>
                  <a:pt x="929375" y="0"/>
                </a:lnTo>
                <a:lnTo>
                  <a:pt x="929375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037128" y="1370969"/>
            <a:ext cx="14977792" cy="7545063"/>
          </a:xfrm>
          <a:custGeom>
            <a:avLst/>
            <a:gdLst/>
            <a:ahLst/>
            <a:cxnLst/>
            <a:rect l="l" t="t" r="r" b="b"/>
            <a:pathLst>
              <a:path w="14977792" h="7545063">
                <a:moveTo>
                  <a:pt x="0" y="0"/>
                </a:moveTo>
                <a:lnTo>
                  <a:pt x="14977792" y="0"/>
                </a:lnTo>
                <a:lnTo>
                  <a:pt x="14977792" y="7545062"/>
                </a:lnTo>
                <a:lnTo>
                  <a:pt x="0" y="7545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8235" y="7200900"/>
            <a:ext cx="5705095" cy="4114800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5" y="0"/>
                </a:lnTo>
                <a:lnTo>
                  <a:pt x="5705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B7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408296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0333" y="1028700"/>
            <a:ext cx="4566902" cy="8118937"/>
          </a:xfrm>
          <a:custGeom>
            <a:avLst/>
            <a:gdLst/>
            <a:ahLst/>
            <a:cxnLst/>
            <a:rect l="l" t="t" r="r" b="b"/>
            <a:pathLst>
              <a:path w="4566902" h="8118937">
                <a:moveTo>
                  <a:pt x="0" y="0"/>
                </a:moveTo>
                <a:lnTo>
                  <a:pt x="4566902" y="0"/>
                </a:lnTo>
                <a:lnTo>
                  <a:pt x="4566902" y="8118937"/>
                </a:lnTo>
                <a:lnTo>
                  <a:pt x="0" y="8118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01596" y="1139363"/>
            <a:ext cx="4504654" cy="8008274"/>
          </a:xfrm>
          <a:custGeom>
            <a:avLst/>
            <a:gdLst/>
            <a:ahLst/>
            <a:cxnLst/>
            <a:rect l="l" t="t" r="r" b="b"/>
            <a:pathLst>
              <a:path w="4504654" h="8008274">
                <a:moveTo>
                  <a:pt x="0" y="0"/>
                </a:moveTo>
                <a:lnTo>
                  <a:pt x="4504655" y="0"/>
                </a:lnTo>
                <a:lnTo>
                  <a:pt x="4504655" y="8008274"/>
                </a:lnTo>
                <a:lnTo>
                  <a:pt x="0" y="8008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24845" y="3465528"/>
            <a:ext cx="7238311" cy="3355944"/>
          </a:xfrm>
          <a:custGeom>
            <a:avLst/>
            <a:gdLst/>
            <a:ahLst/>
            <a:cxnLst/>
            <a:rect l="l" t="t" r="r" b="b"/>
            <a:pathLst>
              <a:path w="7238311" h="3355944">
                <a:moveTo>
                  <a:pt x="0" y="0"/>
                </a:moveTo>
                <a:lnTo>
                  <a:pt x="7238310" y="0"/>
                </a:lnTo>
                <a:lnTo>
                  <a:pt x="7238310" y="3355944"/>
                </a:lnTo>
                <a:lnTo>
                  <a:pt x="0" y="3355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36115" y="0"/>
            <a:ext cx="3651885" cy="10287000"/>
            <a:chOff x="0" y="0"/>
            <a:chExt cx="9618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1813" cy="2709333"/>
            </a:xfrm>
            <a:custGeom>
              <a:avLst/>
              <a:gdLst/>
              <a:ahLst/>
              <a:cxnLst/>
              <a:rect l="l" t="t" r="r" b="b"/>
              <a:pathLst>
                <a:path w="961813" h="2709333">
                  <a:moveTo>
                    <a:pt x="0" y="0"/>
                  </a:moveTo>
                  <a:lnTo>
                    <a:pt x="961813" y="0"/>
                  </a:lnTo>
                  <a:lnTo>
                    <a:pt x="9618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61813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427842" y="388257"/>
            <a:ext cx="320218" cy="1175112"/>
          </a:xfrm>
          <a:custGeom>
            <a:avLst/>
            <a:gdLst/>
            <a:ahLst/>
            <a:cxnLst/>
            <a:rect l="l" t="t" r="r" b="b"/>
            <a:pathLst>
              <a:path w="320218" h="1175112">
                <a:moveTo>
                  <a:pt x="0" y="0"/>
                </a:moveTo>
                <a:lnTo>
                  <a:pt x="320217" y="0"/>
                </a:lnTo>
                <a:lnTo>
                  <a:pt x="320217" y="1175112"/>
                </a:lnTo>
                <a:lnTo>
                  <a:pt x="0" y="117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" y="9269644"/>
            <a:ext cx="2339076" cy="340229"/>
          </a:xfrm>
          <a:custGeom>
            <a:avLst/>
            <a:gdLst/>
            <a:ahLst/>
            <a:cxnLst/>
            <a:rect l="l" t="t" r="r" b="b"/>
            <a:pathLst>
              <a:path w="2339076" h="340229">
                <a:moveTo>
                  <a:pt x="0" y="0"/>
                </a:moveTo>
                <a:lnTo>
                  <a:pt x="2339076" y="0"/>
                </a:lnTo>
                <a:lnTo>
                  <a:pt x="2339076" y="340230"/>
                </a:lnTo>
                <a:lnTo>
                  <a:pt x="0" y="34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62000" y="1658317"/>
            <a:ext cx="14325600" cy="6934200"/>
          </a:xfrm>
          <a:custGeom>
            <a:avLst/>
            <a:gdLst/>
            <a:ahLst/>
            <a:cxnLst/>
            <a:rect l="l" t="t" r="r" b="b"/>
            <a:pathLst>
              <a:path w="12053017" h="5003139">
                <a:moveTo>
                  <a:pt x="0" y="0"/>
                </a:moveTo>
                <a:lnTo>
                  <a:pt x="12053018" y="0"/>
                </a:lnTo>
                <a:lnTo>
                  <a:pt x="12053018" y="5003140"/>
                </a:lnTo>
                <a:lnTo>
                  <a:pt x="0" y="5003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416" y="1764236"/>
            <a:ext cx="7396248" cy="7494064"/>
          </a:xfrm>
          <a:custGeom>
            <a:avLst/>
            <a:gdLst/>
            <a:ahLst/>
            <a:cxnLst/>
            <a:rect l="l" t="t" r="r" b="b"/>
            <a:pathLst>
              <a:path w="7396248" h="7494064">
                <a:moveTo>
                  <a:pt x="0" y="0"/>
                </a:moveTo>
                <a:lnTo>
                  <a:pt x="7396248" y="0"/>
                </a:lnTo>
                <a:lnTo>
                  <a:pt x="7396248" y="7494064"/>
                </a:lnTo>
                <a:lnTo>
                  <a:pt x="0" y="7494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2" r="-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80782" y="2107885"/>
            <a:ext cx="4938214" cy="6513070"/>
          </a:xfrm>
          <a:custGeom>
            <a:avLst/>
            <a:gdLst/>
            <a:ahLst/>
            <a:cxnLst/>
            <a:rect l="l" t="t" r="r" b="b"/>
            <a:pathLst>
              <a:path w="4938214" h="6513070">
                <a:moveTo>
                  <a:pt x="0" y="0"/>
                </a:moveTo>
                <a:lnTo>
                  <a:pt x="4938214" y="0"/>
                </a:lnTo>
                <a:lnTo>
                  <a:pt x="4938214" y="6513070"/>
                </a:lnTo>
                <a:lnTo>
                  <a:pt x="0" y="6513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520"/>
            </a:stretch>
          </a:blipFill>
          <a:ln w="571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904240" y="4902053"/>
            <a:ext cx="4479520" cy="2522922"/>
            <a:chOff x="0" y="0"/>
            <a:chExt cx="5972693" cy="3363896"/>
          </a:xfrm>
        </p:grpSpPr>
        <p:sp>
          <p:nvSpPr>
            <p:cNvPr id="5" name="TextBox 5"/>
            <p:cNvSpPr txBox="1"/>
            <p:nvPr/>
          </p:nvSpPr>
          <p:spPr>
            <a:xfrm>
              <a:off x="0" y="295275"/>
              <a:ext cx="5972693" cy="2709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15"/>
                </a:lnSpc>
              </a:pPr>
              <a:r>
                <a:rPr lang="en-US" sz="8799">
                  <a:solidFill>
                    <a:srgbClr val="049CA1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Coming</a:t>
              </a:r>
            </a:p>
            <a:p>
              <a:pPr algn="ctr">
                <a:lnSpc>
                  <a:spcPts val="7215"/>
                </a:lnSpc>
              </a:pPr>
              <a:r>
                <a:rPr lang="en-US" sz="8799">
                  <a:solidFill>
                    <a:srgbClr val="049CA1"/>
                  </a:solidFill>
                  <a:latin typeface="Playlist Script"/>
                  <a:ea typeface="Playlist Script"/>
                  <a:cs typeface="Playlist Script"/>
                  <a:sym typeface="Playlist Script"/>
                </a:rPr>
                <a:t>Soon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80986" y="2970145"/>
              <a:ext cx="5410720" cy="393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9493" y="932002"/>
            <a:ext cx="15169015" cy="8422996"/>
          </a:xfrm>
          <a:custGeom>
            <a:avLst/>
            <a:gdLst/>
            <a:ahLst/>
            <a:cxnLst/>
            <a:rect l="l" t="t" r="r" b="b"/>
            <a:pathLst>
              <a:path w="15169015" h="8422996">
                <a:moveTo>
                  <a:pt x="0" y="0"/>
                </a:moveTo>
                <a:lnTo>
                  <a:pt x="15169014" y="0"/>
                </a:lnTo>
                <a:lnTo>
                  <a:pt x="15169014" y="8422996"/>
                </a:lnTo>
                <a:lnTo>
                  <a:pt x="0" y="8422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0254" y="3600450"/>
            <a:ext cx="8197746" cy="3086100"/>
            <a:chOff x="0" y="0"/>
            <a:chExt cx="215907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9077" cy="812800"/>
            </a:xfrm>
            <a:custGeom>
              <a:avLst/>
              <a:gdLst/>
              <a:ahLst/>
              <a:cxnLst/>
              <a:rect l="l" t="t" r="r" b="b"/>
              <a:pathLst>
                <a:path w="2159077" h="812800">
                  <a:moveTo>
                    <a:pt x="0" y="0"/>
                  </a:moveTo>
                  <a:lnTo>
                    <a:pt x="2159077" y="0"/>
                  </a:lnTo>
                  <a:lnTo>
                    <a:pt x="215907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907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350879" y="8687378"/>
            <a:ext cx="1889697" cy="0"/>
          </a:xfrm>
          <a:prstGeom prst="line">
            <a:avLst/>
          </a:prstGeom>
          <a:ln w="38100" cap="flat">
            <a:solidFill>
              <a:srgbClr val="B200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5399999">
            <a:off x="9505956" y="7842455"/>
            <a:ext cx="1708895" cy="0"/>
          </a:xfrm>
          <a:prstGeom prst="line">
            <a:avLst/>
          </a:prstGeom>
          <a:ln w="38100" cap="flat">
            <a:solidFill>
              <a:srgbClr val="B200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164291" y="1616075"/>
            <a:ext cx="2035678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3727166" y="1616075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93104" y="2273300"/>
            <a:ext cx="11896150" cy="6985000"/>
          </a:xfrm>
          <a:custGeom>
            <a:avLst/>
            <a:gdLst/>
            <a:ahLst/>
            <a:cxnLst/>
            <a:rect l="l" t="t" r="r" b="b"/>
            <a:pathLst>
              <a:path w="11896150" h="6985000">
                <a:moveTo>
                  <a:pt x="0" y="0"/>
                </a:moveTo>
                <a:lnTo>
                  <a:pt x="11896149" y="0"/>
                </a:lnTo>
                <a:lnTo>
                  <a:pt x="11896149" y="6985000"/>
                </a:lnTo>
                <a:lnTo>
                  <a:pt x="0" y="6985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64291" y="263525"/>
            <a:ext cx="1026702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N phosphonomethyl glycine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9997" y="2891002"/>
            <a:ext cx="4667880" cy="765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3"/>
              </a:lnSpc>
            </a:pPr>
            <a:r>
              <a:rPr lang="en-US" sz="3224" spc="-193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More than 80% of urine samples drawn from children and adults in a US health study contained </a:t>
            </a:r>
            <a:r>
              <a:rPr lang="en-US" sz="3224" b="1" spc="-193">
                <a:solidFill>
                  <a:srgbClr val="E977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glyphosate</a:t>
            </a:r>
            <a:r>
              <a:rPr lang="en-US" sz="3224" spc="-193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; a</a:t>
            </a:r>
          </a:p>
          <a:p>
            <a:pPr algn="l">
              <a:lnSpc>
                <a:spcPts val="3643"/>
              </a:lnSpc>
            </a:pPr>
            <a:r>
              <a:rPr lang="en-US" sz="3224" spc="-193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weed-killing herbicide linked</a:t>
            </a:r>
          </a:p>
          <a:p>
            <a:pPr algn="l">
              <a:lnSpc>
                <a:spcPts val="3643"/>
              </a:lnSpc>
            </a:pPr>
            <a:r>
              <a:rPr lang="en-US" sz="3224" spc="-193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to cancer.</a:t>
            </a:r>
          </a:p>
          <a:p>
            <a:pPr algn="l">
              <a:lnSpc>
                <a:spcPts val="3643"/>
              </a:lnSpc>
            </a:pPr>
            <a:endParaRPr lang="en-US" sz="3224" spc="-193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4547"/>
              </a:lnSpc>
            </a:pPr>
            <a:r>
              <a:rPr lang="en-US" sz="4024" spc="-241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Scientists have found this "...disturbing" and "concerning."</a:t>
            </a:r>
          </a:p>
          <a:p>
            <a:pPr algn="l">
              <a:lnSpc>
                <a:spcPts val="3643"/>
              </a:lnSpc>
            </a:pPr>
            <a:endParaRPr lang="en-US" sz="4024" spc="-241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3643"/>
              </a:lnSpc>
            </a:pPr>
            <a:endParaRPr lang="en-US" sz="4024" spc="-241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3643"/>
              </a:lnSpc>
            </a:pPr>
            <a:endParaRPr lang="en-US" sz="4024" spc="-241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3643"/>
              </a:lnSpc>
            </a:pPr>
            <a:endParaRPr lang="en-US" sz="4024" spc="-241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3643"/>
              </a:lnSpc>
            </a:pPr>
            <a:endParaRPr lang="en-US" sz="4024" spc="-241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l">
              <a:lnSpc>
                <a:spcPts val="3643"/>
              </a:lnSpc>
            </a:pPr>
            <a:r>
              <a:rPr lang="en-US" sz="3224" spc="-193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93923" y="9534525"/>
            <a:ext cx="949451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https://wwwn.cdc.gov/Nchs/Nhanes/2013-2014/SSGLYP_H.htm</a:t>
            </a:r>
          </a:p>
        </p:txBody>
      </p:sp>
      <p:sp>
        <p:nvSpPr>
          <p:cNvPr id="13" name="AutoShape 13"/>
          <p:cNvSpPr/>
          <p:nvPr/>
        </p:nvSpPr>
        <p:spPr>
          <a:xfrm>
            <a:off x="5557877" y="1616075"/>
            <a:ext cx="2035678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8225595" y="1616075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0090254" y="1616075"/>
            <a:ext cx="2035678" cy="0"/>
          </a:xfrm>
          <a:prstGeom prst="line">
            <a:avLst/>
          </a:prstGeom>
          <a:ln w="114300" cap="flat">
            <a:solidFill>
              <a:srgbClr val="2671B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1042" y="3187285"/>
            <a:ext cx="8197746" cy="3086100"/>
            <a:chOff x="0" y="0"/>
            <a:chExt cx="2159077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9077" cy="812800"/>
            </a:xfrm>
            <a:custGeom>
              <a:avLst/>
              <a:gdLst/>
              <a:ahLst/>
              <a:cxnLst/>
              <a:rect l="l" t="t" r="r" b="b"/>
              <a:pathLst>
                <a:path w="2159077" h="812800">
                  <a:moveTo>
                    <a:pt x="0" y="0"/>
                  </a:moveTo>
                  <a:lnTo>
                    <a:pt x="2159077" y="0"/>
                  </a:lnTo>
                  <a:lnTo>
                    <a:pt x="215907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67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5907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009959" y="3072985"/>
            <a:ext cx="1697158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0808786" y="3071719"/>
            <a:ext cx="1281098" cy="0"/>
          </a:xfrm>
          <a:prstGeom prst="line">
            <a:avLst/>
          </a:prstGeom>
          <a:ln w="114300" cap="flat">
            <a:solidFill>
              <a:srgbClr val="2671BC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5874715" y="7780695"/>
            <a:ext cx="1889697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7661356" y="7022814"/>
            <a:ext cx="183965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79670" y="2495478"/>
            <a:ext cx="8082464" cy="4546386"/>
          </a:xfrm>
          <a:custGeom>
            <a:avLst/>
            <a:gdLst/>
            <a:ahLst/>
            <a:cxnLst/>
            <a:rect l="l" t="t" r="r" b="b"/>
            <a:pathLst>
              <a:path w="8082464" h="4546386">
                <a:moveTo>
                  <a:pt x="0" y="0"/>
                </a:moveTo>
                <a:lnTo>
                  <a:pt x="8082464" y="0"/>
                </a:lnTo>
                <a:lnTo>
                  <a:pt x="8082464" y="4546386"/>
                </a:lnTo>
                <a:lnTo>
                  <a:pt x="0" y="454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828729" y="1923978"/>
            <a:ext cx="809427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Liver Disease Epidemic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09959" y="3865158"/>
            <a:ext cx="8249341" cy="395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3599" b="1" spc="-215">
                <a:solidFill>
                  <a:srgbClr val="0000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Glyphosate Excretion is Associated With Steatohepatitis and Advanced Liver Fibrosis in Patients With Fatty Liver Disease</a:t>
            </a:r>
          </a:p>
          <a:p>
            <a:pPr algn="just">
              <a:lnSpc>
                <a:spcPts val="4067"/>
              </a:lnSpc>
            </a:pPr>
            <a:endParaRPr lang="en-US" sz="3599" b="1" spc="-215">
              <a:solidFill>
                <a:srgbClr val="000000"/>
              </a:solidFill>
              <a:latin typeface="Nourd Light Bold"/>
              <a:ea typeface="Nourd Light Bold"/>
              <a:cs typeface="Nourd Light Bold"/>
              <a:sym typeface="Nourd Light Bold"/>
            </a:endParaRPr>
          </a:p>
          <a:p>
            <a:pPr algn="l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Mills, PJ, et al.</a:t>
            </a:r>
          </a:p>
          <a:p>
            <a:pPr algn="l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PMID: 30954713</a:t>
            </a:r>
          </a:p>
          <a:p>
            <a:pPr algn="just">
              <a:lnSpc>
                <a:spcPts val="2712"/>
              </a:lnSpc>
            </a:pPr>
            <a:endParaRPr lang="en-US" sz="2400" spc="-14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just">
              <a:lnSpc>
                <a:spcPts val="2712"/>
              </a:lnSpc>
            </a:pPr>
            <a:endParaRPr lang="en-US" sz="2400" spc="-14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algn="just">
              <a:lnSpc>
                <a:spcPts val="3390"/>
              </a:lnSpc>
            </a:pPr>
            <a:endParaRPr lang="en-US" sz="2400" spc="-14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042" y="3187285"/>
            <a:ext cx="8197746" cy="3086100"/>
            <a:chOff x="0" y="0"/>
            <a:chExt cx="215907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9077" cy="812800"/>
            </a:xfrm>
            <a:custGeom>
              <a:avLst/>
              <a:gdLst/>
              <a:ahLst/>
              <a:cxnLst/>
              <a:rect l="l" t="t" r="r" b="b"/>
              <a:pathLst>
                <a:path w="2159077" h="812800">
                  <a:moveTo>
                    <a:pt x="0" y="0"/>
                  </a:moveTo>
                  <a:lnTo>
                    <a:pt x="2159077" y="0"/>
                  </a:lnTo>
                  <a:lnTo>
                    <a:pt x="215907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7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907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009959" y="3072985"/>
            <a:ext cx="1697158" cy="0"/>
          </a:xfrm>
          <a:prstGeom prst="line">
            <a:avLst/>
          </a:prstGeom>
          <a:ln w="1143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808786" y="3071719"/>
            <a:ext cx="1281098" cy="0"/>
          </a:xfrm>
          <a:prstGeom prst="line">
            <a:avLst/>
          </a:prstGeom>
          <a:ln w="114300" cap="flat">
            <a:solidFill>
              <a:srgbClr val="E977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5712894" y="7900900"/>
            <a:ext cx="1889697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-5400000">
            <a:off x="7449910" y="7881850"/>
            <a:ext cx="1839655" cy="0"/>
          </a:xfrm>
          <a:prstGeom prst="line">
            <a:avLst/>
          </a:prstGeom>
          <a:ln w="38100" cap="flat">
            <a:solidFill>
              <a:srgbClr val="E977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2084" y="2112659"/>
            <a:ext cx="7815663" cy="5032307"/>
          </a:xfrm>
          <a:custGeom>
            <a:avLst/>
            <a:gdLst/>
            <a:ahLst/>
            <a:cxnLst/>
            <a:rect l="l" t="t" r="r" b="b"/>
            <a:pathLst>
              <a:path w="7815663" h="5032307">
                <a:moveTo>
                  <a:pt x="0" y="0"/>
                </a:moveTo>
                <a:lnTo>
                  <a:pt x="7815662" y="0"/>
                </a:lnTo>
                <a:lnTo>
                  <a:pt x="7815662" y="5032307"/>
                </a:lnTo>
                <a:lnTo>
                  <a:pt x="0" y="503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009959" y="1998359"/>
            <a:ext cx="65223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5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Parts per billion?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09959" y="3865158"/>
            <a:ext cx="8249341" cy="498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7"/>
              </a:lnSpc>
            </a:pPr>
            <a:r>
              <a:rPr lang="en-US" sz="3599" b="1" spc="-215">
                <a:solidFill>
                  <a:srgbClr val="000000"/>
                </a:solidFill>
                <a:latin typeface="Nourd Light Bold"/>
                <a:ea typeface="Nourd Light Bold"/>
                <a:cs typeface="Nourd Light Bold"/>
                <a:sym typeface="Nourd Light Bold"/>
              </a:rPr>
              <a:t>Multiomics reveal non-alcoholic fatty liver disease in rats following chronic exposure to an ultra-low dose of Roundup herbicide</a:t>
            </a:r>
          </a:p>
          <a:p>
            <a:pPr algn="l">
              <a:lnSpc>
                <a:spcPts val="4067"/>
              </a:lnSpc>
            </a:pPr>
            <a:endParaRPr lang="en-US" sz="3599" b="1" spc="-215">
              <a:solidFill>
                <a:srgbClr val="000000"/>
              </a:solidFill>
              <a:latin typeface="Nourd Light Bold"/>
              <a:ea typeface="Nourd Light Bold"/>
              <a:cs typeface="Nourd Light Bold"/>
              <a:sym typeface="Nourd Light Bold"/>
            </a:endParaRPr>
          </a:p>
          <a:p>
            <a:pPr algn="l">
              <a:lnSpc>
                <a:spcPts val="3390"/>
              </a:lnSpc>
            </a:pPr>
            <a:r>
              <a:rPr lang="en-US" sz="3000" spc="-179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Mesnage R., et al.</a:t>
            </a:r>
          </a:p>
          <a:p>
            <a:pPr algn="l">
              <a:lnSpc>
                <a:spcPts val="2712"/>
              </a:lnSpc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PMID: 28067231</a:t>
            </a:r>
          </a:p>
          <a:p>
            <a:pPr algn="l">
              <a:lnSpc>
                <a:spcPts val="2712"/>
              </a:lnSpc>
            </a:pPr>
            <a:endParaRPr lang="en-US" sz="2400" spc="-14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  <a:p>
            <a:pPr marL="518163" lvl="1" indent="-259082" algn="l">
              <a:lnSpc>
                <a:spcPts val="2712"/>
              </a:lnSpc>
              <a:buFont typeface="Arial"/>
              <a:buChar char="•"/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Rats administered 0.1 ppb (4 ng/kg/day daily intake Roundup)</a:t>
            </a:r>
          </a:p>
          <a:p>
            <a:pPr marL="518163" lvl="1" indent="-259082" algn="l">
              <a:lnSpc>
                <a:spcPts val="2712"/>
              </a:lnSpc>
              <a:buFont typeface="Arial"/>
              <a:buChar char="•"/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Study over 2 years</a:t>
            </a:r>
          </a:p>
          <a:p>
            <a:pPr marL="518163" lvl="1" indent="-259082" algn="l">
              <a:lnSpc>
                <a:spcPts val="2712"/>
              </a:lnSpc>
              <a:buFont typeface="Arial"/>
              <a:buChar char="•"/>
            </a:pPr>
            <a:r>
              <a:rPr lang="en-US" sz="2400" spc="-144">
                <a:solidFill>
                  <a:srgbClr val="000000"/>
                </a:solidFill>
                <a:latin typeface="Nourd Light"/>
                <a:ea typeface="Nourd Light"/>
                <a:cs typeface="Nourd Light"/>
                <a:sym typeface="Nourd Light"/>
              </a:rPr>
              <a:t>Metabolome analysis showed lipotoxic conditions and oxidative stress</a:t>
            </a:r>
          </a:p>
          <a:p>
            <a:pPr algn="l">
              <a:lnSpc>
                <a:spcPts val="3390"/>
              </a:lnSpc>
            </a:pPr>
            <a:endParaRPr lang="en-US" sz="2400" spc="-144">
              <a:solidFill>
                <a:srgbClr val="000000"/>
              </a:solidFill>
              <a:latin typeface="Nourd Light"/>
              <a:ea typeface="Nourd Light"/>
              <a:cs typeface="Nourd Light"/>
              <a:sym typeface="Nourd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1776</Words>
  <Application>Microsoft Macintosh PowerPoint</Application>
  <PresentationFormat>Custom</PresentationFormat>
  <Paragraphs>284</Paragraphs>
  <Slides>63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3" baseType="lpstr">
      <vt:lpstr>Intro Script Bold</vt:lpstr>
      <vt:lpstr>Calibri</vt:lpstr>
      <vt:lpstr>Shrikhand</vt:lpstr>
      <vt:lpstr>Nourd Bold Bold</vt:lpstr>
      <vt:lpstr>Moontime</vt:lpstr>
      <vt:lpstr>Canva Sans</vt:lpstr>
      <vt:lpstr>Nourd Light Bold</vt:lpstr>
      <vt:lpstr>Nourd Light</vt:lpstr>
      <vt:lpstr>Arial</vt:lpstr>
      <vt:lpstr>Intro Script</vt:lpstr>
      <vt:lpstr>Majesty</vt:lpstr>
      <vt:lpstr>Playlist Script</vt:lpstr>
      <vt:lpstr>Recoleta Alt</vt:lpstr>
      <vt:lpstr>Montserrat Bold</vt:lpstr>
      <vt:lpstr>Nourd Bold</vt:lpstr>
      <vt:lpstr>Gilroy Bold</vt:lpstr>
      <vt:lpstr>Nourd</vt:lpstr>
      <vt:lpstr>Arimo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Toxic Assault on our Children's Food: NCI Vancouver 10.24</dc:title>
  <cp:lastModifiedBy>Michelle Perro</cp:lastModifiedBy>
  <cp:revision>2</cp:revision>
  <dcterms:created xsi:type="dcterms:W3CDTF">2006-08-16T00:00:00Z</dcterms:created>
  <dcterms:modified xsi:type="dcterms:W3CDTF">2024-10-14T22:36:07Z</dcterms:modified>
  <dc:identifier>DAGTB_spGHE</dc:identifier>
</cp:coreProperties>
</file>