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1457" r:id="rId2"/>
    <p:sldId id="1458" r:id="rId3"/>
    <p:sldId id="1459" r:id="rId4"/>
    <p:sldId id="1363" r:id="rId5"/>
    <p:sldId id="1445" r:id="rId6"/>
    <p:sldId id="1444" r:id="rId7"/>
    <p:sldId id="1446" r:id="rId8"/>
    <p:sldId id="1366" r:id="rId9"/>
    <p:sldId id="1460" r:id="rId10"/>
    <p:sldId id="1294" r:id="rId11"/>
    <p:sldId id="280" r:id="rId12"/>
    <p:sldId id="434" r:id="rId13"/>
    <p:sldId id="1336" r:id="rId14"/>
    <p:sldId id="726" r:id="rId15"/>
    <p:sldId id="444" r:id="rId16"/>
    <p:sldId id="457" r:id="rId17"/>
    <p:sldId id="455" r:id="rId18"/>
    <p:sldId id="456" r:id="rId19"/>
    <p:sldId id="447" r:id="rId20"/>
    <p:sldId id="448" r:id="rId21"/>
    <p:sldId id="458" r:id="rId22"/>
    <p:sldId id="445" r:id="rId23"/>
    <p:sldId id="449" r:id="rId24"/>
    <p:sldId id="450" r:id="rId25"/>
    <p:sldId id="453" r:id="rId26"/>
    <p:sldId id="459" r:id="rId27"/>
    <p:sldId id="452" r:id="rId28"/>
    <p:sldId id="1295" r:id="rId29"/>
    <p:sldId id="527" r:id="rId30"/>
    <p:sldId id="506" r:id="rId31"/>
    <p:sldId id="509" r:id="rId32"/>
    <p:sldId id="510" r:id="rId33"/>
    <p:sldId id="511" r:id="rId34"/>
    <p:sldId id="512" r:id="rId35"/>
    <p:sldId id="513" r:id="rId36"/>
    <p:sldId id="514" r:id="rId37"/>
    <p:sldId id="515" r:id="rId38"/>
    <p:sldId id="516" r:id="rId39"/>
    <p:sldId id="517" r:id="rId40"/>
    <p:sldId id="518" r:id="rId41"/>
    <p:sldId id="519" r:id="rId42"/>
    <p:sldId id="520" r:id="rId43"/>
    <p:sldId id="521" r:id="rId44"/>
    <p:sldId id="522" r:id="rId45"/>
    <p:sldId id="523" r:id="rId46"/>
    <p:sldId id="664" r:id="rId47"/>
    <p:sldId id="1347" r:id="rId48"/>
    <p:sldId id="400" r:id="rId49"/>
    <p:sldId id="415" r:id="rId50"/>
    <p:sldId id="524" r:id="rId51"/>
    <p:sldId id="1253" r:id="rId52"/>
    <p:sldId id="1306" r:id="rId53"/>
    <p:sldId id="1308" r:id="rId54"/>
    <p:sldId id="1309" r:id="rId55"/>
    <p:sldId id="1310" r:id="rId56"/>
    <p:sldId id="1311" r:id="rId57"/>
    <p:sldId id="1312" r:id="rId58"/>
    <p:sldId id="290" r:id="rId59"/>
    <p:sldId id="300" r:id="rId60"/>
    <p:sldId id="635" r:id="rId61"/>
    <p:sldId id="1284" r:id="rId62"/>
    <p:sldId id="1451" r:id="rId63"/>
    <p:sldId id="1452" r:id="rId64"/>
    <p:sldId id="298" r:id="rId65"/>
    <p:sldId id="534" r:id="rId66"/>
    <p:sldId id="533" r:id="rId67"/>
    <p:sldId id="532" r:id="rId68"/>
    <p:sldId id="755" r:id="rId69"/>
    <p:sldId id="310" r:id="rId70"/>
    <p:sldId id="279" r:id="rId71"/>
    <p:sldId id="1285" r:id="rId72"/>
    <p:sldId id="1453" r:id="rId73"/>
    <p:sldId id="1454" r:id="rId74"/>
    <p:sldId id="1371" r:id="rId75"/>
    <p:sldId id="1455" r:id="rId76"/>
    <p:sldId id="355"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81"/>
  </p:normalViewPr>
  <p:slideViewPr>
    <p:cSldViewPr snapToGrid="0">
      <p:cViewPr varScale="1">
        <p:scale>
          <a:sx n="99" d="100"/>
          <a:sy n="99" d="100"/>
        </p:scale>
        <p:origin x="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Value</c:v>
                </c:pt>
              </c:strCache>
            </c:strRef>
          </c:tx>
          <c:spPr>
            <a:solidFill>
              <a:schemeClr val="accent1"/>
            </a:solidFill>
            <a:ln>
              <a:noFill/>
            </a:ln>
            <a:effectLst/>
          </c:spPr>
          <c:invertIfNegative val="0"/>
          <c:cat>
            <c:numRef>
              <c:f>Sheet1!$A$2:$A$11</c:f>
              <c:numCache>
                <c:formatCode>General</c:formatCode>
                <c:ptCount val="10"/>
                <c:pt idx="0">
                  <c:v>1970</c:v>
                </c:pt>
                <c:pt idx="1">
                  <c:v>1995</c:v>
                </c:pt>
                <c:pt idx="2">
                  <c:v>1999</c:v>
                </c:pt>
                <c:pt idx="3">
                  <c:v>2000</c:v>
                </c:pt>
                <c:pt idx="4">
                  <c:v>2004</c:v>
                </c:pt>
                <c:pt idx="5">
                  <c:v>2006</c:v>
                </c:pt>
                <c:pt idx="6">
                  <c:v>2008</c:v>
                </c:pt>
                <c:pt idx="7">
                  <c:v>2014</c:v>
                </c:pt>
                <c:pt idx="8">
                  <c:v>2018</c:v>
                </c:pt>
                <c:pt idx="9">
                  <c:v>2020</c:v>
                </c:pt>
              </c:numCache>
            </c:numRef>
          </c:cat>
          <c:val>
            <c:numRef>
              <c:f>Sheet1!$C$2:$C$11</c:f>
              <c:numCache>
                <c:formatCode>General</c:formatCode>
                <c:ptCount val="10"/>
                <c:pt idx="0">
                  <c:v>1E-4</c:v>
                </c:pt>
                <c:pt idx="1">
                  <c:v>1E-3</c:v>
                </c:pt>
                <c:pt idx="2">
                  <c:v>2E-3</c:v>
                </c:pt>
                <c:pt idx="3">
                  <c:v>6.6666666666666671E-3</c:v>
                </c:pt>
                <c:pt idx="4">
                  <c:v>8.0000000000000002E-3</c:v>
                </c:pt>
                <c:pt idx="5">
                  <c:v>9.0909090909090905E-3</c:v>
                </c:pt>
                <c:pt idx="6">
                  <c:v>1.1363636363636364E-2</c:v>
                </c:pt>
                <c:pt idx="7">
                  <c:v>1.4705882352941176E-2</c:v>
                </c:pt>
                <c:pt idx="8">
                  <c:v>1.6949152542372881E-2</c:v>
                </c:pt>
                <c:pt idx="9">
                  <c:v>2.7777777777777776E-2</c:v>
                </c:pt>
              </c:numCache>
            </c:numRef>
          </c:val>
          <c:extLst>
            <c:ext xmlns:c16="http://schemas.microsoft.com/office/drawing/2014/chart" uri="{C3380CC4-5D6E-409C-BE32-E72D297353CC}">
              <c16:uniqueId val="{00000000-2DFE-4C84-B131-46AB58166ADD}"/>
            </c:ext>
          </c:extLst>
        </c:ser>
        <c:dLbls>
          <c:showLegendKey val="0"/>
          <c:showVal val="0"/>
          <c:showCatName val="0"/>
          <c:showSerName val="0"/>
          <c:showPercent val="0"/>
          <c:showBubbleSize val="0"/>
        </c:dLbls>
        <c:gapWidth val="33"/>
        <c:overlap val="-30"/>
        <c:axId val="1560689823"/>
        <c:axId val="1857407231"/>
      </c:barChart>
      <c:catAx>
        <c:axId val="15606898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407231"/>
        <c:crosses val="autoZero"/>
        <c:auto val="1"/>
        <c:lblAlgn val="ctr"/>
        <c:lblOffset val="100"/>
        <c:noMultiLvlLbl val="0"/>
      </c:catAx>
      <c:valAx>
        <c:axId val="1857407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0689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FB99D-9DDE-49E3-B32B-E718189BDA1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A04F448-2B2F-4873-B051-8C4005CDE858}">
      <dgm:prSet/>
      <dgm:spPr/>
      <dgm:t>
        <a:bodyPr/>
        <a:lstStyle/>
        <a:p>
          <a:r>
            <a:rPr lang="en-US"/>
            <a:t>Infection during pregnancy has been associated with an increased incidence of autism and schizophrenia</a:t>
          </a:r>
        </a:p>
      </dgm:t>
    </dgm:pt>
    <dgm:pt modelId="{743D61DC-1DB3-47BE-B858-F18DCDCFCFEE}" type="parTrans" cxnId="{654273A2-47F7-4928-B537-0A440225DD07}">
      <dgm:prSet/>
      <dgm:spPr/>
      <dgm:t>
        <a:bodyPr/>
        <a:lstStyle/>
        <a:p>
          <a:endParaRPr lang="en-US"/>
        </a:p>
      </dgm:t>
    </dgm:pt>
    <dgm:pt modelId="{375CCA69-0CA2-4302-9342-286BB8C1E2DA}" type="sibTrans" cxnId="{654273A2-47F7-4928-B537-0A440225DD07}">
      <dgm:prSet/>
      <dgm:spPr/>
      <dgm:t>
        <a:bodyPr/>
        <a:lstStyle/>
        <a:p>
          <a:endParaRPr lang="en-US"/>
        </a:p>
      </dgm:t>
    </dgm:pt>
    <dgm:pt modelId="{376C1984-327F-44B6-8D5D-A3EBFD5A3993}">
      <dgm:prSet/>
      <dgm:spPr/>
      <dgm:t>
        <a:bodyPr/>
        <a:lstStyle/>
        <a:p>
          <a:r>
            <a:rPr lang="en-US"/>
            <a:t>Immune activation affects brain development by shifting the Th1/Th2 immune balance increasing interleukin-6 (IL-6) cytokine expression </a:t>
          </a:r>
        </a:p>
      </dgm:t>
    </dgm:pt>
    <dgm:pt modelId="{23264DD0-0FA2-40A0-B2D9-2729DF09C629}" type="parTrans" cxnId="{BD5E3644-DEF3-4499-BCF4-C22A41FE9B6F}">
      <dgm:prSet/>
      <dgm:spPr/>
      <dgm:t>
        <a:bodyPr/>
        <a:lstStyle/>
        <a:p>
          <a:endParaRPr lang="en-US"/>
        </a:p>
      </dgm:t>
    </dgm:pt>
    <dgm:pt modelId="{6D363825-3E65-41B2-8261-C830CEECD12D}" type="sibTrans" cxnId="{BD5E3644-DEF3-4499-BCF4-C22A41FE9B6F}">
      <dgm:prSet/>
      <dgm:spPr/>
      <dgm:t>
        <a:bodyPr/>
        <a:lstStyle/>
        <a:p>
          <a:endParaRPr lang="en-US"/>
        </a:p>
      </dgm:t>
    </dgm:pt>
    <dgm:pt modelId="{A234165D-85A5-4A45-B3E7-92C273D39E40}">
      <dgm:prSet/>
      <dgm:spPr/>
      <dgm:t>
        <a:bodyPr/>
        <a:lstStyle/>
        <a:p>
          <a:r>
            <a:rPr lang="en-US" b="1"/>
            <a:t>“</a:t>
          </a:r>
          <a:r>
            <a:rPr lang="en-US" b="0"/>
            <a:t>The presence of neuro-inflammatory changes…suggests that this may be a common pathogenic mechanism in some patients with autism.”</a:t>
          </a:r>
          <a:br>
            <a:rPr lang="en-US" b="0"/>
          </a:br>
          <a:br>
            <a:rPr lang="en-US" b="0"/>
          </a:br>
          <a:r>
            <a:rPr lang="en-US" b="1"/>
            <a:t>- Dr Vargas et al. of Johns Hopkins U., 2005 (PMID: 15546155) 9</a:t>
          </a:r>
          <a:endParaRPr lang="en-US"/>
        </a:p>
      </dgm:t>
    </dgm:pt>
    <dgm:pt modelId="{D8091A9C-658B-4391-B934-23D659FDD31F}" type="parTrans" cxnId="{F34800E8-65E7-42AF-BB7C-710A8CDDD99E}">
      <dgm:prSet/>
      <dgm:spPr/>
      <dgm:t>
        <a:bodyPr/>
        <a:lstStyle/>
        <a:p>
          <a:endParaRPr lang="en-US"/>
        </a:p>
      </dgm:t>
    </dgm:pt>
    <dgm:pt modelId="{C1C09104-27BA-4102-8C1B-4073040B1DF8}" type="sibTrans" cxnId="{F34800E8-65E7-42AF-BB7C-710A8CDDD99E}">
      <dgm:prSet/>
      <dgm:spPr/>
      <dgm:t>
        <a:bodyPr/>
        <a:lstStyle/>
        <a:p>
          <a:endParaRPr lang="en-US"/>
        </a:p>
      </dgm:t>
    </dgm:pt>
    <dgm:pt modelId="{8B150CE8-7F49-CF4D-B6BD-873D38D47759}" type="pres">
      <dgm:prSet presAssocID="{0B0FB99D-9DDE-49E3-B32B-E718189BDA10}" presName="vert0" presStyleCnt="0">
        <dgm:presLayoutVars>
          <dgm:dir/>
          <dgm:animOne val="branch"/>
          <dgm:animLvl val="lvl"/>
        </dgm:presLayoutVars>
      </dgm:prSet>
      <dgm:spPr/>
    </dgm:pt>
    <dgm:pt modelId="{DA0BE8D5-5B4F-1C4E-917E-55AB8BFF75DC}" type="pres">
      <dgm:prSet presAssocID="{5A04F448-2B2F-4873-B051-8C4005CDE858}" presName="thickLine" presStyleLbl="alignNode1" presStyleIdx="0" presStyleCnt="3"/>
      <dgm:spPr/>
    </dgm:pt>
    <dgm:pt modelId="{6D987E72-F9ED-FF48-B95D-7721AD4D15E0}" type="pres">
      <dgm:prSet presAssocID="{5A04F448-2B2F-4873-B051-8C4005CDE858}" presName="horz1" presStyleCnt="0"/>
      <dgm:spPr/>
    </dgm:pt>
    <dgm:pt modelId="{C502AC90-FED4-5C48-8717-D052EB008540}" type="pres">
      <dgm:prSet presAssocID="{5A04F448-2B2F-4873-B051-8C4005CDE858}" presName="tx1" presStyleLbl="revTx" presStyleIdx="0" presStyleCnt="3"/>
      <dgm:spPr/>
    </dgm:pt>
    <dgm:pt modelId="{B0A51B23-628C-4443-BF1A-6D8D9A2A69A4}" type="pres">
      <dgm:prSet presAssocID="{5A04F448-2B2F-4873-B051-8C4005CDE858}" presName="vert1" presStyleCnt="0"/>
      <dgm:spPr/>
    </dgm:pt>
    <dgm:pt modelId="{53D6BCBD-C045-E240-80D2-6EEBE18F4A16}" type="pres">
      <dgm:prSet presAssocID="{376C1984-327F-44B6-8D5D-A3EBFD5A3993}" presName="thickLine" presStyleLbl="alignNode1" presStyleIdx="1" presStyleCnt="3"/>
      <dgm:spPr/>
    </dgm:pt>
    <dgm:pt modelId="{2990AFEF-83BC-214E-BC42-7558AA4C7D69}" type="pres">
      <dgm:prSet presAssocID="{376C1984-327F-44B6-8D5D-A3EBFD5A3993}" presName="horz1" presStyleCnt="0"/>
      <dgm:spPr/>
    </dgm:pt>
    <dgm:pt modelId="{EB215952-4AA6-2E4D-AC4A-859F7BF3AF5D}" type="pres">
      <dgm:prSet presAssocID="{376C1984-327F-44B6-8D5D-A3EBFD5A3993}" presName="tx1" presStyleLbl="revTx" presStyleIdx="1" presStyleCnt="3"/>
      <dgm:spPr/>
    </dgm:pt>
    <dgm:pt modelId="{224AAB6A-F6E0-7347-8B06-7599D6156E19}" type="pres">
      <dgm:prSet presAssocID="{376C1984-327F-44B6-8D5D-A3EBFD5A3993}" presName="vert1" presStyleCnt="0"/>
      <dgm:spPr/>
    </dgm:pt>
    <dgm:pt modelId="{72133C7E-AB68-4F41-B018-3FF9ADA457A0}" type="pres">
      <dgm:prSet presAssocID="{A234165D-85A5-4A45-B3E7-92C273D39E40}" presName="thickLine" presStyleLbl="alignNode1" presStyleIdx="2" presStyleCnt="3"/>
      <dgm:spPr/>
    </dgm:pt>
    <dgm:pt modelId="{528E3645-5C07-BD49-9A55-5495E8D7E398}" type="pres">
      <dgm:prSet presAssocID="{A234165D-85A5-4A45-B3E7-92C273D39E40}" presName="horz1" presStyleCnt="0"/>
      <dgm:spPr/>
    </dgm:pt>
    <dgm:pt modelId="{2A51DE77-A26F-0C4F-ADFE-1CE981820FC0}" type="pres">
      <dgm:prSet presAssocID="{A234165D-85A5-4A45-B3E7-92C273D39E40}" presName="tx1" presStyleLbl="revTx" presStyleIdx="2" presStyleCnt="3"/>
      <dgm:spPr/>
    </dgm:pt>
    <dgm:pt modelId="{9730EFEA-1B39-C044-A195-7688E8D29B32}" type="pres">
      <dgm:prSet presAssocID="{A234165D-85A5-4A45-B3E7-92C273D39E40}" presName="vert1" presStyleCnt="0"/>
      <dgm:spPr/>
    </dgm:pt>
  </dgm:ptLst>
  <dgm:cxnLst>
    <dgm:cxn modelId="{BD5E3644-DEF3-4499-BCF4-C22A41FE9B6F}" srcId="{0B0FB99D-9DDE-49E3-B32B-E718189BDA10}" destId="{376C1984-327F-44B6-8D5D-A3EBFD5A3993}" srcOrd="1" destOrd="0" parTransId="{23264DD0-0FA2-40A0-B2D9-2729DF09C629}" sibTransId="{6D363825-3E65-41B2-8261-C830CEECD12D}"/>
    <dgm:cxn modelId="{F89A0057-308C-7A48-B164-3A2A1896CBCB}" type="presOf" srcId="{0B0FB99D-9DDE-49E3-B32B-E718189BDA10}" destId="{8B150CE8-7F49-CF4D-B6BD-873D38D47759}" srcOrd="0" destOrd="0" presId="urn:microsoft.com/office/officeart/2008/layout/LinedList"/>
    <dgm:cxn modelId="{61D06382-FB0B-284E-B036-94AACE9DA641}" type="presOf" srcId="{376C1984-327F-44B6-8D5D-A3EBFD5A3993}" destId="{EB215952-4AA6-2E4D-AC4A-859F7BF3AF5D}" srcOrd="0" destOrd="0" presId="urn:microsoft.com/office/officeart/2008/layout/LinedList"/>
    <dgm:cxn modelId="{654273A2-47F7-4928-B537-0A440225DD07}" srcId="{0B0FB99D-9DDE-49E3-B32B-E718189BDA10}" destId="{5A04F448-2B2F-4873-B051-8C4005CDE858}" srcOrd="0" destOrd="0" parTransId="{743D61DC-1DB3-47BE-B858-F18DCDCFCFEE}" sibTransId="{375CCA69-0CA2-4302-9342-286BB8C1E2DA}"/>
    <dgm:cxn modelId="{3ADAE1CB-BCCC-DD40-82EB-E779ED16C261}" type="presOf" srcId="{A234165D-85A5-4A45-B3E7-92C273D39E40}" destId="{2A51DE77-A26F-0C4F-ADFE-1CE981820FC0}" srcOrd="0" destOrd="0" presId="urn:microsoft.com/office/officeart/2008/layout/LinedList"/>
    <dgm:cxn modelId="{F34800E8-65E7-42AF-BB7C-710A8CDDD99E}" srcId="{0B0FB99D-9DDE-49E3-B32B-E718189BDA10}" destId="{A234165D-85A5-4A45-B3E7-92C273D39E40}" srcOrd="2" destOrd="0" parTransId="{D8091A9C-658B-4391-B934-23D659FDD31F}" sibTransId="{C1C09104-27BA-4102-8C1B-4073040B1DF8}"/>
    <dgm:cxn modelId="{9A63EFEC-FB42-E840-A722-1DFDFD599D67}" type="presOf" srcId="{5A04F448-2B2F-4873-B051-8C4005CDE858}" destId="{C502AC90-FED4-5C48-8717-D052EB008540}" srcOrd="0" destOrd="0" presId="urn:microsoft.com/office/officeart/2008/layout/LinedList"/>
    <dgm:cxn modelId="{39DDD441-2C37-6B4F-B39B-E57DCC316A61}" type="presParOf" srcId="{8B150CE8-7F49-CF4D-B6BD-873D38D47759}" destId="{DA0BE8D5-5B4F-1C4E-917E-55AB8BFF75DC}" srcOrd="0" destOrd="0" presId="urn:microsoft.com/office/officeart/2008/layout/LinedList"/>
    <dgm:cxn modelId="{FD960081-015C-CF4B-B738-5E0BAD654D43}" type="presParOf" srcId="{8B150CE8-7F49-CF4D-B6BD-873D38D47759}" destId="{6D987E72-F9ED-FF48-B95D-7721AD4D15E0}" srcOrd="1" destOrd="0" presId="urn:microsoft.com/office/officeart/2008/layout/LinedList"/>
    <dgm:cxn modelId="{D7FA35C9-E5B6-2D47-A1AF-A6A4897C94BD}" type="presParOf" srcId="{6D987E72-F9ED-FF48-B95D-7721AD4D15E0}" destId="{C502AC90-FED4-5C48-8717-D052EB008540}" srcOrd="0" destOrd="0" presId="urn:microsoft.com/office/officeart/2008/layout/LinedList"/>
    <dgm:cxn modelId="{7C602586-2DFC-974E-BF71-864A572F1521}" type="presParOf" srcId="{6D987E72-F9ED-FF48-B95D-7721AD4D15E0}" destId="{B0A51B23-628C-4443-BF1A-6D8D9A2A69A4}" srcOrd="1" destOrd="0" presId="urn:microsoft.com/office/officeart/2008/layout/LinedList"/>
    <dgm:cxn modelId="{55360245-4899-FA4C-AEAF-646B512647C4}" type="presParOf" srcId="{8B150CE8-7F49-CF4D-B6BD-873D38D47759}" destId="{53D6BCBD-C045-E240-80D2-6EEBE18F4A16}" srcOrd="2" destOrd="0" presId="urn:microsoft.com/office/officeart/2008/layout/LinedList"/>
    <dgm:cxn modelId="{E40F209F-9ABA-EA46-8B16-0ED3A096ECAD}" type="presParOf" srcId="{8B150CE8-7F49-CF4D-B6BD-873D38D47759}" destId="{2990AFEF-83BC-214E-BC42-7558AA4C7D69}" srcOrd="3" destOrd="0" presId="urn:microsoft.com/office/officeart/2008/layout/LinedList"/>
    <dgm:cxn modelId="{E06F7A34-E947-D843-8E59-7211611005AF}" type="presParOf" srcId="{2990AFEF-83BC-214E-BC42-7558AA4C7D69}" destId="{EB215952-4AA6-2E4D-AC4A-859F7BF3AF5D}" srcOrd="0" destOrd="0" presId="urn:microsoft.com/office/officeart/2008/layout/LinedList"/>
    <dgm:cxn modelId="{6C4F0146-1049-134B-92C6-77F96BAEC8C7}" type="presParOf" srcId="{2990AFEF-83BC-214E-BC42-7558AA4C7D69}" destId="{224AAB6A-F6E0-7347-8B06-7599D6156E19}" srcOrd="1" destOrd="0" presId="urn:microsoft.com/office/officeart/2008/layout/LinedList"/>
    <dgm:cxn modelId="{37174807-F574-9A40-9D7B-6767F2D28B1B}" type="presParOf" srcId="{8B150CE8-7F49-CF4D-B6BD-873D38D47759}" destId="{72133C7E-AB68-4F41-B018-3FF9ADA457A0}" srcOrd="4" destOrd="0" presId="urn:microsoft.com/office/officeart/2008/layout/LinedList"/>
    <dgm:cxn modelId="{0D149045-BCB9-E54C-A7B5-03EC32CC7019}" type="presParOf" srcId="{8B150CE8-7F49-CF4D-B6BD-873D38D47759}" destId="{528E3645-5C07-BD49-9A55-5495E8D7E398}" srcOrd="5" destOrd="0" presId="urn:microsoft.com/office/officeart/2008/layout/LinedList"/>
    <dgm:cxn modelId="{EC75E77D-43C9-5B4F-A112-D2518DB693CB}" type="presParOf" srcId="{528E3645-5C07-BD49-9A55-5495E8D7E398}" destId="{2A51DE77-A26F-0C4F-ADFE-1CE981820FC0}" srcOrd="0" destOrd="0" presId="urn:microsoft.com/office/officeart/2008/layout/LinedList"/>
    <dgm:cxn modelId="{8BADAEA5-A857-D64B-8C5E-7CBA5EDD28B0}" type="presParOf" srcId="{528E3645-5C07-BD49-9A55-5495E8D7E398}" destId="{9730EFEA-1B39-C044-A195-7688E8D29B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BE8D5-5B4F-1C4E-917E-55AB8BFF75DC}">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2AC90-FED4-5C48-8717-D052EB008540}">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Infection during pregnancy has been associated with an increased incidence of autism and schizophrenia</a:t>
          </a:r>
        </a:p>
      </dsp:txBody>
      <dsp:txXfrm>
        <a:off x="0" y="2703"/>
        <a:ext cx="6900512" cy="1843578"/>
      </dsp:txXfrm>
    </dsp:sp>
    <dsp:sp modelId="{53D6BCBD-C045-E240-80D2-6EEBE18F4A16}">
      <dsp:nvSpPr>
        <dsp:cNvPr id="0" name=""/>
        <dsp:cNvSpPr/>
      </dsp:nvSpPr>
      <dsp:spPr>
        <a:xfrm>
          <a:off x="0" y="1846281"/>
          <a:ext cx="6900512" cy="0"/>
        </a:xfrm>
        <a:prstGeom prst="line">
          <a:avLst/>
        </a:prstGeom>
        <a:solidFill>
          <a:schemeClr val="accent2">
            <a:hueOff val="3221806"/>
            <a:satOff val="-9246"/>
            <a:lumOff val="-14805"/>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15952-4AA6-2E4D-AC4A-859F7BF3AF5D}">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Immune activation affects brain development by shifting the Th1/Th2 immune balance increasing interleukin-6 (IL-6) cytokine expression </a:t>
          </a:r>
        </a:p>
      </dsp:txBody>
      <dsp:txXfrm>
        <a:off x="0" y="1846281"/>
        <a:ext cx="6900512" cy="1843578"/>
      </dsp:txXfrm>
    </dsp:sp>
    <dsp:sp modelId="{72133C7E-AB68-4F41-B018-3FF9ADA457A0}">
      <dsp:nvSpPr>
        <dsp:cNvPr id="0" name=""/>
        <dsp:cNvSpPr/>
      </dsp:nvSpPr>
      <dsp:spPr>
        <a:xfrm>
          <a:off x="0" y="3689859"/>
          <a:ext cx="6900512"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51DE77-A26F-0C4F-ADFE-1CE981820FC0}">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a:t>
          </a:r>
          <a:r>
            <a:rPr lang="en-US" sz="2000" b="0" kern="1200"/>
            <a:t>The presence of neuro-inflammatory changes…suggests that this may be a common pathogenic mechanism in some patients with autism.”</a:t>
          </a:r>
          <a:br>
            <a:rPr lang="en-US" sz="2000" b="0" kern="1200"/>
          </a:br>
          <a:br>
            <a:rPr lang="en-US" sz="2000" b="0" kern="1200"/>
          </a:br>
          <a:r>
            <a:rPr lang="en-US" sz="2000" b="1" kern="1200"/>
            <a:t>- Dr Vargas et al. of Johns Hopkins U., 2005 (PMID: 15546155) 9</a:t>
          </a:r>
          <a:endParaRPr lang="en-US" sz="2000" kern="120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A4C77-BF72-9C46-A8E5-4FB1C08973A5}"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310D7-938D-0640-BACD-E9686075E83E}" type="slidenum">
              <a:rPr lang="en-US" smtClean="0"/>
              <a:t>‹#›</a:t>
            </a:fld>
            <a:endParaRPr lang="en-US"/>
          </a:p>
        </p:txBody>
      </p:sp>
    </p:spTree>
    <p:extLst>
      <p:ext uri="{BB962C8B-B14F-4D97-AF65-F5344CB8AC3E}">
        <p14:creationId xmlns:p14="http://schemas.microsoft.com/office/powerpoint/2010/main" val="10093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Causatoin is well establieshed in the literature   Let’s talk about the mechanism of how autism develops in the human body.   Early on we had studies that show that immune activation – say from viral infections can affect the developeing brain of the fetus.  We know that infection is associated with IL-6 and that IL-6 can have severe impact on the devekoping brain.  It makes sense bc ) Proper brain development is critically dependent on the right balance of cytokines which are highly regulated in the brain.   If during brain development don’t have right level of cytokines, the brain will be dmaged/ defective.  In the sstudies of animals, symptoms maps perfectly to autism .  Pre pulse inhibition has to do with regulation of stimulus input – down regulates so not as sensitive (causes synapses to be too stimulating where startle reflex is normally abated, autistics and schizo startle all the time with limited regulation) ; w iL-6 exposure, causes pverproduction of stimulation of synapses</a:t>
            </a:r>
          </a:p>
        </p:txBody>
      </p:sp>
    </p:spTree>
    <p:extLst>
      <p:ext uri="{BB962C8B-B14F-4D97-AF65-F5344CB8AC3E}">
        <p14:creationId xmlns:p14="http://schemas.microsoft.com/office/powerpoint/2010/main" val="254214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Notice synpatogeneisis is most intese during first year</a:t>
            </a:r>
          </a:p>
        </p:txBody>
      </p:sp>
    </p:spTree>
    <p:extLst>
      <p:ext uri="{BB962C8B-B14F-4D97-AF65-F5344CB8AC3E}">
        <p14:creationId xmlns:p14="http://schemas.microsoft.com/office/powerpoint/2010/main" val="303878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9FBB1-CDF4-C24C-ABC3-CD9022A548B8}" type="slidenum">
              <a:rPr lang="en-US" smtClean="0"/>
              <a:t>76</a:t>
            </a:fld>
            <a:endParaRPr lang="en-US"/>
          </a:p>
        </p:txBody>
      </p:sp>
    </p:spTree>
    <p:extLst>
      <p:ext uri="{BB962C8B-B14F-4D97-AF65-F5344CB8AC3E}">
        <p14:creationId xmlns:p14="http://schemas.microsoft.com/office/powerpoint/2010/main" val="155596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07D4-754F-27EA-F003-AEF9A9C45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D4EE6B-4908-D534-0568-06BAFFE32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519AF-037E-3433-A813-75376212A061}"/>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C08D5310-A0F1-C9B7-0035-A24E67CCA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C111C-0BED-4F61-929C-817AB8466DBE}"/>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1023451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C672-6C2B-4F45-FBEF-877B33D38D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45B47-88F4-9164-9807-58809312CD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AA895-587C-B6F1-1E3D-E1068060EB94}"/>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C91976EE-D4D3-8677-02E8-F7759B050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358D9-D270-6E95-F365-2F9B9E8CDC87}"/>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408311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680BC8-9C4E-CE4C-710B-4464A1A143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BF4D60-4627-D64D-7533-80D7AC8F5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15F4-A1A1-4691-3B9B-50C29290D2DC}"/>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E1A7CE37-6291-83B9-9450-65A23BDCF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02951-7D42-63FE-EF3F-1D8D86D12477}"/>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116160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3EA2-8713-9E1D-2577-544C105E6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89580-9008-7126-C382-4505E9E43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0949C-963A-C44D-ED34-47A2545057F5}"/>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929DA111-7D25-6C1E-3084-61232E6F3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0E947-C6A0-B382-4DC8-9583A3977676}"/>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305936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4BF2-E641-9017-B4D9-402D2CB2F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525A1-56A6-5DD6-4C9E-CAA44ED0C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92F28-9703-5827-6D10-717692840D91}"/>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C6DC5BDC-F7F5-4716-1EDA-959567938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1801F-7184-6B14-F65F-DAFE9B294D74}"/>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400763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7D0B-084C-768D-2272-FCE9F6427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540C7-0850-B9A2-A506-2A54B6B82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AB8773-558C-5FF3-5E83-51AC2403BD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453F9-CDE0-2C49-29D6-865C8E7D2EA9}"/>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6" name="Footer Placeholder 5">
            <a:extLst>
              <a:ext uri="{FF2B5EF4-FFF2-40B4-BE49-F238E27FC236}">
                <a16:creationId xmlns:a16="http://schemas.microsoft.com/office/drawing/2014/main" id="{53979548-3D3E-435D-425C-4B9B158D7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3D6950-529F-D4A8-29A8-E2D7DBC48ECF}"/>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308670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693E-EFC6-A21E-3953-6A331A2249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8BECA-CE9C-68F9-3D0F-2BE59412E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FD14C-D767-EC4A-6E31-C9D23E9D9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869CC9-40D9-C501-28DA-AB21695DA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455A3B-6467-5D88-A8B1-6354D2E8F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4E847-A4B9-EA50-D162-FBDB1B15D252}"/>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8" name="Footer Placeholder 7">
            <a:extLst>
              <a:ext uri="{FF2B5EF4-FFF2-40B4-BE49-F238E27FC236}">
                <a16:creationId xmlns:a16="http://schemas.microsoft.com/office/drawing/2014/main" id="{2630DE1D-F8E8-59A3-1DB4-FB5FDFCC2D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01DC9E-023A-DB7B-5125-5575C685E8F5}"/>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291561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6CBDE-4A63-3901-E606-99FF3A98A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0F2D2A-2AD9-E520-949C-ED59975722ED}"/>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4" name="Footer Placeholder 3">
            <a:extLst>
              <a:ext uri="{FF2B5EF4-FFF2-40B4-BE49-F238E27FC236}">
                <a16:creationId xmlns:a16="http://schemas.microsoft.com/office/drawing/2014/main" id="{B7351AB9-06CB-71D9-CB4A-3CF8C9C04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A4D18-12FA-230C-4B45-D1D806FDCDDE}"/>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276125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AC5FD-A27F-82A4-7273-69A4676E1200}"/>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3" name="Footer Placeholder 2">
            <a:extLst>
              <a:ext uri="{FF2B5EF4-FFF2-40B4-BE49-F238E27FC236}">
                <a16:creationId xmlns:a16="http://schemas.microsoft.com/office/drawing/2014/main" id="{91D17542-EF43-EB01-1A77-51FF3B504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63112-1399-F83A-51F2-5F221F193073}"/>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180789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813-070E-2633-91B3-CCA08EF37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BAE56A-4C8B-1D70-4D27-E01B926538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7EDB2-F5B2-DD6D-57CC-B326B0AF7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C8D4F-40DD-6B0C-E19B-3F78EB671CDA}"/>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6" name="Footer Placeholder 5">
            <a:extLst>
              <a:ext uri="{FF2B5EF4-FFF2-40B4-BE49-F238E27FC236}">
                <a16:creationId xmlns:a16="http://schemas.microsoft.com/office/drawing/2014/main" id="{E9372E70-05E7-A70E-9ABB-D32E9C560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59E37-D482-F6F1-E065-CF3BAA18352B}"/>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290435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A056-0FD9-1125-242D-27FA53A14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F8439-9843-2375-1599-31EAD1088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C4888B-7385-D75B-C7B3-B37C6ED6F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F06A3-3FCE-D34D-6798-419A7DC8E1D4}"/>
              </a:ext>
            </a:extLst>
          </p:cNvPr>
          <p:cNvSpPr>
            <a:spLocks noGrp="1"/>
          </p:cNvSpPr>
          <p:nvPr>
            <p:ph type="dt" sz="half" idx="10"/>
          </p:nvPr>
        </p:nvSpPr>
        <p:spPr/>
        <p:txBody>
          <a:bodyPr/>
          <a:lstStyle/>
          <a:p>
            <a:fld id="{6673CA6E-C7EB-2D46-A4BA-8A197C479388}" type="datetimeFigureOut">
              <a:rPr lang="en-US" smtClean="0"/>
              <a:t>10/14/24</a:t>
            </a:fld>
            <a:endParaRPr lang="en-US"/>
          </a:p>
        </p:txBody>
      </p:sp>
      <p:sp>
        <p:nvSpPr>
          <p:cNvPr id="6" name="Footer Placeholder 5">
            <a:extLst>
              <a:ext uri="{FF2B5EF4-FFF2-40B4-BE49-F238E27FC236}">
                <a16:creationId xmlns:a16="http://schemas.microsoft.com/office/drawing/2014/main" id="{F6621673-9385-FC8E-85FF-68E7BE857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AD52D-510D-0A54-F030-06B08FDADAB9}"/>
              </a:ext>
            </a:extLst>
          </p:cNvPr>
          <p:cNvSpPr>
            <a:spLocks noGrp="1"/>
          </p:cNvSpPr>
          <p:nvPr>
            <p:ph type="sldNum" sz="quarter" idx="12"/>
          </p:nvPr>
        </p:nvSpPr>
        <p:spPr/>
        <p:txBody>
          <a:bodyPr/>
          <a:lstStyle/>
          <a:p>
            <a:fld id="{F694085F-3D3D-0E49-A296-BA52A4D96E32}" type="slidenum">
              <a:rPr lang="en-US" smtClean="0"/>
              <a:t>‹#›</a:t>
            </a:fld>
            <a:endParaRPr lang="en-US"/>
          </a:p>
        </p:txBody>
      </p:sp>
    </p:spTree>
    <p:extLst>
      <p:ext uri="{BB962C8B-B14F-4D97-AF65-F5344CB8AC3E}">
        <p14:creationId xmlns:p14="http://schemas.microsoft.com/office/powerpoint/2010/main" val="112081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E77C83-E0D7-514F-FA66-F21CF216B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71F8F-23C3-ED75-7887-68153E56E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329C1-E0DC-A37B-7A84-FB6B1E449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73CA6E-C7EB-2D46-A4BA-8A197C479388}" type="datetimeFigureOut">
              <a:rPr lang="en-US" smtClean="0"/>
              <a:t>10/14/24</a:t>
            </a:fld>
            <a:endParaRPr lang="en-US"/>
          </a:p>
        </p:txBody>
      </p:sp>
      <p:sp>
        <p:nvSpPr>
          <p:cNvPr id="5" name="Footer Placeholder 4">
            <a:extLst>
              <a:ext uri="{FF2B5EF4-FFF2-40B4-BE49-F238E27FC236}">
                <a16:creationId xmlns:a16="http://schemas.microsoft.com/office/drawing/2014/main" id="{394B54A4-8B60-8980-644F-4FE31D0B3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40B2DD-6037-E625-2D3E-97BC1AD20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94085F-3D3D-0E49-A296-BA52A4D96E32}" type="slidenum">
              <a:rPr lang="en-US" smtClean="0"/>
              <a:t>‹#›</a:t>
            </a:fld>
            <a:endParaRPr lang="en-US"/>
          </a:p>
        </p:txBody>
      </p:sp>
    </p:spTree>
    <p:extLst>
      <p:ext uri="{BB962C8B-B14F-4D97-AF65-F5344CB8AC3E}">
        <p14:creationId xmlns:p14="http://schemas.microsoft.com/office/powerpoint/2010/main" val="3314207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dpi.com/1660-4601/17/22/8674/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thecontrolgroup.org/"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kidsfirst4ever.com/" TargetMode="External"/><Relationship Id="rId2" Type="http://schemas.openxmlformats.org/officeDocument/2006/relationships/hyperlink" Target="http://www.doctorsandscience.co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erpp.blogspot.com/2013/02/que-educacion-daremos-nuestros-hijos-el.html" TargetMode="External"/><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ncbi.nlm.nih.gov/pubmed/7779460" TargetMode="External"/><Relationship Id="rId2" Type="http://schemas.openxmlformats.org/officeDocument/2006/relationships/hyperlink" Target="http://www.ncbi.nlm.nih.gov/pmc/articles/PMC320844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016/j.jtemb.2019.126444"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3BD65-83B6-3509-DB4A-596F0608A25C}"/>
              </a:ext>
            </a:extLst>
          </p:cNvPr>
          <p:cNvPicPr>
            <a:picLocks noChangeAspect="1"/>
          </p:cNvPicPr>
          <p:nvPr/>
        </p:nvPicPr>
        <p:blipFill>
          <a:blip r:embed="rId2"/>
          <a:srcRect t="899"/>
          <a:stretch/>
        </p:blipFill>
        <p:spPr>
          <a:xfrm>
            <a:off x="636814" y="359412"/>
            <a:ext cx="11555185" cy="6498587"/>
          </a:xfrm>
          <a:prstGeom prst="rect">
            <a:avLst/>
          </a:prstGeom>
        </p:spPr>
      </p:pic>
      <p:sp>
        <p:nvSpPr>
          <p:cNvPr id="3" name="TextBox 2">
            <a:extLst>
              <a:ext uri="{FF2B5EF4-FFF2-40B4-BE49-F238E27FC236}">
                <a16:creationId xmlns:a16="http://schemas.microsoft.com/office/drawing/2014/main" id="{C05C13F7-6432-108B-87C0-AD8C096ADF28}"/>
              </a:ext>
            </a:extLst>
          </p:cNvPr>
          <p:cNvSpPr txBox="1"/>
          <p:nvPr/>
        </p:nvSpPr>
        <p:spPr>
          <a:xfrm>
            <a:off x="492157" y="734326"/>
            <a:ext cx="4919745" cy="461665"/>
          </a:xfrm>
          <a:prstGeom prst="rect">
            <a:avLst/>
          </a:prstGeom>
          <a:noFill/>
        </p:spPr>
        <p:txBody>
          <a:bodyPr wrap="none" rtlCol="0">
            <a:spAutoFit/>
          </a:bodyPr>
          <a:lstStyle/>
          <a:p>
            <a:r>
              <a:rPr lang="en-US" sz="2400" b="1" dirty="0"/>
              <a:t>Testimony by Dr. Paul Thomas MD </a:t>
            </a:r>
          </a:p>
        </p:txBody>
      </p:sp>
    </p:spTree>
    <p:extLst>
      <p:ext uri="{BB962C8B-B14F-4D97-AF65-F5344CB8AC3E}">
        <p14:creationId xmlns:p14="http://schemas.microsoft.com/office/powerpoint/2010/main" val="337898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pPr algn="ctr"/>
            <a:r>
              <a:rPr lang="en-US" sz="5400" b="1" dirty="0"/>
              <a:t>VACCINE-FRIENDLY PLAN DATA</a:t>
            </a:r>
            <a:br>
              <a:rPr lang="en-US" sz="5400" b="1" dirty="0"/>
            </a:br>
            <a:r>
              <a:rPr lang="en-US" sz="5400" b="1" dirty="0"/>
              <a:t>Integrative Pediatrics 2008 - 2015</a:t>
            </a:r>
          </a:p>
        </p:txBody>
      </p:sp>
      <p:sp>
        <p:nvSpPr>
          <p:cNvPr id="3" name="Content Placeholder 2"/>
          <p:cNvSpPr>
            <a:spLocks noGrp="1"/>
          </p:cNvSpPr>
          <p:nvPr>
            <p:ph idx="1"/>
          </p:nvPr>
        </p:nvSpPr>
        <p:spPr>
          <a:xfrm>
            <a:off x="838200" y="2788028"/>
            <a:ext cx="10515600" cy="4251960"/>
          </a:xfrm>
        </p:spPr>
        <p:txBody>
          <a:bodyPr>
            <a:normAutofit/>
          </a:bodyPr>
          <a:lstStyle/>
          <a:p>
            <a:pPr marL="0" indent="0">
              <a:buNone/>
            </a:pPr>
            <a:r>
              <a:rPr lang="en-US" sz="2200" b="1" dirty="0"/>
              <a:t>		       Approach	   #	         Autism/ASD	   Lost Dx</a:t>
            </a:r>
          </a:p>
          <a:p>
            <a:pPr marL="0" indent="0">
              <a:buNone/>
            </a:pPr>
            <a:endParaRPr lang="en-US" sz="2200" b="1" dirty="0"/>
          </a:p>
          <a:p>
            <a:pPr marL="0" indent="0">
              <a:buNone/>
            </a:pPr>
            <a:r>
              <a:rPr lang="en-US" sz="2200" b="1" dirty="0"/>
              <a:t>Group  1	  V-F PLAN	1098		      0	                  3</a:t>
            </a:r>
            <a:endParaRPr lang="en-US" sz="2200" dirty="0"/>
          </a:p>
          <a:p>
            <a:pPr marL="0" indent="0">
              <a:buNone/>
            </a:pPr>
            <a:r>
              <a:rPr lang="en-US" sz="2200" b="1" dirty="0"/>
              <a:t>Group  2	  No Vax.	  238		      0	                  0</a:t>
            </a:r>
            <a:endParaRPr lang="en-US" sz="2200" dirty="0"/>
          </a:p>
          <a:p>
            <a:pPr marL="0" indent="0">
              <a:buNone/>
            </a:pPr>
            <a:r>
              <a:rPr lang="en-US" sz="2200" b="1" dirty="0"/>
              <a:t>Group  3	  Most Vax.	  894	 	     15 (1/60)           5</a:t>
            </a:r>
            <a:endParaRPr lang="en-US" sz="2200" dirty="0"/>
          </a:p>
          <a:p>
            <a:endParaRPr lang="en-US" sz="2200" dirty="0"/>
          </a:p>
        </p:txBody>
      </p:sp>
    </p:spTree>
    <p:extLst>
      <p:ext uri="{BB962C8B-B14F-4D97-AF65-F5344CB8AC3E}">
        <p14:creationId xmlns:p14="http://schemas.microsoft.com/office/powerpoint/2010/main" val="168234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58035C-8ACF-45C6-858F-6DAF94A6E22C}"/>
              </a:ext>
            </a:extLst>
          </p:cNvPr>
          <p:cNvPicPr>
            <a:picLocks noGrp="1" noChangeAspect="1"/>
          </p:cNvPicPr>
          <p:nvPr>
            <p:ph idx="1"/>
          </p:nvPr>
        </p:nvPicPr>
        <p:blipFill rotWithShape="1">
          <a:blip r:embed="rId2"/>
          <a:srcRect l="5629" r="8594" b="1"/>
          <a:stretch/>
        </p:blipFill>
        <p:spPr>
          <a:xfrm>
            <a:off x="1143931" y="643467"/>
            <a:ext cx="9904138" cy="5571066"/>
          </a:xfrm>
          <a:prstGeom prst="rect">
            <a:avLst/>
          </a:prstGeom>
        </p:spPr>
      </p:pic>
      <p:sp>
        <p:nvSpPr>
          <p:cNvPr id="2" name="TextBox 1">
            <a:extLst>
              <a:ext uri="{FF2B5EF4-FFF2-40B4-BE49-F238E27FC236}">
                <a16:creationId xmlns:a16="http://schemas.microsoft.com/office/drawing/2014/main" id="{DE786E2D-B29A-C546-9EF6-592499806FD6}"/>
              </a:ext>
            </a:extLst>
          </p:cNvPr>
          <p:cNvSpPr txBox="1"/>
          <p:nvPr/>
        </p:nvSpPr>
        <p:spPr>
          <a:xfrm>
            <a:off x="2386013" y="6443663"/>
            <a:ext cx="5146986" cy="646331"/>
          </a:xfrm>
          <a:prstGeom prst="rect">
            <a:avLst/>
          </a:prstGeom>
          <a:noFill/>
        </p:spPr>
        <p:txBody>
          <a:bodyPr wrap="none" rtlCol="0">
            <a:spAutoFit/>
          </a:bodyPr>
          <a:lstStyle/>
          <a:p>
            <a:r>
              <a:rPr lang="en-US" dirty="0"/>
              <a:t> </a:t>
            </a:r>
            <a:r>
              <a:rPr lang="en-US" u="sng" dirty="0">
                <a:hlinkClick r:id="rId3"/>
              </a:rPr>
              <a:t>https://www.mdpi.com/1660-4601/17/22/8674/pdf</a:t>
            </a:r>
            <a:endParaRPr lang="en-US" dirty="0"/>
          </a:p>
          <a:p>
            <a:endParaRPr lang="en-US" dirty="0"/>
          </a:p>
        </p:txBody>
      </p:sp>
    </p:spTree>
    <p:extLst>
      <p:ext uri="{BB962C8B-B14F-4D97-AF65-F5344CB8AC3E}">
        <p14:creationId xmlns:p14="http://schemas.microsoft.com/office/powerpoint/2010/main" val="301722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76E983-B9C2-441A-8CB8-FD2790CC403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858" r="-1" b="-1"/>
          <a:stretch/>
        </p:blipFill>
        <p:spPr bwMode="auto">
          <a:xfrm>
            <a:off x="2002837" y="1123527"/>
            <a:ext cx="8186320"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27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11AB-25FB-30EB-30AC-BDA532034C95}"/>
              </a:ext>
            </a:extLst>
          </p:cNvPr>
          <p:cNvSpPr>
            <a:spLocks noGrp="1"/>
          </p:cNvSpPr>
          <p:nvPr>
            <p:ph type="title"/>
          </p:nvPr>
        </p:nvSpPr>
        <p:spPr>
          <a:xfrm>
            <a:off x="401109" y="4558568"/>
            <a:ext cx="3885141" cy="1526741"/>
          </a:xfrm>
        </p:spPr>
        <p:txBody>
          <a:bodyPr vert="horz" lIns="91440" tIns="45720" rIns="91440" bIns="45720" rtlCol="0" anchor="ctr">
            <a:normAutofit/>
          </a:bodyPr>
          <a:lstStyle/>
          <a:p>
            <a:pPr algn="r"/>
            <a:r>
              <a:rPr lang="en-US" sz="3000" kern="1200" dirty="0">
                <a:solidFill>
                  <a:schemeClr val="accent2"/>
                </a:solidFill>
                <a:latin typeface="+mj-lt"/>
                <a:ea typeface="+mj-ea"/>
                <a:cs typeface="+mj-cs"/>
              </a:rPr>
              <a:t>Vaccinated </a:t>
            </a:r>
            <a:r>
              <a:rPr lang="en-US" sz="3000" kern="1200" dirty="0">
                <a:solidFill>
                  <a:schemeClr val="bg1"/>
                </a:solidFill>
                <a:latin typeface="+mj-lt"/>
                <a:ea typeface="+mj-ea"/>
                <a:cs typeface="+mj-cs"/>
              </a:rPr>
              <a:t>(</a:t>
            </a:r>
            <a:r>
              <a:rPr lang="en-US" sz="3000" kern="1200" dirty="0">
                <a:solidFill>
                  <a:schemeClr val="accent2"/>
                </a:solidFill>
                <a:latin typeface="+mj-lt"/>
                <a:ea typeface="+mj-ea"/>
                <a:cs typeface="+mj-cs"/>
              </a:rPr>
              <a:t>ORANGE</a:t>
            </a:r>
            <a:r>
              <a:rPr lang="en-US" sz="3000" kern="1200" dirty="0">
                <a:solidFill>
                  <a:schemeClr val="bg1"/>
                </a:solidFill>
                <a:latin typeface="+mj-lt"/>
                <a:ea typeface="+mj-ea"/>
                <a:cs typeface="+mj-cs"/>
              </a:rPr>
              <a:t>) </a:t>
            </a:r>
            <a:r>
              <a:rPr lang="en-US" sz="3000" kern="1200" dirty="0">
                <a:solidFill>
                  <a:srgbClr val="0070C0"/>
                </a:solidFill>
                <a:latin typeface="+mj-lt"/>
                <a:ea typeface="+mj-ea"/>
                <a:cs typeface="+mj-cs"/>
              </a:rPr>
              <a:t>Unvaccinated</a:t>
            </a:r>
            <a:r>
              <a:rPr lang="en-US" sz="3000" kern="1200" dirty="0">
                <a:solidFill>
                  <a:schemeClr val="bg1"/>
                </a:solidFill>
                <a:latin typeface="+mj-lt"/>
                <a:ea typeface="+mj-ea"/>
                <a:cs typeface="+mj-cs"/>
              </a:rPr>
              <a:t> (</a:t>
            </a:r>
            <a:r>
              <a:rPr lang="en-US" sz="3000" kern="1200" dirty="0">
                <a:solidFill>
                  <a:srgbClr val="0070C0"/>
                </a:solidFill>
                <a:latin typeface="+mj-lt"/>
                <a:ea typeface="+mj-ea"/>
                <a:cs typeface="+mj-cs"/>
              </a:rPr>
              <a:t>BLUE</a:t>
            </a:r>
            <a:r>
              <a:rPr lang="en-US" sz="3000" kern="1200" dirty="0">
                <a:solidFill>
                  <a:schemeClr val="bg1"/>
                </a:solidFill>
                <a:latin typeface="+mj-lt"/>
                <a:ea typeface="+mj-ea"/>
                <a:cs typeface="+mj-cs"/>
              </a:rPr>
              <a:t>)</a:t>
            </a:r>
          </a:p>
        </p:txBody>
      </p:sp>
      <p:pic>
        <p:nvPicPr>
          <p:cNvPr id="5" name="Content Placeholder 4">
            <a:extLst>
              <a:ext uri="{FF2B5EF4-FFF2-40B4-BE49-F238E27FC236}">
                <a16:creationId xmlns:a16="http://schemas.microsoft.com/office/drawing/2014/main" id="{6D4142F3-84E8-76B6-4FAF-80BEEECD1AF3}"/>
              </a:ext>
            </a:extLst>
          </p:cNvPr>
          <p:cNvPicPr>
            <a:picLocks noChangeAspect="1"/>
          </p:cNvPicPr>
          <p:nvPr/>
        </p:nvPicPr>
        <p:blipFill rotWithShape="1">
          <a:blip r:embed="rId2"/>
          <a:srcRect l="6548" r="8554" b="-2"/>
          <a:stretch/>
        </p:blipFill>
        <p:spPr>
          <a:xfrm>
            <a:off x="393308" y="352931"/>
            <a:ext cx="5559480" cy="3749040"/>
          </a:xfrm>
          <a:prstGeom prst="rect">
            <a:avLst/>
          </a:prstGeom>
        </p:spPr>
      </p:pic>
      <p:pic>
        <p:nvPicPr>
          <p:cNvPr id="6" name="Content Placeholder 5">
            <a:extLst>
              <a:ext uri="{FF2B5EF4-FFF2-40B4-BE49-F238E27FC236}">
                <a16:creationId xmlns:a16="http://schemas.microsoft.com/office/drawing/2014/main" id="{7042802B-496F-7C5E-6DA9-B519B922882D}"/>
              </a:ext>
            </a:extLst>
          </p:cNvPr>
          <p:cNvPicPr>
            <a:picLocks noGrp="1" noChangeAspect="1"/>
          </p:cNvPicPr>
          <p:nvPr>
            <p:ph sz="half" idx="2"/>
          </p:nvPr>
        </p:nvPicPr>
        <p:blipFill rotWithShape="1">
          <a:blip r:embed="rId3"/>
          <a:srcRect r="7895" b="-3"/>
          <a:stretch/>
        </p:blipFill>
        <p:spPr>
          <a:xfrm>
            <a:off x="6251736" y="357013"/>
            <a:ext cx="5831434" cy="3941312"/>
          </a:xfrm>
          <a:prstGeom prst="rect">
            <a:avLst/>
          </a:prstGeom>
        </p:spPr>
      </p:pic>
      <p:sp>
        <p:nvSpPr>
          <p:cNvPr id="10" name="Content Placeholder 9">
            <a:extLst>
              <a:ext uri="{FF2B5EF4-FFF2-40B4-BE49-F238E27FC236}">
                <a16:creationId xmlns:a16="http://schemas.microsoft.com/office/drawing/2014/main" id="{DF95FA5A-E7E6-EBAC-51E0-FDFAA993C45C}"/>
              </a:ext>
            </a:extLst>
          </p:cNvPr>
          <p:cNvSpPr>
            <a:spLocks noGrp="1"/>
          </p:cNvSpPr>
          <p:nvPr>
            <p:ph sz="half" idx="1"/>
          </p:nvPr>
        </p:nvSpPr>
        <p:spPr>
          <a:xfrm>
            <a:off x="4436799" y="4571879"/>
            <a:ext cx="6609921" cy="1526741"/>
          </a:xfrm>
        </p:spPr>
        <p:txBody>
          <a:bodyPr vert="horz" lIns="91440" tIns="45720" rIns="91440" bIns="45720" rtlCol="0" anchor="ctr">
            <a:normAutofit/>
          </a:bodyPr>
          <a:lstStyle/>
          <a:p>
            <a:pPr marL="0" indent="0">
              <a:buNone/>
            </a:pPr>
            <a:r>
              <a:rPr lang="en-US" sz="2200" dirty="0"/>
              <a:t>The </a:t>
            </a:r>
            <a:r>
              <a:rPr lang="en-US" sz="2200" dirty="0">
                <a:solidFill>
                  <a:schemeClr val="accent2"/>
                </a:solidFill>
              </a:rPr>
              <a:t>Vaccinated</a:t>
            </a:r>
            <a:r>
              <a:rPr lang="en-US" sz="2200" dirty="0"/>
              <a:t> Followed the Vaccine-Friendly Plan!</a:t>
            </a:r>
          </a:p>
        </p:txBody>
      </p:sp>
    </p:spTree>
    <p:extLst>
      <p:ext uri="{BB962C8B-B14F-4D97-AF65-F5344CB8AC3E}">
        <p14:creationId xmlns:p14="http://schemas.microsoft.com/office/powerpoint/2010/main" val="246904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CC465-AFE0-314D-9151-B6772FFB09B4}"/>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0995F0E0-1DEA-5D4E-8748-197B24721EA0}"/>
              </a:ext>
            </a:extLst>
          </p:cNvPr>
          <p:cNvSpPr txBox="1"/>
          <p:nvPr/>
        </p:nvSpPr>
        <p:spPr>
          <a:xfrm>
            <a:off x="828674" y="2914650"/>
            <a:ext cx="1585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Office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rPr>
              <a:t># Office Visits</a:t>
            </a:r>
          </a:p>
        </p:txBody>
      </p:sp>
      <p:sp>
        <p:nvSpPr>
          <p:cNvPr id="4" name="TextBox 3">
            <a:extLst>
              <a:ext uri="{FF2B5EF4-FFF2-40B4-BE49-F238E27FC236}">
                <a16:creationId xmlns:a16="http://schemas.microsoft.com/office/drawing/2014/main" id="{A617AA79-128F-8D4C-B198-E52E6A035E2A}"/>
              </a:ext>
            </a:extLst>
          </p:cNvPr>
          <p:cNvSpPr txBox="1"/>
          <p:nvPr/>
        </p:nvSpPr>
        <p:spPr>
          <a:xfrm>
            <a:off x="5972175" y="5838764"/>
            <a:ext cx="14004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Days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endParaRPr>
          </a:p>
        </p:txBody>
      </p:sp>
      <p:pic>
        <p:nvPicPr>
          <p:cNvPr id="10" name="Picture 9">
            <a:extLst>
              <a:ext uri="{FF2B5EF4-FFF2-40B4-BE49-F238E27FC236}">
                <a16:creationId xmlns:a16="http://schemas.microsoft.com/office/drawing/2014/main" id="{39F9999C-B9FE-BE4D-9F50-6483C6E1A554}"/>
              </a:ext>
            </a:extLst>
          </p:cNvPr>
          <p:cNvPicPr>
            <a:picLocks noChangeAspect="1"/>
          </p:cNvPicPr>
          <p:nvPr/>
        </p:nvPicPr>
        <p:blipFill>
          <a:blip r:embed="rId3"/>
          <a:stretch>
            <a:fillRect/>
          </a:stretch>
        </p:blipFill>
        <p:spPr>
          <a:xfrm>
            <a:off x="3575330" y="1357313"/>
            <a:ext cx="413934" cy="859047"/>
          </a:xfrm>
          <a:prstGeom prst="rect">
            <a:avLst/>
          </a:prstGeom>
        </p:spPr>
      </p:pic>
      <p:sp>
        <p:nvSpPr>
          <p:cNvPr id="12" name="TextBox 11">
            <a:extLst>
              <a:ext uri="{FF2B5EF4-FFF2-40B4-BE49-F238E27FC236}">
                <a16:creationId xmlns:a16="http://schemas.microsoft.com/office/drawing/2014/main" id="{810791B8-F67B-0344-AC23-61B7AE772962}"/>
              </a:ext>
            </a:extLst>
          </p:cNvPr>
          <p:cNvSpPr txBox="1"/>
          <p:nvPr/>
        </p:nvSpPr>
        <p:spPr>
          <a:xfrm>
            <a:off x="3989264" y="1403479"/>
            <a:ext cx="2582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Asthma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Asthma Unvaccinated</a:t>
            </a:r>
          </a:p>
        </p:txBody>
      </p:sp>
    </p:spTree>
    <p:extLst>
      <p:ext uri="{BB962C8B-B14F-4D97-AF65-F5344CB8AC3E}">
        <p14:creationId xmlns:p14="http://schemas.microsoft.com/office/powerpoint/2010/main" val="3217112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D021A-E6D0-674F-8B66-F1EE8F1D9882}"/>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6" name="TextBox 5">
            <a:extLst>
              <a:ext uri="{FF2B5EF4-FFF2-40B4-BE49-F238E27FC236}">
                <a16:creationId xmlns:a16="http://schemas.microsoft.com/office/drawing/2014/main" id="{EE63EAA0-4B29-524D-B5AD-F8788B2FB649}"/>
              </a:ext>
            </a:extLst>
          </p:cNvPr>
          <p:cNvSpPr txBox="1"/>
          <p:nvPr/>
        </p:nvSpPr>
        <p:spPr>
          <a:xfrm>
            <a:off x="783747" y="2499524"/>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endParaRPr>
          </a:p>
        </p:txBody>
      </p:sp>
      <p:pic>
        <p:nvPicPr>
          <p:cNvPr id="11" name="Picture 10">
            <a:extLst>
              <a:ext uri="{FF2B5EF4-FFF2-40B4-BE49-F238E27FC236}">
                <a16:creationId xmlns:a16="http://schemas.microsoft.com/office/drawing/2014/main" id="{F30B673B-42D5-F245-8E67-49452BC57C8E}"/>
              </a:ext>
            </a:extLst>
          </p:cNvPr>
          <p:cNvPicPr>
            <a:picLocks noChangeAspect="1"/>
          </p:cNvPicPr>
          <p:nvPr/>
        </p:nvPicPr>
        <p:blipFill>
          <a:blip r:embed="rId3"/>
          <a:stretch>
            <a:fillRect/>
          </a:stretch>
        </p:blipFill>
        <p:spPr>
          <a:xfrm>
            <a:off x="3491003" y="1546664"/>
            <a:ext cx="413934" cy="772341"/>
          </a:xfrm>
          <a:prstGeom prst="rect">
            <a:avLst/>
          </a:prstGeom>
        </p:spPr>
      </p:pic>
      <p:sp>
        <p:nvSpPr>
          <p:cNvPr id="13" name="TextBox 12">
            <a:extLst>
              <a:ext uri="{FF2B5EF4-FFF2-40B4-BE49-F238E27FC236}">
                <a16:creationId xmlns:a16="http://schemas.microsoft.com/office/drawing/2014/main" id="{968F81A9-2FCC-534A-9A37-23BD2DD09E12}"/>
              </a:ext>
            </a:extLst>
          </p:cNvPr>
          <p:cNvSpPr txBox="1"/>
          <p:nvPr/>
        </p:nvSpPr>
        <p:spPr>
          <a:xfrm>
            <a:off x="3988164" y="1546664"/>
            <a:ext cx="3784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Allergic Rhinitis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Allergic Rhinitis Unvaccinated</a:t>
            </a:r>
          </a:p>
        </p:txBody>
      </p:sp>
    </p:spTree>
    <p:extLst>
      <p:ext uri="{BB962C8B-B14F-4D97-AF65-F5344CB8AC3E}">
        <p14:creationId xmlns:p14="http://schemas.microsoft.com/office/powerpoint/2010/main" val="412281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4CBE9-762F-264C-BCF5-B5E3AAD7B14F}"/>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6E5204B5-2455-AD49-ABC6-82965EF5928E}"/>
              </a:ext>
            </a:extLst>
          </p:cNvPr>
          <p:cNvSpPr txBox="1"/>
          <p:nvPr/>
        </p:nvSpPr>
        <p:spPr>
          <a:xfrm>
            <a:off x="669447" y="2721374"/>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3AD00FF4-4168-5B4B-88B6-752CF74EA573}"/>
              </a:ext>
            </a:extLst>
          </p:cNvPr>
          <p:cNvPicPr>
            <a:picLocks noChangeAspect="1"/>
          </p:cNvPicPr>
          <p:nvPr/>
        </p:nvPicPr>
        <p:blipFill>
          <a:blip r:embed="rId3"/>
          <a:stretch>
            <a:fillRect/>
          </a:stretch>
        </p:blipFill>
        <p:spPr>
          <a:xfrm>
            <a:off x="3145549" y="1123527"/>
            <a:ext cx="413934" cy="772341"/>
          </a:xfrm>
          <a:prstGeom prst="rect">
            <a:avLst/>
          </a:prstGeom>
        </p:spPr>
      </p:pic>
      <p:sp>
        <p:nvSpPr>
          <p:cNvPr id="5" name="TextBox 4">
            <a:extLst>
              <a:ext uri="{FF2B5EF4-FFF2-40B4-BE49-F238E27FC236}">
                <a16:creationId xmlns:a16="http://schemas.microsoft.com/office/drawing/2014/main" id="{E2DC4736-71F6-7C43-AD4C-BACF54796C23}"/>
              </a:ext>
            </a:extLst>
          </p:cNvPr>
          <p:cNvSpPr txBox="1"/>
          <p:nvPr/>
        </p:nvSpPr>
        <p:spPr>
          <a:xfrm>
            <a:off x="3559483" y="1135946"/>
            <a:ext cx="255204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Urticaria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Urticaria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Tree>
    <p:extLst>
      <p:ext uri="{BB962C8B-B14F-4D97-AF65-F5344CB8AC3E}">
        <p14:creationId xmlns:p14="http://schemas.microsoft.com/office/powerpoint/2010/main" val="2149201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9296CF-E115-B548-BE96-D59EA78C55F3}"/>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34543E67-3514-A04B-845E-3ADC7739088D}"/>
              </a:ext>
            </a:extLst>
          </p:cNvPr>
          <p:cNvSpPr txBox="1"/>
          <p:nvPr/>
        </p:nvSpPr>
        <p:spPr>
          <a:xfrm>
            <a:off x="885825" y="2700337"/>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
        <p:nvSpPr>
          <p:cNvPr id="4" name="TextBox 3">
            <a:extLst>
              <a:ext uri="{FF2B5EF4-FFF2-40B4-BE49-F238E27FC236}">
                <a16:creationId xmlns:a16="http://schemas.microsoft.com/office/drawing/2014/main" id="{08FA8653-3BE9-8E45-A41B-BB4203A5D79A}"/>
              </a:ext>
            </a:extLst>
          </p:cNvPr>
          <p:cNvSpPr txBox="1"/>
          <p:nvPr/>
        </p:nvSpPr>
        <p:spPr>
          <a:xfrm>
            <a:off x="3558173" y="1253100"/>
            <a:ext cx="24859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Eczema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Eczema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8CD2375F-C4E0-5444-86D2-A286C68DDCDC}"/>
              </a:ext>
            </a:extLst>
          </p:cNvPr>
          <p:cNvPicPr>
            <a:picLocks noChangeAspect="1"/>
          </p:cNvPicPr>
          <p:nvPr/>
        </p:nvPicPr>
        <p:blipFill>
          <a:blip r:embed="rId3"/>
          <a:stretch>
            <a:fillRect/>
          </a:stretch>
        </p:blipFill>
        <p:spPr>
          <a:xfrm>
            <a:off x="3014368" y="1228725"/>
            <a:ext cx="413934" cy="772341"/>
          </a:xfrm>
          <a:prstGeom prst="rect">
            <a:avLst/>
          </a:prstGeom>
        </p:spPr>
      </p:pic>
    </p:spTree>
    <p:extLst>
      <p:ext uri="{BB962C8B-B14F-4D97-AF65-F5344CB8AC3E}">
        <p14:creationId xmlns:p14="http://schemas.microsoft.com/office/powerpoint/2010/main" val="398448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F2AB7-30F3-1A40-921A-ACF38B681EF3}"/>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F6F7A770-A51F-2642-AEDA-949666487001}"/>
              </a:ext>
            </a:extLst>
          </p:cNvPr>
          <p:cNvSpPr txBox="1"/>
          <p:nvPr/>
        </p:nvSpPr>
        <p:spPr>
          <a:xfrm>
            <a:off x="669447" y="2757488"/>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32AF9DC7-0A93-9943-819F-6701E16EE21A}"/>
              </a:ext>
            </a:extLst>
          </p:cNvPr>
          <p:cNvPicPr>
            <a:picLocks noChangeAspect="1"/>
          </p:cNvPicPr>
          <p:nvPr/>
        </p:nvPicPr>
        <p:blipFill>
          <a:blip r:embed="rId3"/>
          <a:stretch>
            <a:fillRect/>
          </a:stretch>
        </p:blipFill>
        <p:spPr>
          <a:xfrm>
            <a:off x="3125273" y="1082891"/>
            <a:ext cx="413934" cy="772341"/>
          </a:xfrm>
          <a:prstGeom prst="rect">
            <a:avLst/>
          </a:prstGeom>
        </p:spPr>
      </p:pic>
      <p:sp>
        <p:nvSpPr>
          <p:cNvPr id="5" name="TextBox 4">
            <a:extLst>
              <a:ext uri="{FF2B5EF4-FFF2-40B4-BE49-F238E27FC236}">
                <a16:creationId xmlns:a16="http://schemas.microsoft.com/office/drawing/2014/main" id="{D13F0863-EBCA-3142-81B4-3B0910944420}"/>
              </a:ext>
            </a:extLst>
          </p:cNvPr>
          <p:cNvSpPr txBox="1"/>
          <p:nvPr/>
        </p:nvSpPr>
        <p:spPr>
          <a:xfrm>
            <a:off x="3632481" y="1123527"/>
            <a:ext cx="27529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Dermatitis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Dermatitis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Tree>
    <p:extLst>
      <p:ext uri="{BB962C8B-B14F-4D97-AF65-F5344CB8AC3E}">
        <p14:creationId xmlns:p14="http://schemas.microsoft.com/office/powerpoint/2010/main" val="182651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EA161-8469-1443-8E59-9D9495582B2B}"/>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F3E70B36-AF24-0046-99F8-AA0FA9C091F4}"/>
              </a:ext>
            </a:extLst>
          </p:cNvPr>
          <p:cNvSpPr txBox="1"/>
          <p:nvPr/>
        </p:nvSpPr>
        <p:spPr>
          <a:xfrm>
            <a:off x="828675" y="2743200"/>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345E1AA9-DFD1-6B40-A56F-678F5CAC507E}"/>
              </a:ext>
            </a:extLst>
          </p:cNvPr>
          <p:cNvPicPr>
            <a:picLocks noChangeAspect="1"/>
          </p:cNvPicPr>
          <p:nvPr/>
        </p:nvPicPr>
        <p:blipFill>
          <a:blip r:embed="rId3"/>
          <a:stretch>
            <a:fillRect/>
          </a:stretch>
        </p:blipFill>
        <p:spPr>
          <a:xfrm>
            <a:off x="3029184" y="1123527"/>
            <a:ext cx="442679" cy="772341"/>
          </a:xfrm>
          <a:prstGeom prst="rect">
            <a:avLst/>
          </a:prstGeom>
        </p:spPr>
      </p:pic>
      <p:sp>
        <p:nvSpPr>
          <p:cNvPr id="5" name="Rectangle 4">
            <a:extLst>
              <a:ext uri="{FF2B5EF4-FFF2-40B4-BE49-F238E27FC236}">
                <a16:creationId xmlns:a16="http://schemas.microsoft.com/office/drawing/2014/main" id="{914B304B-16E9-454E-B68E-7BF63FB2787A}"/>
              </a:ext>
            </a:extLst>
          </p:cNvPr>
          <p:cNvSpPr/>
          <p:nvPr/>
        </p:nvSpPr>
        <p:spPr>
          <a:xfrm>
            <a:off x="3471863" y="1151751"/>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Behavioral issues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Behavioral issues Unvaccinated</a:t>
            </a:r>
          </a:p>
        </p:txBody>
      </p:sp>
    </p:spTree>
    <p:extLst>
      <p:ext uri="{BB962C8B-B14F-4D97-AF65-F5344CB8AC3E}">
        <p14:creationId xmlns:p14="http://schemas.microsoft.com/office/powerpoint/2010/main" val="394955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AB98EC-9261-B6F6-8A73-5BA57B316C79}"/>
              </a:ext>
            </a:extLst>
          </p:cNvPr>
          <p:cNvSpPr txBox="1"/>
          <p:nvPr/>
        </p:nvSpPr>
        <p:spPr>
          <a:xfrm>
            <a:off x="2636949" y="1305341"/>
            <a:ext cx="6098146" cy="4555093"/>
          </a:xfrm>
          <a:prstGeom prst="rect">
            <a:avLst/>
          </a:prstGeom>
          <a:noFill/>
        </p:spPr>
        <p:txBody>
          <a:bodyPr wrap="square">
            <a:spAutoFit/>
          </a:bodyPr>
          <a:lstStyle/>
          <a:p>
            <a:pPr marL="0" marR="0">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rPr>
              <a:t>          Paul Thomas, M.D.  CV / Biography</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BA Biology: University of the Pacific 1979</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MS Biology: University of the Pacific 1981</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MD Dartmouth Medical School 1985</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Completed 3-year Pediatric Residency (UCSF &amp; UCSD) 1988</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Teaching Residents and Medical Students (Associate Professor OHSU) 1988-1993</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Private Practice (Westside Pediatrics) 1993- 2008</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Owner / Pediatrician of Integrative Pediatrics 2008-2022</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Board Certified Pediatrician 1990 – 2020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Board Certified Addiction Medicine 2010 – 2020</a:t>
            </a:r>
          </a:p>
          <a:p>
            <a:pPr marL="0" marR="0">
              <a:spcBef>
                <a:spcPts val="0"/>
              </a:spcBef>
              <a:spcAft>
                <a:spcPts val="0"/>
              </a:spcAft>
            </a:pPr>
            <a:r>
              <a:rPr lang="en-US" dirty="0">
                <a:solidFill>
                  <a:srgbClr val="000000"/>
                </a:solidFill>
                <a:latin typeface="Arial" panose="020B0604020202020204" pitchFamily="34" charset="0"/>
                <a:ea typeface="Times New Roman" panose="02020603050405020304" pitchFamily="18" charset="0"/>
              </a:rPr>
              <a:t>Educator  1988 - present</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solidFill>
                  <a:srgbClr val="262A33"/>
                </a:solidFill>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48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8E44-F88B-7C45-B78B-7EBA0D027B6A}"/>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2E7E6F03-9C9C-BA41-BC7A-14A643BBFE51}"/>
              </a:ext>
            </a:extLst>
          </p:cNvPr>
          <p:cNvSpPr txBox="1"/>
          <p:nvPr/>
        </p:nvSpPr>
        <p:spPr>
          <a:xfrm>
            <a:off x="785812" y="2964262"/>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C49F6DF1-B07F-AF4F-822D-AF501348B6DC}"/>
              </a:ext>
            </a:extLst>
          </p:cNvPr>
          <p:cNvPicPr>
            <a:picLocks noChangeAspect="1"/>
          </p:cNvPicPr>
          <p:nvPr/>
        </p:nvPicPr>
        <p:blipFill>
          <a:blip r:embed="rId3"/>
          <a:stretch>
            <a:fillRect/>
          </a:stretch>
        </p:blipFill>
        <p:spPr>
          <a:xfrm>
            <a:off x="4301431" y="2171224"/>
            <a:ext cx="413934" cy="772341"/>
          </a:xfrm>
          <a:prstGeom prst="rect">
            <a:avLst/>
          </a:prstGeom>
        </p:spPr>
      </p:pic>
      <p:sp>
        <p:nvSpPr>
          <p:cNvPr id="10" name="TextBox 9">
            <a:extLst>
              <a:ext uri="{FF2B5EF4-FFF2-40B4-BE49-F238E27FC236}">
                <a16:creationId xmlns:a16="http://schemas.microsoft.com/office/drawing/2014/main" id="{81A0C5AE-C4EE-1B47-8A32-E376F6E989ED}"/>
              </a:ext>
            </a:extLst>
          </p:cNvPr>
          <p:cNvSpPr txBox="1"/>
          <p:nvPr/>
        </p:nvSpPr>
        <p:spPr>
          <a:xfrm>
            <a:off x="4715365" y="2171224"/>
            <a:ext cx="25855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ADHD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ADHD Unvaccinated </a:t>
            </a:r>
            <a:r>
              <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rPr>
              <a:t>Unvaccinated</a:t>
            </a:r>
          </a:p>
        </p:txBody>
      </p:sp>
    </p:spTree>
    <p:extLst>
      <p:ext uri="{BB962C8B-B14F-4D97-AF65-F5344CB8AC3E}">
        <p14:creationId xmlns:p14="http://schemas.microsoft.com/office/powerpoint/2010/main" val="133345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EBD7-6C23-B54B-9E74-5D5C645C94A5}"/>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C39F1F99-5F63-6B46-AD34-7AD131A1BCA2}"/>
              </a:ext>
            </a:extLst>
          </p:cNvPr>
          <p:cNvSpPr txBox="1"/>
          <p:nvPr/>
        </p:nvSpPr>
        <p:spPr>
          <a:xfrm>
            <a:off x="842963" y="2686050"/>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43D63BB3-6BBD-C746-B42A-09653FE9749F}"/>
              </a:ext>
            </a:extLst>
          </p:cNvPr>
          <p:cNvPicPr>
            <a:picLocks noChangeAspect="1"/>
          </p:cNvPicPr>
          <p:nvPr/>
        </p:nvPicPr>
        <p:blipFill>
          <a:blip r:embed="rId3"/>
          <a:stretch>
            <a:fillRect/>
          </a:stretch>
        </p:blipFill>
        <p:spPr>
          <a:xfrm>
            <a:off x="3054036" y="1040029"/>
            <a:ext cx="413934" cy="772341"/>
          </a:xfrm>
          <a:prstGeom prst="rect">
            <a:avLst/>
          </a:prstGeom>
        </p:spPr>
      </p:pic>
      <p:sp>
        <p:nvSpPr>
          <p:cNvPr id="5" name="TextBox 4">
            <a:extLst>
              <a:ext uri="{FF2B5EF4-FFF2-40B4-BE49-F238E27FC236}">
                <a16:creationId xmlns:a16="http://schemas.microsoft.com/office/drawing/2014/main" id="{8F5903A8-6361-0043-871D-82065FB637F3}"/>
              </a:ext>
            </a:extLst>
          </p:cNvPr>
          <p:cNvSpPr txBox="1"/>
          <p:nvPr/>
        </p:nvSpPr>
        <p:spPr>
          <a:xfrm>
            <a:off x="3564544" y="1077706"/>
            <a:ext cx="24859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Anemia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Anemia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Tree>
    <p:extLst>
      <p:ext uri="{BB962C8B-B14F-4D97-AF65-F5344CB8AC3E}">
        <p14:creationId xmlns:p14="http://schemas.microsoft.com/office/powerpoint/2010/main" val="2075438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3A605-F259-6341-B8C4-55D2D3E8A2A7}"/>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003BDF46-2CF5-A645-9960-CFE4C8D91D73}"/>
              </a:ext>
            </a:extLst>
          </p:cNvPr>
          <p:cNvSpPr txBox="1"/>
          <p:nvPr/>
        </p:nvSpPr>
        <p:spPr>
          <a:xfrm>
            <a:off x="771525" y="2643187"/>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1FC3CD6C-5341-C14C-A240-B4B01CCC2EC1}"/>
              </a:ext>
            </a:extLst>
          </p:cNvPr>
          <p:cNvPicPr>
            <a:picLocks noChangeAspect="1"/>
          </p:cNvPicPr>
          <p:nvPr/>
        </p:nvPicPr>
        <p:blipFill>
          <a:blip r:embed="rId3"/>
          <a:stretch>
            <a:fillRect/>
          </a:stretch>
        </p:blipFill>
        <p:spPr>
          <a:xfrm>
            <a:off x="3657601" y="1523315"/>
            <a:ext cx="559579" cy="1119872"/>
          </a:xfrm>
          <a:prstGeom prst="rect">
            <a:avLst/>
          </a:prstGeom>
        </p:spPr>
      </p:pic>
      <p:sp>
        <p:nvSpPr>
          <p:cNvPr id="10" name="TextBox 9">
            <a:extLst>
              <a:ext uri="{FF2B5EF4-FFF2-40B4-BE49-F238E27FC236}">
                <a16:creationId xmlns:a16="http://schemas.microsoft.com/office/drawing/2014/main" id="{37715EAC-6D97-464F-BE28-A82EECD31C25}"/>
              </a:ext>
            </a:extLst>
          </p:cNvPr>
          <p:cNvSpPr txBox="1"/>
          <p:nvPr/>
        </p:nvSpPr>
        <p:spPr>
          <a:xfrm>
            <a:off x="4186475" y="1760085"/>
            <a:ext cx="3990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Sinusitis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Sinusitis Unvaccinated</a:t>
            </a:r>
          </a:p>
        </p:txBody>
      </p:sp>
    </p:spTree>
    <p:extLst>
      <p:ext uri="{BB962C8B-B14F-4D97-AF65-F5344CB8AC3E}">
        <p14:creationId xmlns:p14="http://schemas.microsoft.com/office/powerpoint/2010/main" val="74263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D0251E-1F12-4B4B-927C-094927C7EA55}"/>
              </a:ext>
            </a:extLst>
          </p:cNvPr>
          <p:cNvPicPr>
            <a:picLocks noChangeAspect="1"/>
          </p:cNvPicPr>
          <p:nvPr/>
        </p:nvPicPr>
        <p:blipFill>
          <a:blip r:embed="rId2"/>
          <a:stretch>
            <a:fillRect/>
          </a:stretch>
        </p:blipFill>
        <p:spPr>
          <a:xfrm>
            <a:off x="2314572" y="1123527"/>
            <a:ext cx="7562851" cy="4604800"/>
          </a:xfrm>
          <a:prstGeom prst="rect">
            <a:avLst/>
          </a:prstGeom>
        </p:spPr>
      </p:pic>
      <p:sp>
        <p:nvSpPr>
          <p:cNvPr id="3" name="TextBox 2">
            <a:extLst>
              <a:ext uri="{FF2B5EF4-FFF2-40B4-BE49-F238E27FC236}">
                <a16:creationId xmlns:a16="http://schemas.microsoft.com/office/drawing/2014/main" id="{5CE00D06-29EB-FD47-8AEC-CEFCD8D2F737}"/>
              </a:ext>
            </a:extLst>
          </p:cNvPr>
          <p:cNvSpPr txBox="1"/>
          <p:nvPr/>
        </p:nvSpPr>
        <p:spPr>
          <a:xfrm>
            <a:off x="725354" y="2779596"/>
            <a:ext cx="15892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p:txBody>
      </p:sp>
      <p:pic>
        <p:nvPicPr>
          <p:cNvPr id="9" name="Picture 8">
            <a:extLst>
              <a:ext uri="{FF2B5EF4-FFF2-40B4-BE49-F238E27FC236}">
                <a16:creationId xmlns:a16="http://schemas.microsoft.com/office/drawing/2014/main" id="{71EB8FD4-5279-C449-A835-4FAFD31D07D0}"/>
              </a:ext>
            </a:extLst>
          </p:cNvPr>
          <p:cNvPicPr>
            <a:picLocks noChangeAspect="1"/>
          </p:cNvPicPr>
          <p:nvPr/>
        </p:nvPicPr>
        <p:blipFill>
          <a:blip r:embed="rId3"/>
          <a:stretch>
            <a:fillRect/>
          </a:stretch>
        </p:blipFill>
        <p:spPr>
          <a:xfrm>
            <a:off x="3290510" y="1096434"/>
            <a:ext cx="413934" cy="775229"/>
          </a:xfrm>
          <a:prstGeom prst="rect">
            <a:avLst/>
          </a:prstGeom>
        </p:spPr>
      </p:pic>
      <p:sp>
        <p:nvSpPr>
          <p:cNvPr id="5" name="Rectangle 4">
            <a:extLst>
              <a:ext uri="{FF2B5EF4-FFF2-40B4-BE49-F238E27FC236}">
                <a16:creationId xmlns:a16="http://schemas.microsoft.com/office/drawing/2014/main" id="{EEABBCD7-8D33-9F45-A8B4-C7E6A1A0FF74}"/>
              </a:ext>
            </a:extLst>
          </p:cNvPr>
          <p:cNvSpPr/>
          <p:nvPr/>
        </p:nvSpPr>
        <p:spPr>
          <a:xfrm>
            <a:off x="3704444" y="10964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Respiratory infection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Respiratory infection Unvaccinated</a:t>
            </a:r>
          </a:p>
        </p:txBody>
      </p:sp>
    </p:spTree>
    <p:extLst>
      <p:ext uri="{BB962C8B-B14F-4D97-AF65-F5344CB8AC3E}">
        <p14:creationId xmlns:p14="http://schemas.microsoft.com/office/powerpoint/2010/main" val="366939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B0988-C91D-6541-9EA4-A9F152FCDAF1}"/>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CBA32084-E46E-FA43-A8B2-C4AE9462B927}"/>
              </a:ext>
            </a:extLst>
          </p:cNvPr>
          <p:cNvSpPr txBox="1"/>
          <p:nvPr/>
        </p:nvSpPr>
        <p:spPr>
          <a:xfrm>
            <a:off x="735826" y="2502597"/>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7E30171F-4FAD-8741-B2F8-8179977D931E}"/>
              </a:ext>
            </a:extLst>
          </p:cNvPr>
          <p:cNvPicPr>
            <a:picLocks noChangeAspect="1"/>
          </p:cNvPicPr>
          <p:nvPr/>
        </p:nvPicPr>
        <p:blipFill>
          <a:blip r:embed="rId3"/>
          <a:stretch>
            <a:fillRect/>
          </a:stretch>
        </p:blipFill>
        <p:spPr>
          <a:xfrm>
            <a:off x="3160183" y="1123527"/>
            <a:ext cx="413934" cy="772341"/>
          </a:xfrm>
          <a:prstGeom prst="rect">
            <a:avLst/>
          </a:prstGeom>
        </p:spPr>
      </p:pic>
      <p:sp>
        <p:nvSpPr>
          <p:cNvPr id="5" name="Rectangle 4">
            <a:extLst>
              <a:ext uri="{FF2B5EF4-FFF2-40B4-BE49-F238E27FC236}">
                <a16:creationId xmlns:a16="http://schemas.microsoft.com/office/drawing/2014/main" id="{36BBD64A-C503-464C-83DD-BA93C180D6AC}"/>
              </a:ext>
            </a:extLst>
          </p:cNvPr>
          <p:cNvSpPr/>
          <p:nvPr/>
        </p:nvSpPr>
        <p:spPr>
          <a:xfrm>
            <a:off x="3574117" y="1166402"/>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Otitis media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Otitis media Unvaccinated</a:t>
            </a:r>
          </a:p>
        </p:txBody>
      </p:sp>
    </p:spTree>
    <p:extLst>
      <p:ext uri="{BB962C8B-B14F-4D97-AF65-F5344CB8AC3E}">
        <p14:creationId xmlns:p14="http://schemas.microsoft.com/office/powerpoint/2010/main" val="92588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4083B9-880B-1146-9989-E836C3F461CA}"/>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3" name="TextBox 2">
            <a:extLst>
              <a:ext uri="{FF2B5EF4-FFF2-40B4-BE49-F238E27FC236}">
                <a16:creationId xmlns:a16="http://schemas.microsoft.com/office/drawing/2014/main" id="{00BCECE8-C174-CC4E-AD31-D54F343A4FBF}"/>
              </a:ext>
            </a:extLst>
          </p:cNvPr>
          <p:cNvSpPr txBox="1"/>
          <p:nvPr/>
        </p:nvSpPr>
        <p:spPr>
          <a:xfrm>
            <a:off x="840897" y="2964262"/>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8" name="Picture 7">
            <a:extLst>
              <a:ext uri="{FF2B5EF4-FFF2-40B4-BE49-F238E27FC236}">
                <a16:creationId xmlns:a16="http://schemas.microsoft.com/office/drawing/2014/main" id="{B64B2025-F093-C146-9176-7687ACB02026}"/>
              </a:ext>
            </a:extLst>
          </p:cNvPr>
          <p:cNvPicPr>
            <a:picLocks noChangeAspect="1"/>
          </p:cNvPicPr>
          <p:nvPr/>
        </p:nvPicPr>
        <p:blipFill>
          <a:blip r:embed="rId3"/>
          <a:stretch>
            <a:fillRect/>
          </a:stretch>
        </p:blipFill>
        <p:spPr>
          <a:xfrm>
            <a:off x="3473067" y="1171167"/>
            <a:ext cx="413934" cy="772341"/>
          </a:xfrm>
          <a:prstGeom prst="rect">
            <a:avLst/>
          </a:prstGeom>
        </p:spPr>
      </p:pic>
      <p:sp>
        <p:nvSpPr>
          <p:cNvPr id="5" name="TextBox 4">
            <a:extLst>
              <a:ext uri="{FF2B5EF4-FFF2-40B4-BE49-F238E27FC236}">
                <a16:creationId xmlns:a16="http://schemas.microsoft.com/office/drawing/2014/main" id="{C1F5FC0D-1807-BA46-AD0C-5A79CC1DB9AF}"/>
              </a:ext>
            </a:extLst>
          </p:cNvPr>
          <p:cNvSpPr txBox="1"/>
          <p:nvPr/>
        </p:nvSpPr>
        <p:spPr>
          <a:xfrm>
            <a:off x="3887001" y="1184691"/>
            <a:ext cx="30906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Conjunctivitis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Conjunctivitis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Tree>
    <p:extLst>
      <p:ext uri="{BB962C8B-B14F-4D97-AF65-F5344CB8AC3E}">
        <p14:creationId xmlns:p14="http://schemas.microsoft.com/office/powerpoint/2010/main" val="315630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F781-CEFD-C84B-8B41-0CD679BB3EFF}"/>
              </a:ext>
            </a:extLst>
          </p:cNvPr>
          <p:cNvPicPr>
            <a:picLocks noChangeAspect="1"/>
          </p:cNvPicPr>
          <p:nvPr/>
        </p:nvPicPr>
        <p:blipFill>
          <a:blip r:embed="rId2"/>
          <a:stretch>
            <a:fillRect/>
          </a:stretch>
        </p:blipFill>
        <p:spPr>
          <a:xfrm>
            <a:off x="2258665" y="1123527"/>
            <a:ext cx="7674665" cy="4604800"/>
          </a:xfrm>
          <a:prstGeom prst="rect">
            <a:avLst/>
          </a:prstGeom>
        </p:spPr>
      </p:pic>
      <p:sp>
        <p:nvSpPr>
          <p:cNvPr id="4" name="TextBox 3">
            <a:extLst>
              <a:ext uri="{FF2B5EF4-FFF2-40B4-BE49-F238E27FC236}">
                <a16:creationId xmlns:a16="http://schemas.microsoft.com/office/drawing/2014/main" id="{CDAF86DE-869E-B743-A824-C50536DE5ACC}"/>
              </a:ext>
            </a:extLst>
          </p:cNvPr>
          <p:cNvSpPr txBox="1"/>
          <p:nvPr/>
        </p:nvSpPr>
        <p:spPr>
          <a:xfrm>
            <a:off x="814388" y="2857501"/>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pic>
        <p:nvPicPr>
          <p:cNvPr id="9" name="Picture 8">
            <a:extLst>
              <a:ext uri="{FF2B5EF4-FFF2-40B4-BE49-F238E27FC236}">
                <a16:creationId xmlns:a16="http://schemas.microsoft.com/office/drawing/2014/main" id="{7FBA44DD-FB66-B24F-A380-6D8258BA2564}"/>
              </a:ext>
            </a:extLst>
          </p:cNvPr>
          <p:cNvPicPr>
            <a:picLocks noChangeAspect="1"/>
          </p:cNvPicPr>
          <p:nvPr/>
        </p:nvPicPr>
        <p:blipFill>
          <a:blip r:embed="rId3"/>
          <a:stretch>
            <a:fillRect/>
          </a:stretch>
        </p:blipFill>
        <p:spPr>
          <a:xfrm>
            <a:off x="3107438" y="1111466"/>
            <a:ext cx="413934" cy="772341"/>
          </a:xfrm>
          <a:prstGeom prst="rect">
            <a:avLst/>
          </a:prstGeom>
        </p:spPr>
      </p:pic>
      <p:sp>
        <p:nvSpPr>
          <p:cNvPr id="6" name="TextBox 5">
            <a:extLst>
              <a:ext uri="{FF2B5EF4-FFF2-40B4-BE49-F238E27FC236}">
                <a16:creationId xmlns:a16="http://schemas.microsoft.com/office/drawing/2014/main" id="{99350C21-FB22-974C-9685-53F2087036BC}"/>
              </a:ext>
            </a:extLst>
          </p:cNvPr>
          <p:cNvSpPr txBox="1"/>
          <p:nvPr/>
        </p:nvSpPr>
        <p:spPr>
          <a:xfrm>
            <a:off x="3521372" y="1123885"/>
            <a:ext cx="321915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Gastroenteritis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Gastroenteritis Unvaccinated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Tree>
    <p:extLst>
      <p:ext uri="{BB962C8B-B14F-4D97-AF65-F5344CB8AC3E}">
        <p14:creationId xmlns:p14="http://schemas.microsoft.com/office/powerpoint/2010/main" val="2953189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81BB7-6C9F-C245-985B-4737E8C3F6F9}"/>
              </a:ext>
            </a:extLst>
          </p:cNvPr>
          <p:cNvPicPr>
            <a:picLocks noChangeAspect="1"/>
          </p:cNvPicPr>
          <p:nvPr/>
        </p:nvPicPr>
        <p:blipFill>
          <a:blip r:embed="rId2"/>
          <a:stretch>
            <a:fillRect/>
          </a:stretch>
        </p:blipFill>
        <p:spPr>
          <a:xfrm>
            <a:off x="2960290" y="1205455"/>
            <a:ext cx="7562851" cy="4604800"/>
          </a:xfrm>
          <a:prstGeom prst="rect">
            <a:avLst/>
          </a:prstGeom>
        </p:spPr>
      </p:pic>
      <p:sp>
        <p:nvSpPr>
          <p:cNvPr id="3" name="TextBox 2">
            <a:extLst>
              <a:ext uri="{FF2B5EF4-FFF2-40B4-BE49-F238E27FC236}">
                <a16:creationId xmlns:a16="http://schemas.microsoft.com/office/drawing/2014/main" id="{922B862B-347E-EF4A-84D7-23D2BF2FB101}"/>
              </a:ext>
            </a:extLst>
          </p:cNvPr>
          <p:cNvSpPr txBox="1"/>
          <p:nvPr/>
        </p:nvSpPr>
        <p:spPr>
          <a:xfrm>
            <a:off x="828675" y="2928938"/>
            <a:ext cx="15892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Cumulative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Office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B0502020104020203"/>
              <a:ea typeface="+mn-ea"/>
              <a:cs typeface="+mn-cs"/>
            </a:endParaRPr>
          </a:p>
        </p:txBody>
      </p:sp>
      <p:sp>
        <p:nvSpPr>
          <p:cNvPr id="4" name="TextBox 3">
            <a:extLst>
              <a:ext uri="{FF2B5EF4-FFF2-40B4-BE49-F238E27FC236}">
                <a16:creationId xmlns:a16="http://schemas.microsoft.com/office/drawing/2014/main" id="{E702C357-5015-9B42-B029-BFB4DF2E211E}"/>
              </a:ext>
            </a:extLst>
          </p:cNvPr>
          <p:cNvSpPr txBox="1"/>
          <p:nvPr/>
        </p:nvSpPr>
        <p:spPr>
          <a:xfrm>
            <a:off x="4542471" y="1153684"/>
            <a:ext cx="33419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2020104020203"/>
                <a:ea typeface="+mn-ea"/>
                <a:cs typeface="+mn-cs"/>
              </a:rPr>
              <a:t>Infection - other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Infection - other Unvaccinated</a:t>
            </a:r>
          </a:p>
        </p:txBody>
      </p:sp>
      <p:pic>
        <p:nvPicPr>
          <p:cNvPr id="8" name="Picture 7">
            <a:extLst>
              <a:ext uri="{FF2B5EF4-FFF2-40B4-BE49-F238E27FC236}">
                <a16:creationId xmlns:a16="http://schemas.microsoft.com/office/drawing/2014/main" id="{4037EF97-4CA8-8942-8C5A-F5DC6DC3E8E5}"/>
              </a:ext>
            </a:extLst>
          </p:cNvPr>
          <p:cNvPicPr>
            <a:picLocks noChangeAspect="1"/>
          </p:cNvPicPr>
          <p:nvPr/>
        </p:nvPicPr>
        <p:blipFill>
          <a:blip r:embed="rId3"/>
          <a:stretch>
            <a:fillRect/>
          </a:stretch>
        </p:blipFill>
        <p:spPr>
          <a:xfrm>
            <a:off x="4128537" y="1145850"/>
            <a:ext cx="413934" cy="772341"/>
          </a:xfrm>
          <a:prstGeom prst="rect">
            <a:avLst/>
          </a:prstGeom>
        </p:spPr>
      </p:pic>
    </p:spTree>
    <p:extLst>
      <p:ext uri="{BB962C8B-B14F-4D97-AF65-F5344CB8AC3E}">
        <p14:creationId xmlns:p14="http://schemas.microsoft.com/office/powerpoint/2010/main" val="135962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18AC8-E3A5-F4B8-110C-DEAE4D4D4B9C}"/>
              </a:ext>
            </a:extLst>
          </p:cNvPr>
          <p:cNvPicPr>
            <a:picLocks noChangeAspect="1"/>
          </p:cNvPicPr>
          <p:nvPr/>
        </p:nvPicPr>
        <p:blipFill>
          <a:blip r:embed="rId2"/>
          <a:stretch>
            <a:fillRect/>
          </a:stretch>
        </p:blipFill>
        <p:spPr>
          <a:xfrm>
            <a:off x="2240590" y="643467"/>
            <a:ext cx="7710819" cy="5571065"/>
          </a:xfrm>
          <a:prstGeom prst="rect">
            <a:avLst/>
          </a:prstGeom>
          <a:ln>
            <a:noFill/>
          </a:ln>
        </p:spPr>
      </p:pic>
    </p:spTree>
    <p:extLst>
      <p:ext uri="{BB962C8B-B14F-4D97-AF65-F5344CB8AC3E}">
        <p14:creationId xmlns:p14="http://schemas.microsoft.com/office/powerpoint/2010/main" val="1777029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957A-765F-7748-84DC-7794479938F6}"/>
              </a:ext>
            </a:extLst>
          </p:cNvPr>
          <p:cNvSpPr>
            <a:spLocks noGrp="1"/>
          </p:cNvSpPr>
          <p:nvPr>
            <p:ph type="title"/>
          </p:nvPr>
        </p:nvSpPr>
        <p:spPr>
          <a:xfrm>
            <a:off x="1284298" y="1057932"/>
            <a:ext cx="9623404" cy="3305493"/>
          </a:xfrm>
        </p:spPr>
        <p:txBody>
          <a:bodyPr vert="horz" lIns="91440" tIns="45720" rIns="91440" bIns="45720" rtlCol="0" anchor="b">
            <a:normAutofit/>
          </a:bodyPr>
          <a:lstStyle/>
          <a:p>
            <a:pPr algn="ctr"/>
            <a:r>
              <a:rPr lang="en-US" sz="4400" kern="1200" dirty="0">
                <a:solidFill>
                  <a:schemeClr val="tx1"/>
                </a:solidFill>
                <a:latin typeface="+mj-lt"/>
                <a:ea typeface="+mj-ea"/>
                <a:cs typeface="+mj-cs"/>
              </a:rPr>
              <a:t> </a:t>
            </a:r>
            <a:r>
              <a:rPr lang="en-US" sz="4400" b="1" kern="1200" dirty="0">
                <a:solidFill>
                  <a:schemeClr val="tx1"/>
                </a:solidFill>
                <a:latin typeface="+mj-lt"/>
                <a:ea typeface="+mj-ea"/>
                <a:cs typeface="+mj-cs"/>
              </a:rPr>
              <a:t>How many entirely unvaccinated “controls” in the USA?</a:t>
            </a:r>
            <a:br>
              <a:rPr lang="en-US" sz="2900" kern="1200" dirty="0">
                <a:solidFill>
                  <a:schemeClr val="tx1"/>
                </a:solidFill>
                <a:latin typeface="+mj-lt"/>
                <a:ea typeface="+mj-ea"/>
                <a:cs typeface="+mj-cs"/>
              </a:rPr>
            </a:br>
            <a:br>
              <a:rPr lang="en-US" sz="2900" dirty="0"/>
            </a:br>
            <a:r>
              <a:rPr lang="en-US" sz="2900" kern="1200" dirty="0">
                <a:solidFill>
                  <a:schemeClr val="tx1"/>
                </a:solidFill>
                <a:latin typeface="+mj-lt"/>
                <a:ea typeface="+mj-ea"/>
                <a:cs typeface="+mj-cs"/>
              </a:rPr>
              <a:t>99.74% of Americans in 2020 had been exposed to vaccines. </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0.26% unvaccinated </a:t>
            </a:r>
            <a:br>
              <a:rPr lang="en-US" sz="2900"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57020434-5037-D747-92C5-86DCC52B758E}"/>
              </a:ext>
            </a:extLst>
          </p:cNvPr>
          <p:cNvSpPr>
            <a:spLocks noGrp="1"/>
          </p:cNvSpPr>
          <p:nvPr>
            <p:ph type="body" idx="1"/>
          </p:nvPr>
        </p:nvSpPr>
        <p:spPr>
          <a:xfrm>
            <a:off x="1366159" y="4467828"/>
            <a:ext cx="9623404" cy="1332240"/>
          </a:xfrm>
        </p:spPr>
        <p:txBody>
          <a:bodyPr vert="horz" lIns="91440" tIns="45720" rIns="91440" bIns="45720" rtlCol="0">
            <a:normAutofit fontScale="47500" lnSpcReduction="20000"/>
          </a:bodyPr>
          <a:lstStyle/>
          <a:p>
            <a:r>
              <a:rPr lang="en-US" sz="3000" b="1" kern="1200" dirty="0">
                <a:solidFill>
                  <a:schemeClr val="tx1"/>
                </a:solidFill>
                <a:latin typeface="+mn-lt"/>
                <a:ea typeface="+mn-ea"/>
                <a:cs typeface="+mn-cs"/>
              </a:rPr>
              <a:t>The control group!</a:t>
            </a:r>
          </a:p>
          <a:p>
            <a:r>
              <a:rPr lang="en-US" sz="3000" kern="1200" dirty="0">
                <a:solidFill>
                  <a:schemeClr val="tx1"/>
                </a:solidFill>
                <a:latin typeface="+mn-lt"/>
                <a:ea typeface="+mn-ea"/>
                <a:cs typeface="+mn-cs"/>
              </a:rPr>
              <a:t>Number of American States Surveyed: 48</a:t>
            </a:r>
            <a:br>
              <a:rPr lang="en-US" sz="3000" kern="1200" dirty="0">
                <a:solidFill>
                  <a:schemeClr val="tx1"/>
                </a:solidFill>
                <a:latin typeface="+mn-lt"/>
                <a:ea typeface="+mn-ea"/>
                <a:cs typeface="+mn-cs"/>
              </a:rPr>
            </a:br>
            <a:r>
              <a:rPr lang="en-US" sz="3000" kern="1200" dirty="0">
                <a:solidFill>
                  <a:schemeClr val="tx1"/>
                </a:solidFill>
                <a:latin typeface="+mn-lt"/>
                <a:ea typeface="+mn-ea"/>
                <a:cs typeface="+mn-cs"/>
              </a:rPr>
              <a:t>a total of 1,482 qualified (unvaccinated post-birth) parties were surveyed. The only two (2) States that were not surveyed, were Iowa and Mississippi. </a:t>
            </a:r>
          </a:p>
          <a:p>
            <a:r>
              <a:rPr lang="en-US" sz="3000" kern="1200" dirty="0">
                <a:solidFill>
                  <a:schemeClr val="tx1"/>
                </a:solidFill>
                <a:latin typeface="+mn-lt"/>
                <a:ea typeface="+mn-ea"/>
                <a:cs typeface="+mn-cs"/>
              </a:rPr>
              <a:t>Total Surveyed (All Countries Sampled): 1,544</a:t>
            </a:r>
          </a:p>
          <a:p>
            <a:br>
              <a:rPr lang="en-US" sz="600" kern="1200" dirty="0">
                <a:solidFill>
                  <a:schemeClr val="tx1"/>
                </a:solidFill>
                <a:latin typeface="+mn-lt"/>
                <a:ea typeface="+mn-ea"/>
                <a:cs typeface="+mn-cs"/>
              </a:rPr>
            </a:br>
            <a:endParaRPr lang="en-US" sz="600" b="1"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291994E3-3393-5F37-2A34-87BD256A9DF1}"/>
              </a:ext>
            </a:extLst>
          </p:cNvPr>
          <p:cNvSpPr txBox="1"/>
          <p:nvPr/>
        </p:nvSpPr>
        <p:spPr>
          <a:xfrm>
            <a:off x="4146279" y="5934670"/>
            <a:ext cx="4063164" cy="923330"/>
          </a:xfrm>
          <a:prstGeom prst="rect">
            <a:avLst/>
          </a:prstGeom>
          <a:noFill/>
        </p:spPr>
        <p:txBody>
          <a:bodyPr wrap="none" rtlCol="0">
            <a:spAutoFit/>
          </a:bodyPr>
          <a:lstStyle/>
          <a:p>
            <a:r>
              <a:rPr lang="en-US" sz="3600" b="1" kern="1200" dirty="0">
                <a:solidFill>
                  <a:schemeClr val="tx1"/>
                </a:solidFill>
                <a:latin typeface="+mn-lt"/>
                <a:ea typeface="+mn-ea"/>
                <a:cs typeface="+mn-cs"/>
                <a:hlinkClick r:id="rId2"/>
              </a:rPr>
              <a:t>thecontrolgroup.org</a:t>
            </a:r>
            <a:endParaRPr lang="en-US" sz="3600" b="1"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128018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D74B06-C8FE-917B-B462-132CB2F1A9B9}"/>
              </a:ext>
            </a:extLst>
          </p:cNvPr>
          <p:cNvSpPr txBox="1"/>
          <p:nvPr/>
        </p:nvSpPr>
        <p:spPr>
          <a:xfrm>
            <a:off x="644928" y="419613"/>
            <a:ext cx="11547072" cy="7232749"/>
          </a:xfrm>
          <a:prstGeom prst="rect">
            <a:avLst/>
          </a:prstGeom>
          <a:noFill/>
        </p:spPr>
        <p:txBody>
          <a:bodyPr wrap="none" rtlCol="0">
            <a:spAutoFit/>
          </a:bodyPr>
          <a:lstStyle/>
          <a:p>
            <a:pPr marL="0" marR="0">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rPr>
              <a:t>Author:</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Vaccine-Friendly Plan” 2016,</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Addiction Spectrum 2018”</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 “VAX FACTS: What You Need to Know if you are Considering Vaccinating Your Child” 2024.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rPr>
              <a:t>Publications:</a:t>
            </a:r>
            <a:endParaRPr lang="en-US" sz="2400" b="1"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“Acute exposure and chronic retention of aluminum in three vaccine schedules and effects of genetic</a:t>
            </a:r>
          </a:p>
          <a:p>
            <a:pPr marR="0" lvl="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       and environmental variation,” </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AutoNum type="arabicPeriod" startAt="2"/>
            </a:pPr>
            <a:r>
              <a:rPr lang="en-US" sz="1800" dirty="0">
                <a:solidFill>
                  <a:srgbClr val="000000"/>
                </a:solidFill>
                <a:effectLst/>
                <a:latin typeface="Arial" panose="020B0604020202020204" pitchFamily="34" charset="0"/>
                <a:ea typeface="Times New Roman" panose="02020603050405020304" pitchFamily="18" charset="0"/>
              </a:rPr>
              <a:t>“Relative Incidence of Office Visits and Cumulative Rates of Billed Diagnoses Along the Axis of Vaccination.”</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AutoNum type="arabicPeriod" startAt="2"/>
            </a:pPr>
            <a:r>
              <a:rPr lang="en-US" sz="2000" dirty="0">
                <a:solidFill>
                  <a:srgbClr val="000000"/>
                </a:solidFill>
                <a:latin typeface="Times New Roman" panose="02020603050405020304" pitchFamily="18" charset="0"/>
                <a:ea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rPr>
              <a:t>Vaccine Practice Payment Schedules Create Perverse Incentives for Unnecessary Medical Procedures</a:t>
            </a:r>
          </a:p>
          <a:p>
            <a:pPr marR="0" lvl="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        – at What Cost to Patients?</a:t>
            </a:r>
          </a:p>
          <a:p>
            <a:pPr marR="0" lvl="0">
              <a:spcBef>
                <a:spcPts val="0"/>
              </a:spcBef>
              <a:spcAft>
                <a:spcPts val="0"/>
              </a:spcAft>
            </a:pPr>
            <a:endParaRPr lang="en-US" dirty="0">
              <a:solidFill>
                <a:srgbClr val="000000"/>
              </a:solidFill>
              <a:latin typeface="Arial" panose="020B0604020202020204" pitchFamily="34" charset="0"/>
              <a:ea typeface="Times New Roman" panose="02020603050405020304" pitchFamily="18" charset="0"/>
            </a:endParaRPr>
          </a:p>
          <a:p>
            <a:pPr marR="0" lvl="0">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rPr>
              <a:t>Host of Shows:</a:t>
            </a:r>
          </a:p>
          <a:p>
            <a:pPr marL="228600" marR="0"/>
            <a:r>
              <a:rPr lang="en-US" sz="2000" dirty="0">
                <a:latin typeface="Times New Roman" panose="02020603050405020304" pitchFamily="18" charset="0"/>
                <a:ea typeface="Times New Roman" panose="02020603050405020304" pitchFamily="18" charset="0"/>
              </a:rPr>
              <a:t>1. </a:t>
            </a:r>
            <a:r>
              <a:rPr lang="en-US" sz="1800" dirty="0">
                <a:solidFill>
                  <a:srgbClr val="000000"/>
                </a:solidFill>
                <a:effectLst/>
                <a:latin typeface="Arial" panose="020B0604020202020204" pitchFamily="34" charset="0"/>
                <a:ea typeface="Times New Roman" panose="02020603050405020304" pitchFamily="18" charset="0"/>
              </a:rPr>
              <a:t>“With the Wind: Science Revealed” covering COVID, childhood vaccines, and health and wellness</a:t>
            </a:r>
          </a:p>
          <a:p>
            <a:pPr marL="228600" marR="0"/>
            <a:r>
              <a:rPr lang="en-US" sz="1800" dirty="0">
                <a:solidFill>
                  <a:srgbClr val="000000"/>
                </a:solidFill>
                <a:effectLst/>
                <a:latin typeface="Arial" panose="020B0604020202020204" pitchFamily="34" charset="0"/>
                <a:ea typeface="Times New Roman" panose="02020603050405020304" pitchFamily="18" charset="0"/>
              </a:rPr>
              <a:t>      at </a:t>
            </a:r>
            <a:r>
              <a:rPr lang="en-US" sz="1800" u="sng" dirty="0">
                <a:solidFill>
                  <a:srgbClr val="000000"/>
                </a:solidFill>
                <a:effectLst/>
                <a:latin typeface="Arial" panose="020B0604020202020204" pitchFamily="34" charset="0"/>
                <a:ea typeface="Times New Roman" panose="02020603050405020304" pitchFamily="18" charset="0"/>
                <a:hlinkClick r:id="rId2"/>
              </a:rPr>
              <a:t>www.doctorsandscience.com</a:t>
            </a:r>
            <a:r>
              <a:rPr lang="en-US" sz="1800" dirty="0">
                <a:solidFill>
                  <a:srgbClr val="000000"/>
                </a:solidFill>
                <a:effectLst/>
                <a:latin typeface="Arial" panose="020B0604020202020204" pitchFamily="34" charset="0"/>
                <a:ea typeface="Times New Roman" panose="02020603050405020304" pitchFamily="18" charset="0"/>
              </a:rPr>
              <a:t>.</a:t>
            </a:r>
          </a:p>
          <a:p>
            <a:pPr marL="228600" marR="0"/>
            <a:endParaRPr lang="en-US" sz="2000" dirty="0">
              <a:effectLst/>
              <a:latin typeface="Times New Roman" panose="02020603050405020304" pitchFamily="18" charset="0"/>
              <a:ea typeface="Times New Roman" panose="02020603050405020304" pitchFamily="18" charset="0"/>
            </a:endParaRPr>
          </a:p>
          <a:p>
            <a:pPr marL="228600" marR="0"/>
            <a:r>
              <a:rPr lang="en-US" sz="1800" dirty="0">
                <a:solidFill>
                  <a:srgbClr val="000000"/>
                </a:solidFill>
                <a:effectLst/>
                <a:latin typeface="Arial" panose="020B0604020202020204" pitchFamily="34" charset="0"/>
                <a:ea typeface="Times New Roman" panose="02020603050405020304" pitchFamily="18" charset="0"/>
              </a:rPr>
              <a:t> 2. “Good Morning CHD: Pediatric Perspectives” </a:t>
            </a:r>
          </a:p>
          <a:p>
            <a:pPr marL="228600" marR="0"/>
            <a:endParaRPr lang="en-US" dirty="0">
              <a:solidFill>
                <a:srgbClr val="000000"/>
              </a:solidFill>
              <a:latin typeface="Arial" panose="020B0604020202020204" pitchFamily="34" charset="0"/>
              <a:ea typeface="Times New Roman" panose="02020603050405020304" pitchFamily="18" charset="0"/>
            </a:endParaRPr>
          </a:p>
          <a:p>
            <a:pPr marL="228600" marR="0"/>
            <a:r>
              <a:rPr lang="en-US" sz="2400" b="1" dirty="0">
                <a:solidFill>
                  <a:srgbClr val="000000"/>
                </a:solidFill>
                <a:effectLst/>
                <a:latin typeface="Arial" panose="020B0604020202020204" pitchFamily="34" charset="0"/>
                <a:ea typeface="Times New Roman" panose="02020603050405020304" pitchFamily="18" charset="0"/>
              </a:rPr>
              <a:t>Coach and Educator  </a:t>
            </a:r>
            <a:r>
              <a:rPr lang="en-US" dirty="0">
                <a:solidFill>
                  <a:srgbClr val="000000"/>
                </a:solidFill>
                <a:effectLst/>
                <a:latin typeface="Arial" panose="020B0604020202020204" pitchFamily="34" charset="0"/>
                <a:ea typeface="Times New Roman" panose="02020603050405020304" pitchFamily="18" charset="0"/>
                <a:hlinkClick r:id="rId3"/>
              </a:rPr>
              <a:t>https://www.kidsfirst4ever.com</a:t>
            </a:r>
            <a:endParaRPr lang="en-US" dirty="0">
              <a:solidFill>
                <a:srgbClr val="000000"/>
              </a:solidFill>
              <a:effectLst/>
              <a:latin typeface="Arial" panose="020B0604020202020204" pitchFamily="34" charset="0"/>
              <a:ea typeface="Times New Roman" panose="02020603050405020304" pitchFamily="18" charset="0"/>
            </a:endParaRPr>
          </a:p>
          <a:p>
            <a:pPr marL="228600" marR="0"/>
            <a:endParaRPr lang="en-US" dirty="0">
              <a:solidFill>
                <a:srgbClr val="000000"/>
              </a:solidFill>
              <a:effectLst/>
              <a:latin typeface="Arial" panose="020B0604020202020204" pitchFamily="34" charset="0"/>
              <a:ea typeface="Times New Roman" panose="02020603050405020304" pitchFamily="18" charset="0"/>
            </a:endParaRPr>
          </a:p>
          <a:p>
            <a:pPr marL="228600" marR="0"/>
            <a:r>
              <a:rPr lang="en-US" sz="1800" dirty="0">
                <a:solidFill>
                  <a:srgbClr val="000000"/>
                </a:solidFill>
                <a:effectLst/>
                <a:latin typeface="Arial" panose="020B0604020202020204" pitchFamily="34" charset="0"/>
                <a:ea typeface="Times New Roman" panose="02020603050405020304" pitchFamily="18" charset="0"/>
              </a:rPr>
              <a:t> </a:t>
            </a:r>
          </a:p>
          <a:p>
            <a:pPr marL="228600" marR="0"/>
            <a:endParaRPr lang="en-US" dirty="0">
              <a:solidFill>
                <a:srgbClr val="000000"/>
              </a:solidFill>
              <a:latin typeface="Arial" panose="020B0604020202020204" pitchFamily="34" charset="0"/>
              <a:ea typeface="Times New Roman" panose="02020603050405020304" pitchFamily="18" charset="0"/>
            </a:endParaRPr>
          </a:p>
          <a:p>
            <a:pPr marL="228600" marR="0"/>
            <a:endParaRPr lang="en-US" sz="20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74437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EF13A-2677-F445-BBD4-5243033D7D3D}"/>
              </a:ext>
            </a:extLst>
          </p:cNvPr>
          <p:cNvPicPr>
            <a:picLocks noChangeAspect="1"/>
          </p:cNvPicPr>
          <p:nvPr/>
        </p:nvPicPr>
        <p:blipFill rotWithShape="1">
          <a:blip r:embed="rId2"/>
          <a:srcRect t="2699" b="24486"/>
          <a:stretch/>
        </p:blipFill>
        <p:spPr>
          <a:xfrm>
            <a:off x="20" y="10"/>
            <a:ext cx="12191980" cy="6857990"/>
          </a:xfrm>
          <a:prstGeom prst="rect">
            <a:avLst/>
          </a:prstGeom>
        </p:spPr>
      </p:pic>
    </p:spTree>
    <p:extLst>
      <p:ext uri="{BB962C8B-B14F-4D97-AF65-F5344CB8AC3E}">
        <p14:creationId xmlns:p14="http://schemas.microsoft.com/office/powerpoint/2010/main" val="1791875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3A23E-14E2-2445-A036-7082FDC16240}"/>
              </a:ext>
            </a:extLst>
          </p:cNvPr>
          <p:cNvPicPr>
            <a:picLocks noChangeAspect="1"/>
          </p:cNvPicPr>
          <p:nvPr/>
        </p:nvPicPr>
        <p:blipFill rotWithShape="1">
          <a:blip r:embed="rId2"/>
          <a:srcRect t="8287" b="18897"/>
          <a:stretch/>
        </p:blipFill>
        <p:spPr>
          <a:xfrm>
            <a:off x="20" y="10"/>
            <a:ext cx="12191980" cy="6857990"/>
          </a:xfrm>
          <a:prstGeom prst="rect">
            <a:avLst/>
          </a:prstGeom>
        </p:spPr>
      </p:pic>
    </p:spTree>
    <p:extLst>
      <p:ext uri="{BB962C8B-B14F-4D97-AF65-F5344CB8AC3E}">
        <p14:creationId xmlns:p14="http://schemas.microsoft.com/office/powerpoint/2010/main" val="3123417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63ED5-E3D0-AE42-AEFF-EA0DEA4F7867}"/>
              </a:ext>
            </a:extLst>
          </p:cNvPr>
          <p:cNvPicPr>
            <a:picLocks noChangeAspect="1"/>
          </p:cNvPicPr>
          <p:nvPr/>
        </p:nvPicPr>
        <p:blipFill rotWithShape="1">
          <a:blip r:embed="rId2"/>
          <a:srcRect t="7215" b="19970"/>
          <a:stretch/>
        </p:blipFill>
        <p:spPr>
          <a:xfrm>
            <a:off x="20" y="10"/>
            <a:ext cx="12191980" cy="6857990"/>
          </a:xfrm>
          <a:prstGeom prst="rect">
            <a:avLst/>
          </a:prstGeom>
        </p:spPr>
      </p:pic>
    </p:spTree>
    <p:extLst>
      <p:ext uri="{BB962C8B-B14F-4D97-AF65-F5344CB8AC3E}">
        <p14:creationId xmlns:p14="http://schemas.microsoft.com/office/powerpoint/2010/main" val="4029346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A2F7D-4BFD-134E-9DEA-05E02FC7877A}"/>
              </a:ext>
            </a:extLst>
          </p:cNvPr>
          <p:cNvPicPr>
            <a:picLocks noChangeAspect="1"/>
          </p:cNvPicPr>
          <p:nvPr/>
        </p:nvPicPr>
        <p:blipFill rotWithShape="1">
          <a:blip r:embed="rId2"/>
          <a:srcRect t="1794" b="25391"/>
          <a:stretch/>
        </p:blipFill>
        <p:spPr>
          <a:xfrm>
            <a:off x="20" y="10"/>
            <a:ext cx="12191980" cy="6857990"/>
          </a:xfrm>
          <a:prstGeom prst="rect">
            <a:avLst/>
          </a:prstGeom>
        </p:spPr>
      </p:pic>
    </p:spTree>
    <p:extLst>
      <p:ext uri="{BB962C8B-B14F-4D97-AF65-F5344CB8AC3E}">
        <p14:creationId xmlns:p14="http://schemas.microsoft.com/office/powerpoint/2010/main" val="1713585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09EA4-4930-5543-B81E-B6BEBB836844}"/>
              </a:ext>
            </a:extLst>
          </p:cNvPr>
          <p:cNvPicPr>
            <a:picLocks noChangeAspect="1"/>
          </p:cNvPicPr>
          <p:nvPr/>
        </p:nvPicPr>
        <p:blipFill rotWithShape="1">
          <a:blip r:embed="rId2"/>
          <a:srcRect t="9065" r="-1" b="31319"/>
          <a:stretch/>
        </p:blipFill>
        <p:spPr>
          <a:xfrm>
            <a:off x="446532" y="599724"/>
            <a:ext cx="11292143" cy="5200321"/>
          </a:xfrm>
          <a:prstGeom prst="rect">
            <a:avLst/>
          </a:prstGeom>
        </p:spPr>
      </p:pic>
    </p:spTree>
    <p:extLst>
      <p:ext uri="{BB962C8B-B14F-4D97-AF65-F5344CB8AC3E}">
        <p14:creationId xmlns:p14="http://schemas.microsoft.com/office/powerpoint/2010/main" val="3365976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8981D-73CE-0446-BB64-27734F2FB487}"/>
              </a:ext>
            </a:extLst>
          </p:cNvPr>
          <p:cNvPicPr>
            <a:picLocks noChangeAspect="1"/>
          </p:cNvPicPr>
          <p:nvPr/>
        </p:nvPicPr>
        <p:blipFill>
          <a:blip r:embed="rId2"/>
          <a:stretch>
            <a:fillRect/>
          </a:stretch>
        </p:blipFill>
        <p:spPr>
          <a:xfrm>
            <a:off x="3115544" y="1123527"/>
            <a:ext cx="5960906" cy="4604800"/>
          </a:xfrm>
          <a:prstGeom prst="rect">
            <a:avLst/>
          </a:prstGeom>
        </p:spPr>
      </p:pic>
    </p:spTree>
    <p:extLst>
      <p:ext uri="{BB962C8B-B14F-4D97-AF65-F5344CB8AC3E}">
        <p14:creationId xmlns:p14="http://schemas.microsoft.com/office/powerpoint/2010/main" val="2387885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64765-E61D-0741-AE43-79D963AB8AA2}"/>
              </a:ext>
            </a:extLst>
          </p:cNvPr>
          <p:cNvPicPr>
            <a:picLocks noChangeAspect="1"/>
          </p:cNvPicPr>
          <p:nvPr/>
        </p:nvPicPr>
        <p:blipFill>
          <a:blip r:embed="rId2"/>
          <a:stretch>
            <a:fillRect/>
          </a:stretch>
        </p:blipFill>
        <p:spPr>
          <a:xfrm>
            <a:off x="3115544" y="1123527"/>
            <a:ext cx="5960906" cy="4604800"/>
          </a:xfrm>
          <a:prstGeom prst="rect">
            <a:avLst/>
          </a:prstGeom>
        </p:spPr>
      </p:pic>
    </p:spTree>
    <p:extLst>
      <p:ext uri="{BB962C8B-B14F-4D97-AF65-F5344CB8AC3E}">
        <p14:creationId xmlns:p14="http://schemas.microsoft.com/office/powerpoint/2010/main" val="297499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AE6E6-0A7E-814A-AEF9-C834C632C38B}"/>
              </a:ext>
            </a:extLst>
          </p:cNvPr>
          <p:cNvPicPr>
            <a:picLocks noChangeAspect="1"/>
          </p:cNvPicPr>
          <p:nvPr/>
        </p:nvPicPr>
        <p:blipFill>
          <a:blip r:embed="rId2"/>
          <a:stretch>
            <a:fillRect/>
          </a:stretch>
        </p:blipFill>
        <p:spPr>
          <a:xfrm>
            <a:off x="2490132" y="643467"/>
            <a:ext cx="7211736" cy="5571066"/>
          </a:xfrm>
          <a:prstGeom prst="rect">
            <a:avLst/>
          </a:prstGeom>
        </p:spPr>
      </p:pic>
    </p:spTree>
    <p:extLst>
      <p:ext uri="{BB962C8B-B14F-4D97-AF65-F5344CB8AC3E}">
        <p14:creationId xmlns:p14="http://schemas.microsoft.com/office/powerpoint/2010/main" val="3161740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A5CFC-E349-F04E-8ECA-EFD1C3E7186E}"/>
              </a:ext>
            </a:extLst>
          </p:cNvPr>
          <p:cNvPicPr>
            <a:picLocks noChangeAspect="1"/>
          </p:cNvPicPr>
          <p:nvPr/>
        </p:nvPicPr>
        <p:blipFill rotWithShape="1">
          <a:blip r:embed="rId2"/>
          <a:srcRect t="2013" b="25172"/>
          <a:stretch/>
        </p:blipFill>
        <p:spPr>
          <a:xfrm>
            <a:off x="20" y="10"/>
            <a:ext cx="12191980" cy="6857990"/>
          </a:xfrm>
          <a:prstGeom prst="rect">
            <a:avLst/>
          </a:prstGeom>
        </p:spPr>
      </p:pic>
    </p:spTree>
    <p:extLst>
      <p:ext uri="{BB962C8B-B14F-4D97-AF65-F5344CB8AC3E}">
        <p14:creationId xmlns:p14="http://schemas.microsoft.com/office/powerpoint/2010/main" val="786744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A7FC-5007-D146-8AE4-BC4F284F80EC}"/>
              </a:ext>
            </a:extLst>
          </p:cNvPr>
          <p:cNvPicPr>
            <a:picLocks noChangeAspect="1"/>
          </p:cNvPicPr>
          <p:nvPr/>
        </p:nvPicPr>
        <p:blipFill rotWithShape="1">
          <a:blip r:embed="rId2"/>
          <a:srcRect b="27185"/>
          <a:stretch/>
        </p:blipFill>
        <p:spPr>
          <a:xfrm>
            <a:off x="20" y="10"/>
            <a:ext cx="12191980" cy="6857990"/>
          </a:xfrm>
          <a:prstGeom prst="rect">
            <a:avLst/>
          </a:prstGeom>
        </p:spPr>
      </p:pic>
    </p:spTree>
    <p:extLst>
      <p:ext uri="{BB962C8B-B14F-4D97-AF65-F5344CB8AC3E}">
        <p14:creationId xmlns:p14="http://schemas.microsoft.com/office/powerpoint/2010/main" val="367624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BC1E-530F-0AA2-E2F7-A562EDC9B354}"/>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2EB26B02-C9C2-04F3-8BCE-4435C7A131E9}"/>
              </a:ext>
            </a:extLst>
          </p:cNvPr>
          <p:cNvSpPr>
            <a:spLocks noGrp="1"/>
          </p:cNvSpPr>
          <p:nvPr>
            <p:ph idx="1"/>
          </p:nvPr>
        </p:nvSpPr>
        <p:spPr/>
        <p:txBody>
          <a:bodyPr/>
          <a:lstStyle/>
          <a:p>
            <a:r>
              <a:rPr lang="en-US" dirty="0"/>
              <a:t>Dr Paul is retired and not licensed</a:t>
            </a:r>
          </a:p>
          <a:p>
            <a:r>
              <a:rPr lang="en-US" dirty="0"/>
              <a:t>Nothing presented is intended to diagnose or treat</a:t>
            </a:r>
          </a:p>
          <a:p>
            <a:r>
              <a:rPr lang="en-US" dirty="0"/>
              <a:t>Consider this information as educational and … </a:t>
            </a:r>
          </a:p>
          <a:p>
            <a:r>
              <a:rPr lang="en-US" dirty="0"/>
              <a:t>Part of your informed consent process regarding vaccines.</a:t>
            </a:r>
          </a:p>
          <a:p>
            <a:endParaRPr lang="en-US" dirty="0"/>
          </a:p>
          <a:p>
            <a:r>
              <a:rPr lang="en-US" dirty="0"/>
              <a:t>This Testimony answers the question:</a:t>
            </a:r>
          </a:p>
          <a:p>
            <a:pPr marL="0" indent="0" algn="ctr">
              <a:buNone/>
            </a:pPr>
            <a:r>
              <a:rPr lang="en-US" b="1" dirty="0"/>
              <a:t>ARE CHILDREN SAFE IN CANADA?</a:t>
            </a:r>
          </a:p>
        </p:txBody>
      </p:sp>
    </p:spTree>
    <p:extLst>
      <p:ext uri="{BB962C8B-B14F-4D97-AF65-F5344CB8AC3E}">
        <p14:creationId xmlns:p14="http://schemas.microsoft.com/office/powerpoint/2010/main" val="1927934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06692-828C-FE4D-989D-8DE7E730EAB5}"/>
              </a:ext>
            </a:extLst>
          </p:cNvPr>
          <p:cNvPicPr>
            <a:picLocks noChangeAspect="1"/>
          </p:cNvPicPr>
          <p:nvPr/>
        </p:nvPicPr>
        <p:blipFill>
          <a:blip r:embed="rId2"/>
          <a:stretch>
            <a:fillRect/>
          </a:stretch>
        </p:blipFill>
        <p:spPr>
          <a:xfrm>
            <a:off x="3115544" y="1123527"/>
            <a:ext cx="5960906" cy="4604800"/>
          </a:xfrm>
          <a:prstGeom prst="rect">
            <a:avLst/>
          </a:prstGeom>
        </p:spPr>
      </p:pic>
    </p:spTree>
    <p:extLst>
      <p:ext uri="{BB962C8B-B14F-4D97-AF65-F5344CB8AC3E}">
        <p14:creationId xmlns:p14="http://schemas.microsoft.com/office/powerpoint/2010/main" val="1978597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CBF53-E165-7B41-8C87-524281C44F72}"/>
              </a:ext>
            </a:extLst>
          </p:cNvPr>
          <p:cNvPicPr>
            <a:picLocks noChangeAspect="1"/>
          </p:cNvPicPr>
          <p:nvPr/>
        </p:nvPicPr>
        <p:blipFill>
          <a:blip r:embed="rId2"/>
          <a:stretch>
            <a:fillRect/>
          </a:stretch>
        </p:blipFill>
        <p:spPr>
          <a:xfrm>
            <a:off x="2490132" y="643467"/>
            <a:ext cx="7211736" cy="5571066"/>
          </a:xfrm>
          <a:prstGeom prst="rect">
            <a:avLst/>
          </a:prstGeom>
        </p:spPr>
      </p:pic>
    </p:spTree>
    <p:extLst>
      <p:ext uri="{BB962C8B-B14F-4D97-AF65-F5344CB8AC3E}">
        <p14:creationId xmlns:p14="http://schemas.microsoft.com/office/powerpoint/2010/main" val="287623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13C8D-FA17-2644-92E3-417BB93A86E1}"/>
              </a:ext>
            </a:extLst>
          </p:cNvPr>
          <p:cNvPicPr>
            <a:picLocks noChangeAspect="1"/>
          </p:cNvPicPr>
          <p:nvPr/>
        </p:nvPicPr>
        <p:blipFill rotWithShape="1">
          <a:blip r:embed="rId2"/>
          <a:srcRect t="1746" b="25439"/>
          <a:stretch/>
        </p:blipFill>
        <p:spPr>
          <a:xfrm>
            <a:off x="20" y="10"/>
            <a:ext cx="12191980" cy="6857990"/>
          </a:xfrm>
          <a:prstGeom prst="rect">
            <a:avLst/>
          </a:prstGeom>
        </p:spPr>
      </p:pic>
    </p:spTree>
    <p:extLst>
      <p:ext uri="{BB962C8B-B14F-4D97-AF65-F5344CB8AC3E}">
        <p14:creationId xmlns:p14="http://schemas.microsoft.com/office/powerpoint/2010/main" val="1236446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8C1E2-3A1A-EF4A-BF8B-457C57B155D3}"/>
              </a:ext>
            </a:extLst>
          </p:cNvPr>
          <p:cNvPicPr>
            <a:picLocks noChangeAspect="1"/>
          </p:cNvPicPr>
          <p:nvPr/>
        </p:nvPicPr>
        <p:blipFill rotWithShape="1">
          <a:blip r:embed="rId2"/>
          <a:srcRect b="27185"/>
          <a:stretch/>
        </p:blipFill>
        <p:spPr>
          <a:xfrm>
            <a:off x="20" y="10"/>
            <a:ext cx="12191980" cy="6857990"/>
          </a:xfrm>
          <a:prstGeom prst="rect">
            <a:avLst/>
          </a:prstGeom>
        </p:spPr>
      </p:pic>
    </p:spTree>
    <p:extLst>
      <p:ext uri="{BB962C8B-B14F-4D97-AF65-F5344CB8AC3E}">
        <p14:creationId xmlns:p14="http://schemas.microsoft.com/office/powerpoint/2010/main" val="2602883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ACF7E-9A0C-4845-B049-A6D0F171665C}"/>
              </a:ext>
            </a:extLst>
          </p:cNvPr>
          <p:cNvPicPr>
            <a:picLocks noChangeAspect="1"/>
          </p:cNvPicPr>
          <p:nvPr/>
        </p:nvPicPr>
        <p:blipFill rotWithShape="1">
          <a:blip r:embed="rId2"/>
          <a:srcRect t="690" b="26495"/>
          <a:stretch/>
        </p:blipFill>
        <p:spPr>
          <a:xfrm>
            <a:off x="20" y="10"/>
            <a:ext cx="12191980" cy="6857990"/>
          </a:xfrm>
          <a:prstGeom prst="rect">
            <a:avLst/>
          </a:prstGeom>
        </p:spPr>
      </p:pic>
    </p:spTree>
    <p:extLst>
      <p:ext uri="{BB962C8B-B14F-4D97-AF65-F5344CB8AC3E}">
        <p14:creationId xmlns:p14="http://schemas.microsoft.com/office/powerpoint/2010/main" val="2737488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D36D1-EE44-6940-841C-A81FA1AECBCF}"/>
              </a:ext>
            </a:extLst>
          </p:cNvPr>
          <p:cNvPicPr>
            <a:picLocks noChangeAspect="1"/>
          </p:cNvPicPr>
          <p:nvPr/>
        </p:nvPicPr>
        <p:blipFill rotWithShape="1">
          <a:blip r:embed="rId2"/>
          <a:srcRect b="27185"/>
          <a:stretch/>
        </p:blipFill>
        <p:spPr>
          <a:xfrm>
            <a:off x="20" y="10"/>
            <a:ext cx="12191980" cy="6857990"/>
          </a:xfrm>
          <a:prstGeom prst="rect">
            <a:avLst/>
          </a:prstGeom>
        </p:spPr>
      </p:pic>
    </p:spTree>
    <p:extLst>
      <p:ext uri="{BB962C8B-B14F-4D97-AF65-F5344CB8AC3E}">
        <p14:creationId xmlns:p14="http://schemas.microsoft.com/office/powerpoint/2010/main" val="3508438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Rectangle 234"/>
          <p:cNvSpPr>
            <a:spLocks noChangeArrowheads="1"/>
          </p:cNvSpPr>
          <p:nvPr/>
        </p:nvSpPr>
        <p:spPr bwMode="auto">
          <a:xfrm>
            <a:off x="7391400" y="6581002"/>
            <a:ext cx="3276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en-US" sz="1200" b="1" dirty="0">
                <a:solidFill>
                  <a:schemeClr val="bg1"/>
                </a:solidFill>
                <a:latin typeface="Times New Roman" pitchFamily="18" charset="0"/>
                <a:ea typeface="Calibri" pitchFamily="34" charset="0"/>
                <a:cs typeface="Times New Roman" pitchFamily="18" charset="0"/>
              </a:rPr>
              <a:t>Copyright © NZM. All Rights Reserved.</a:t>
            </a:r>
            <a:endParaRPr lang="en-US" b="1" dirty="0">
              <a:solidFill>
                <a:schemeClr val="bg1"/>
              </a:solidFill>
              <a:latin typeface="Arial" pitchFamily="34" charset="0"/>
            </a:endParaRPr>
          </a:p>
        </p:txBody>
      </p:sp>
      <p:pic>
        <p:nvPicPr>
          <p:cNvPr id="8" name="Picture 7" descr="Table 4.jpg"/>
          <p:cNvPicPr>
            <a:picLocks noChangeAspect="1"/>
          </p:cNvPicPr>
          <p:nvPr/>
        </p:nvPicPr>
        <p:blipFill>
          <a:blip r:embed="rId2" cstate="print"/>
          <a:stretch>
            <a:fillRect/>
          </a:stretch>
        </p:blipFill>
        <p:spPr>
          <a:xfrm>
            <a:off x="2133601" y="685800"/>
            <a:ext cx="7958749" cy="5943600"/>
          </a:xfrm>
          <a:prstGeom prst="rect">
            <a:avLst/>
          </a:prstGeom>
          <a:ln w="15875">
            <a:solidFill>
              <a:schemeClr val="bg1"/>
            </a:solidFill>
          </a:ln>
        </p:spPr>
      </p:pic>
      <p:sp>
        <p:nvSpPr>
          <p:cNvPr id="4" name="TextBox 3"/>
          <p:cNvSpPr txBox="1"/>
          <p:nvPr/>
        </p:nvSpPr>
        <p:spPr>
          <a:xfrm>
            <a:off x="2438400" y="152401"/>
            <a:ext cx="7239000" cy="461665"/>
          </a:xfrm>
          <a:prstGeom prst="rect">
            <a:avLst/>
          </a:prstGeom>
          <a:solidFill>
            <a:srgbClr val="92D050">
              <a:alpha val="50000"/>
            </a:srgbClr>
          </a:solidFill>
          <a:ln w="19050">
            <a:solidFill>
              <a:schemeClr val="bg1"/>
            </a:solidFill>
          </a:ln>
        </p:spPr>
        <p:txBody>
          <a:bodyPr wrap="square" rtlCol="0">
            <a:spAutoFit/>
          </a:bodyPr>
          <a:lstStyle/>
          <a:p>
            <a:pPr algn="ctr"/>
            <a:r>
              <a:rPr lang="en-US" sz="2400" b="1" dirty="0">
                <a:solidFill>
                  <a:schemeClr val="bg1"/>
                </a:solidFill>
                <a:latin typeface="Arial" pitchFamily="34" charset="0"/>
                <a:cs typeface="Arial" pitchFamily="34" charset="0"/>
              </a:rPr>
              <a:t>Confidential Report by Vaccine Manufacturer</a:t>
            </a:r>
          </a:p>
        </p:txBody>
      </p:sp>
      <p:sp>
        <p:nvSpPr>
          <p:cNvPr id="5" name="Rounded Rectangle 4"/>
          <p:cNvSpPr/>
          <p:nvPr/>
        </p:nvSpPr>
        <p:spPr>
          <a:xfrm>
            <a:off x="2438400" y="1905000"/>
            <a:ext cx="2133600" cy="2514600"/>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086600" y="4114800"/>
            <a:ext cx="1676400" cy="304800"/>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81200" y="1828801"/>
            <a:ext cx="8229600" cy="3477875"/>
          </a:xfrm>
          <a:prstGeom prst="rect">
            <a:avLst/>
          </a:prstGeom>
          <a:solidFill>
            <a:srgbClr val="FF0000"/>
          </a:solidFill>
          <a:ln w="57150">
            <a:solidFill>
              <a:schemeClr val="bg1"/>
            </a:solidFill>
          </a:ln>
        </p:spPr>
        <p:txBody>
          <a:bodyPr wrap="square" lIns="91440" tIns="45720" rIns="91440" bIns="45720">
            <a:spAutoFit/>
          </a:bodyPr>
          <a:lstStyle/>
          <a:p>
            <a:pPr algn="ctr"/>
            <a:r>
              <a:rPr lang="en-US" sz="4400" b="1" dirty="0">
                <a:ln w="31550" cmpd="sng">
                  <a:noFill/>
                  <a:prstDash val="solid"/>
                </a:ln>
                <a:solidFill>
                  <a:schemeClr val="bg1"/>
                </a:solidFill>
                <a:cs typeface="Arial" pitchFamily="34" charset="0"/>
              </a:rPr>
              <a:t>97% of sudden infant deaths occurred in the first 10 days. </a:t>
            </a:r>
          </a:p>
          <a:p>
            <a:pPr algn="ctr"/>
            <a:endParaRPr lang="en-US" sz="4400" b="1" dirty="0">
              <a:ln w="31550" cmpd="sng">
                <a:noFill/>
                <a:prstDash val="solid"/>
              </a:ln>
              <a:solidFill>
                <a:schemeClr val="bg1"/>
              </a:solidFill>
              <a:cs typeface="Arial" pitchFamily="34" charset="0"/>
            </a:endParaRPr>
          </a:p>
          <a:p>
            <a:pPr algn="ctr"/>
            <a:r>
              <a:rPr lang="en-US" sz="4400" b="1" dirty="0">
                <a:ln w="31550" cmpd="sng">
                  <a:noFill/>
                  <a:prstDash val="solid"/>
                </a:ln>
                <a:solidFill>
                  <a:schemeClr val="bg1"/>
                </a:solidFill>
                <a:cs typeface="Arial" pitchFamily="34" charset="0"/>
              </a:rPr>
              <a:t>Just 3% occurred </a:t>
            </a:r>
          </a:p>
          <a:p>
            <a:pPr algn="ctr"/>
            <a:r>
              <a:rPr lang="en-US" sz="4400" b="1" dirty="0">
                <a:ln w="31550" cmpd="sng">
                  <a:noFill/>
                  <a:prstDash val="solid"/>
                </a:ln>
                <a:solidFill>
                  <a:schemeClr val="bg1"/>
                </a:solidFill>
                <a:cs typeface="Arial" pitchFamily="34" charset="0"/>
              </a:rPr>
              <a:t>in the next 10 days</a:t>
            </a:r>
          </a:p>
        </p:txBody>
      </p:sp>
    </p:spTree>
    <p:extLst>
      <p:ext uri="{BB962C8B-B14F-4D97-AF65-F5344CB8AC3E}">
        <p14:creationId xmlns:p14="http://schemas.microsoft.com/office/powerpoint/2010/main" val="27822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36DFF9-0232-8526-7D16-753C8008C93A}"/>
              </a:ext>
            </a:extLst>
          </p:cNvPr>
          <p:cNvPicPr>
            <a:picLocks noGrp="1" noChangeAspect="1"/>
          </p:cNvPicPr>
          <p:nvPr>
            <p:ph idx="1"/>
          </p:nvPr>
        </p:nvPicPr>
        <p:blipFill>
          <a:blip r:embed="rId2"/>
          <a:stretch>
            <a:fillRect/>
          </a:stretch>
        </p:blipFill>
        <p:spPr>
          <a:xfrm>
            <a:off x="2551814" y="0"/>
            <a:ext cx="7088373" cy="6858000"/>
          </a:xfrm>
          <a:prstGeom prst="rect">
            <a:avLst/>
          </a:prstGeom>
        </p:spPr>
      </p:pic>
      <p:sp>
        <p:nvSpPr>
          <p:cNvPr id="5" name="TextBox 4">
            <a:extLst>
              <a:ext uri="{FF2B5EF4-FFF2-40B4-BE49-F238E27FC236}">
                <a16:creationId xmlns:a16="http://schemas.microsoft.com/office/drawing/2014/main" id="{97E257BA-2694-4DC9-0929-209059DAAB6B}"/>
              </a:ext>
            </a:extLst>
          </p:cNvPr>
          <p:cNvSpPr txBox="1"/>
          <p:nvPr/>
        </p:nvSpPr>
        <p:spPr>
          <a:xfrm>
            <a:off x="6678168" y="4092158"/>
            <a:ext cx="4493538" cy="1200329"/>
          </a:xfrm>
          <a:prstGeom prst="rect">
            <a:avLst/>
          </a:prstGeom>
          <a:noFill/>
        </p:spPr>
        <p:txBody>
          <a:bodyPr wrap="none" rtlCol="0">
            <a:spAutoFit/>
          </a:bodyPr>
          <a:lstStyle/>
          <a:p>
            <a:r>
              <a:rPr lang="en-US" b="1" i="0" u="none" strike="noStrike" dirty="0">
                <a:solidFill>
                  <a:srgbClr val="222222"/>
                </a:solidFill>
                <a:effectLst/>
                <a:latin typeface="Helvetica Neue" panose="02000503000000020004" pitchFamily="2" charset="0"/>
              </a:rPr>
              <a:t>Between 1990 and 2019, </a:t>
            </a:r>
          </a:p>
          <a:p>
            <a:r>
              <a:rPr lang="en-US" b="1" i="0" u="none" strike="noStrike" dirty="0">
                <a:solidFill>
                  <a:srgbClr val="222222"/>
                </a:solidFill>
                <a:effectLst/>
                <a:latin typeface="Helvetica Neue" panose="02000503000000020004" pitchFamily="2" charset="0"/>
              </a:rPr>
              <a:t>2,605 infant deaths were reported </a:t>
            </a:r>
          </a:p>
          <a:p>
            <a:r>
              <a:rPr lang="en-US" b="1" i="0" u="none" strike="noStrike" dirty="0">
                <a:solidFill>
                  <a:srgbClr val="222222"/>
                </a:solidFill>
                <a:effectLst/>
                <a:latin typeface="Helvetica Neue" panose="02000503000000020004" pitchFamily="2" charset="0"/>
              </a:rPr>
              <a:t>in VAERS, 78.3% of these deaths</a:t>
            </a:r>
          </a:p>
          <a:p>
            <a:r>
              <a:rPr lang="en-US" b="1" i="0" u="none" strike="noStrike" dirty="0">
                <a:solidFill>
                  <a:srgbClr val="222222"/>
                </a:solidFill>
                <a:effectLst/>
                <a:latin typeface="Helvetica Neue" panose="02000503000000020004" pitchFamily="2" charset="0"/>
              </a:rPr>
              <a:t>occurring within a week of vaccination!</a:t>
            </a:r>
            <a:endParaRPr lang="en-US" b="1" dirty="0"/>
          </a:p>
        </p:txBody>
      </p:sp>
      <p:sp>
        <p:nvSpPr>
          <p:cNvPr id="6" name="TextBox 5">
            <a:extLst>
              <a:ext uri="{FF2B5EF4-FFF2-40B4-BE49-F238E27FC236}">
                <a16:creationId xmlns:a16="http://schemas.microsoft.com/office/drawing/2014/main" id="{10F4D22F-734D-F2E9-2C16-A529CDBA5269}"/>
              </a:ext>
            </a:extLst>
          </p:cNvPr>
          <p:cNvSpPr txBox="1"/>
          <p:nvPr/>
        </p:nvSpPr>
        <p:spPr>
          <a:xfrm>
            <a:off x="109728" y="1658112"/>
            <a:ext cx="3108672" cy="954107"/>
          </a:xfrm>
          <a:prstGeom prst="rect">
            <a:avLst/>
          </a:prstGeom>
          <a:noFill/>
        </p:spPr>
        <p:txBody>
          <a:bodyPr wrap="none" rtlCol="0">
            <a:spAutoFit/>
          </a:bodyPr>
          <a:lstStyle/>
          <a:p>
            <a:r>
              <a:rPr lang="en-US" sz="2800" b="1" i="0" u="none" strike="noStrike" dirty="0">
                <a:solidFill>
                  <a:srgbClr val="222222"/>
                </a:solidFill>
                <a:effectLst/>
                <a:latin typeface="Helvetica Neue" panose="02000503000000020004" pitchFamily="2" charset="0"/>
              </a:rPr>
              <a:t>Vaccinations = </a:t>
            </a:r>
          </a:p>
          <a:p>
            <a:r>
              <a:rPr lang="en-US" sz="2800" b="1" i="0" u="none" strike="noStrike" dirty="0">
                <a:solidFill>
                  <a:srgbClr val="222222"/>
                </a:solidFill>
                <a:effectLst/>
                <a:latin typeface="Helvetica Neue" panose="02000503000000020004" pitchFamily="2" charset="0"/>
              </a:rPr>
              <a:t>INFANT DEATHS </a:t>
            </a:r>
            <a:endParaRPr lang="en-US" sz="2800" dirty="0"/>
          </a:p>
        </p:txBody>
      </p:sp>
    </p:spTree>
    <p:extLst>
      <p:ext uri="{BB962C8B-B14F-4D97-AF65-F5344CB8AC3E}">
        <p14:creationId xmlns:p14="http://schemas.microsoft.com/office/powerpoint/2010/main" val="1867092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8EFD3-7842-7148-940B-FC7B1C6D183A}"/>
              </a:ext>
            </a:extLst>
          </p:cNvPr>
          <p:cNvPicPr>
            <a:picLocks noChangeAspect="1"/>
          </p:cNvPicPr>
          <p:nvPr/>
        </p:nvPicPr>
        <p:blipFill>
          <a:blip r:embed="rId2"/>
          <a:stretch>
            <a:fillRect/>
          </a:stretch>
        </p:blipFill>
        <p:spPr>
          <a:xfrm>
            <a:off x="1238828" y="484632"/>
            <a:ext cx="3415467" cy="5888737"/>
          </a:xfrm>
          <a:prstGeom prst="rect">
            <a:avLst/>
          </a:prstGeom>
        </p:spPr>
      </p:pic>
      <p:pic>
        <p:nvPicPr>
          <p:cNvPr id="2" name="Picture 1"/>
          <p:cNvPicPr>
            <a:picLocks noChangeAspect="1"/>
          </p:cNvPicPr>
          <p:nvPr/>
        </p:nvPicPr>
        <p:blipFill>
          <a:blip r:embed="rId3"/>
          <a:stretch>
            <a:fillRect/>
          </a:stretch>
        </p:blipFill>
        <p:spPr>
          <a:xfrm>
            <a:off x="4304516" y="214312"/>
            <a:ext cx="7754133" cy="6159055"/>
          </a:xfrm>
          <a:prstGeom prst="rect">
            <a:avLst/>
          </a:prstGeom>
        </p:spPr>
      </p:pic>
    </p:spTree>
    <p:extLst>
      <p:ext uri="{BB962C8B-B14F-4D97-AF65-F5344CB8AC3E}">
        <p14:creationId xmlns:p14="http://schemas.microsoft.com/office/powerpoint/2010/main" val="2942937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350" b="5350"/>
          <a:stretch>
            <a:fillRect/>
          </a:stretch>
        </p:blipFill>
        <p:spPr>
          <a:xfrm>
            <a:off x="4038600" y="1504950"/>
            <a:ext cx="7315200" cy="2997200"/>
          </a:xfrm>
        </p:spPr>
      </p:pic>
      <p:pic>
        <p:nvPicPr>
          <p:cNvPr id="8" name="Picture 7"/>
          <p:cNvPicPr>
            <a:picLocks noChangeAspect="1"/>
          </p:cNvPicPr>
          <p:nvPr/>
        </p:nvPicPr>
        <p:blipFill>
          <a:blip r:embed="rId3"/>
          <a:stretch>
            <a:fillRect/>
          </a:stretch>
        </p:blipFill>
        <p:spPr>
          <a:xfrm>
            <a:off x="4038600" y="4552950"/>
            <a:ext cx="7315200" cy="796925"/>
          </a:xfrm>
          <a:prstGeom prst="rect">
            <a:avLst/>
          </a:prstGeom>
        </p:spPr>
      </p:pic>
      <p:sp>
        <p:nvSpPr>
          <p:cNvPr id="2" name="Title 1"/>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Infant Mortality - Number of Vaccines </a:t>
            </a:r>
          </a:p>
        </p:txBody>
      </p:sp>
    </p:spTree>
    <p:extLst>
      <p:ext uri="{BB962C8B-B14F-4D97-AF65-F5344CB8AC3E}">
        <p14:creationId xmlns:p14="http://schemas.microsoft.com/office/powerpoint/2010/main" val="90281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EE4F-9130-2CF4-B335-E34152AB18DD}"/>
              </a:ext>
            </a:extLst>
          </p:cNvPr>
          <p:cNvSpPr>
            <a:spLocks noGrp="1"/>
          </p:cNvSpPr>
          <p:nvPr>
            <p:ph type="title"/>
          </p:nvPr>
        </p:nvSpPr>
        <p:spPr/>
        <p:txBody>
          <a:bodyPr/>
          <a:lstStyle/>
          <a:p>
            <a:r>
              <a:rPr lang="en-US" dirty="0"/>
              <a:t>What We Are Told – THE LIES…</a:t>
            </a:r>
          </a:p>
        </p:txBody>
      </p:sp>
      <p:sp>
        <p:nvSpPr>
          <p:cNvPr id="3" name="Content Placeholder 2">
            <a:extLst>
              <a:ext uri="{FF2B5EF4-FFF2-40B4-BE49-F238E27FC236}">
                <a16:creationId xmlns:a16="http://schemas.microsoft.com/office/drawing/2014/main" id="{4E4B78DA-528D-EAD5-5841-5A2AB0F1CDFC}"/>
              </a:ext>
            </a:extLst>
          </p:cNvPr>
          <p:cNvSpPr>
            <a:spLocks noGrp="1"/>
          </p:cNvSpPr>
          <p:nvPr>
            <p:ph idx="1"/>
          </p:nvPr>
        </p:nvSpPr>
        <p:spPr/>
        <p:txBody>
          <a:bodyPr>
            <a:normAutofit fontScale="55000" lnSpcReduction="20000"/>
          </a:bodyPr>
          <a:lstStyle/>
          <a:p>
            <a:r>
              <a:rPr lang="en-US" dirty="0"/>
              <a:t>Vaccines are </a:t>
            </a:r>
            <a:r>
              <a:rPr lang="en-US" b="1" dirty="0"/>
              <a:t>Safe and Effective</a:t>
            </a:r>
          </a:p>
          <a:p>
            <a:r>
              <a:rPr lang="en-US" dirty="0"/>
              <a:t>Vaccines are extensively </a:t>
            </a:r>
            <a:r>
              <a:rPr lang="en-US" b="1" dirty="0"/>
              <a:t>tested for safety</a:t>
            </a:r>
          </a:p>
          <a:p>
            <a:r>
              <a:rPr lang="en-US" dirty="0"/>
              <a:t>Safety testing uses a </a:t>
            </a:r>
            <a:r>
              <a:rPr lang="en-US" b="1" dirty="0"/>
              <a:t>control group </a:t>
            </a:r>
          </a:p>
          <a:p>
            <a:r>
              <a:rPr lang="en-US" b="1" dirty="0"/>
              <a:t>VAERS</a:t>
            </a:r>
            <a:r>
              <a:rPr lang="en-US" dirty="0"/>
              <a:t> &amp; post licensure screening </a:t>
            </a:r>
            <a:r>
              <a:rPr lang="en-US" b="1" dirty="0"/>
              <a:t>would pick up danger signals</a:t>
            </a:r>
          </a:p>
          <a:p>
            <a:r>
              <a:rPr lang="en-US" dirty="0"/>
              <a:t>Safety testing looks at </a:t>
            </a:r>
            <a:r>
              <a:rPr lang="en-US" b="1" dirty="0"/>
              <a:t>key health outcomes</a:t>
            </a:r>
          </a:p>
          <a:p>
            <a:r>
              <a:rPr lang="en-US" dirty="0"/>
              <a:t>Serious side effects are </a:t>
            </a:r>
            <a:r>
              <a:rPr lang="en-US" b="1" dirty="0"/>
              <a:t>1/million</a:t>
            </a:r>
          </a:p>
          <a:p>
            <a:r>
              <a:rPr lang="en-US" dirty="0"/>
              <a:t>Without vaccines we would go back to the </a:t>
            </a:r>
            <a:r>
              <a:rPr lang="en-US" b="1" dirty="0"/>
              <a:t>dark ages</a:t>
            </a:r>
          </a:p>
          <a:p>
            <a:r>
              <a:rPr lang="en-US" dirty="0"/>
              <a:t>The </a:t>
            </a:r>
            <a:r>
              <a:rPr lang="en-US" b="1" dirty="0"/>
              <a:t>entire schedule </a:t>
            </a:r>
            <a:r>
              <a:rPr lang="en-US" dirty="0"/>
              <a:t>is safe all the time for all children</a:t>
            </a:r>
          </a:p>
          <a:p>
            <a:r>
              <a:rPr lang="en-US" dirty="0"/>
              <a:t>Kids can handle </a:t>
            </a:r>
            <a:r>
              <a:rPr lang="en-US" b="1" dirty="0"/>
              <a:t>10,000 antigens (vaccines) </a:t>
            </a:r>
            <a:r>
              <a:rPr lang="en-US" dirty="0"/>
              <a:t>at once </a:t>
            </a:r>
          </a:p>
          <a:p>
            <a:r>
              <a:rPr lang="en-US" dirty="0"/>
              <a:t>You can vaccinate </a:t>
            </a:r>
            <a:r>
              <a:rPr lang="en-US" b="1" dirty="0"/>
              <a:t>when children are sick</a:t>
            </a:r>
          </a:p>
          <a:p>
            <a:r>
              <a:rPr lang="en-US" dirty="0"/>
              <a:t>The amount of </a:t>
            </a:r>
            <a:r>
              <a:rPr lang="en-US" b="1" dirty="0"/>
              <a:t>aluminum</a:t>
            </a:r>
            <a:r>
              <a:rPr lang="en-US" dirty="0"/>
              <a:t> in vaccines is harmless (less than in formula).</a:t>
            </a:r>
          </a:p>
          <a:p>
            <a:r>
              <a:rPr lang="en-US" dirty="0"/>
              <a:t>Vaccine </a:t>
            </a:r>
            <a:r>
              <a:rPr lang="en-US" b="1" dirty="0"/>
              <a:t>ingredients are safe</a:t>
            </a:r>
            <a:r>
              <a:rPr lang="en-US" dirty="0"/>
              <a:t>.</a:t>
            </a:r>
          </a:p>
          <a:p>
            <a:r>
              <a:rPr lang="en-US" dirty="0"/>
              <a:t>Vaccinating is being responsible for the </a:t>
            </a:r>
            <a:r>
              <a:rPr lang="en-US" b="1" dirty="0"/>
              <a:t>Greater Good</a:t>
            </a:r>
          </a:p>
          <a:p>
            <a:r>
              <a:rPr lang="en-US" b="1" dirty="0"/>
              <a:t>Vaccinated Children are healthier </a:t>
            </a:r>
            <a:r>
              <a:rPr lang="en-US" dirty="0"/>
              <a:t>than unvaccinated children.  Vaccinate to protect grandma and the vulnerable. </a:t>
            </a:r>
            <a:endParaRPr lang="en-US" b="1" dirty="0"/>
          </a:p>
          <a:p>
            <a:endParaRPr lang="en-US" dirty="0"/>
          </a:p>
        </p:txBody>
      </p:sp>
    </p:spTree>
    <p:extLst>
      <p:ext uri="{BB962C8B-B14F-4D97-AF65-F5344CB8AC3E}">
        <p14:creationId xmlns:p14="http://schemas.microsoft.com/office/powerpoint/2010/main" val="3235404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7B355-4510-894D-B463-B9AD268BF866}"/>
              </a:ext>
            </a:extLst>
          </p:cNvPr>
          <p:cNvPicPr>
            <a:picLocks noChangeAspect="1"/>
          </p:cNvPicPr>
          <p:nvPr/>
        </p:nvPicPr>
        <p:blipFill rotWithShape="1">
          <a:blip r:embed="rId2"/>
          <a:srcRect t="4226" b="22959"/>
          <a:stretch/>
        </p:blipFill>
        <p:spPr>
          <a:xfrm>
            <a:off x="20" y="10"/>
            <a:ext cx="12191980" cy="6857990"/>
          </a:xfrm>
          <a:prstGeom prst="rect">
            <a:avLst/>
          </a:prstGeom>
        </p:spPr>
      </p:pic>
    </p:spTree>
    <p:extLst>
      <p:ext uri="{BB962C8B-B14F-4D97-AF65-F5344CB8AC3E}">
        <p14:creationId xmlns:p14="http://schemas.microsoft.com/office/powerpoint/2010/main" val="3186085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D050-AFF9-9344-97B1-5C0455CA4C1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dirty="0"/>
              <a:t>OTHER</a:t>
            </a:r>
            <a:r>
              <a:rPr lang="en-US" sz="5600" kern="1200" dirty="0">
                <a:solidFill>
                  <a:schemeClr val="tx1"/>
                </a:solidFill>
                <a:latin typeface="+mj-lt"/>
                <a:ea typeface="+mj-ea"/>
                <a:cs typeface="+mj-cs"/>
              </a:rPr>
              <a:t> VAXXED – UNVAXXED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STUDIES </a:t>
            </a:r>
          </a:p>
        </p:txBody>
      </p:sp>
      <p:sp>
        <p:nvSpPr>
          <p:cNvPr id="3" name="Text Placeholder 2">
            <a:extLst>
              <a:ext uri="{FF2B5EF4-FFF2-40B4-BE49-F238E27FC236}">
                <a16:creationId xmlns:a16="http://schemas.microsoft.com/office/drawing/2014/main" id="{9748D80C-BAD5-6745-A9D4-DA56762F3819}"/>
              </a:ext>
            </a:extLst>
          </p:cNvPr>
          <p:cNvSpPr>
            <a:spLocks noGrp="1"/>
          </p:cNvSpPr>
          <p:nvPr>
            <p:ph type="body" idx="1"/>
          </p:nvPr>
        </p:nvSpPr>
        <p:spPr>
          <a:xfrm>
            <a:off x="638882" y="4631161"/>
            <a:ext cx="3571810" cy="1559327"/>
          </a:xfrm>
        </p:spPr>
        <p:txBody>
          <a:bodyPr vert="horz" lIns="91440" tIns="45720" rIns="91440" bIns="45720" rtlCol="0">
            <a:normAutofit/>
          </a:bodyPr>
          <a:lstStyle/>
          <a:p>
            <a:endParaRPr lang="en-US" sz="2400" kern="120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6CF53761-499D-7044-8C30-8E2BE6FF0A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54296" y="709803"/>
            <a:ext cx="7214616" cy="5410962"/>
          </a:xfrm>
          <a:prstGeom prst="rect">
            <a:avLst/>
          </a:prstGeom>
        </p:spPr>
      </p:pic>
      <p:sp>
        <p:nvSpPr>
          <p:cNvPr id="6" name="TextBox 5">
            <a:extLst>
              <a:ext uri="{FF2B5EF4-FFF2-40B4-BE49-F238E27FC236}">
                <a16:creationId xmlns:a16="http://schemas.microsoft.com/office/drawing/2014/main" id="{ABC82255-408A-854B-A63B-C7E398E263A0}"/>
              </a:ext>
            </a:extLst>
          </p:cNvPr>
          <p:cNvSpPr txBox="1"/>
          <p:nvPr/>
        </p:nvSpPr>
        <p:spPr>
          <a:xfrm>
            <a:off x="9682096" y="5920710"/>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rpp.blogspot.com/2013/02/que-educacion-daremos-nuestros-hijos-el.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82674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85216-F370-D3F0-032C-EA82DEBE2C9A}"/>
              </a:ext>
            </a:extLst>
          </p:cNvPr>
          <p:cNvPicPr>
            <a:picLocks noChangeAspect="1"/>
          </p:cNvPicPr>
          <p:nvPr/>
        </p:nvPicPr>
        <p:blipFill>
          <a:blip r:embed="rId2"/>
          <a:stretch>
            <a:fillRect/>
          </a:stretch>
        </p:blipFill>
        <p:spPr>
          <a:xfrm>
            <a:off x="717175" y="457200"/>
            <a:ext cx="10757649" cy="5943600"/>
          </a:xfrm>
          <a:prstGeom prst="rect">
            <a:avLst/>
          </a:prstGeom>
        </p:spPr>
      </p:pic>
    </p:spTree>
    <p:extLst>
      <p:ext uri="{BB962C8B-B14F-4D97-AF65-F5344CB8AC3E}">
        <p14:creationId xmlns:p14="http://schemas.microsoft.com/office/powerpoint/2010/main" val="539747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F31C75-521A-5AA5-E80E-73AC6CFFC7FE}"/>
              </a:ext>
            </a:extLst>
          </p:cNvPr>
          <p:cNvPicPr>
            <a:picLocks noChangeAspect="1"/>
          </p:cNvPicPr>
          <p:nvPr/>
        </p:nvPicPr>
        <p:blipFill>
          <a:blip r:embed="rId2"/>
          <a:stretch>
            <a:fillRect/>
          </a:stretch>
        </p:blipFill>
        <p:spPr>
          <a:xfrm>
            <a:off x="717175" y="457200"/>
            <a:ext cx="10757649" cy="5943600"/>
          </a:xfrm>
          <a:prstGeom prst="rect">
            <a:avLst/>
          </a:prstGeom>
        </p:spPr>
      </p:pic>
    </p:spTree>
    <p:extLst>
      <p:ext uri="{BB962C8B-B14F-4D97-AF65-F5344CB8AC3E}">
        <p14:creationId xmlns:p14="http://schemas.microsoft.com/office/powerpoint/2010/main" val="376906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3DB559-AED3-806F-870C-2B2BFA1EB4BF}"/>
              </a:ext>
            </a:extLst>
          </p:cNvPr>
          <p:cNvPicPr>
            <a:picLocks noChangeAspect="1"/>
          </p:cNvPicPr>
          <p:nvPr/>
        </p:nvPicPr>
        <p:blipFill>
          <a:blip r:embed="rId2"/>
          <a:stretch>
            <a:fillRect/>
          </a:stretch>
        </p:blipFill>
        <p:spPr>
          <a:xfrm>
            <a:off x="765417" y="457200"/>
            <a:ext cx="10661166" cy="5943600"/>
          </a:xfrm>
          <a:prstGeom prst="rect">
            <a:avLst/>
          </a:prstGeom>
        </p:spPr>
      </p:pic>
    </p:spTree>
    <p:extLst>
      <p:ext uri="{BB962C8B-B14F-4D97-AF65-F5344CB8AC3E}">
        <p14:creationId xmlns:p14="http://schemas.microsoft.com/office/powerpoint/2010/main" val="1617535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B86AF-008F-FA71-828F-A2979CEFCBDD}"/>
              </a:ext>
            </a:extLst>
          </p:cNvPr>
          <p:cNvPicPr>
            <a:picLocks noChangeAspect="1"/>
          </p:cNvPicPr>
          <p:nvPr/>
        </p:nvPicPr>
        <p:blipFill rotWithShape="1">
          <a:blip r:embed="rId2"/>
          <a:srcRect b="5466"/>
          <a:stretch/>
        </p:blipFill>
        <p:spPr>
          <a:xfrm>
            <a:off x="457200" y="457200"/>
            <a:ext cx="11277600" cy="5943600"/>
          </a:xfrm>
          <a:prstGeom prst="rect">
            <a:avLst/>
          </a:prstGeom>
        </p:spPr>
      </p:pic>
    </p:spTree>
    <p:extLst>
      <p:ext uri="{BB962C8B-B14F-4D97-AF65-F5344CB8AC3E}">
        <p14:creationId xmlns:p14="http://schemas.microsoft.com/office/powerpoint/2010/main" val="3136506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1253D-7503-527B-3223-28228C8E94B4}"/>
              </a:ext>
            </a:extLst>
          </p:cNvPr>
          <p:cNvPicPr>
            <a:picLocks noChangeAspect="1"/>
          </p:cNvPicPr>
          <p:nvPr/>
        </p:nvPicPr>
        <p:blipFill rotWithShape="1">
          <a:blip r:embed="rId2"/>
          <a:srcRect l="1315"/>
          <a:stretch/>
        </p:blipFill>
        <p:spPr>
          <a:xfrm>
            <a:off x="20" y="1282"/>
            <a:ext cx="12191980" cy="6856718"/>
          </a:xfrm>
          <a:prstGeom prst="rect">
            <a:avLst/>
          </a:prstGeom>
        </p:spPr>
      </p:pic>
    </p:spTree>
    <p:extLst>
      <p:ext uri="{BB962C8B-B14F-4D97-AF65-F5344CB8AC3E}">
        <p14:creationId xmlns:p14="http://schemas.microsoft.com/office/powerpoint/2010/main" val="1996461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3652D-7C8F-85BE-19AE-1A35B10607C7}"/>
              </a:ext>
            </a:extLst>
          </p:cNvPr>
          <p:cNvPicPr>
            <a:picLocks noChangeAspect="1"/>
          </p:cNvPicPr>
          <p:nvPr/>
        </p:nvPicPr>
        <p:blipFill rotWithShape="1">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1239046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32A9-84F6-4ACC-BBD6-3729746BFAD4}"/>
              </a:ext>
            </a:extLst>
          </p:cNvPr>
          <p:cNvPicPr>
            <a:picLocks noChangeAspect="1"/>
          </p:cNvPicPr>
          <p:nvPr/>
        </p:nvPicPr>
        <p:blipFill rotWithShape="1">
          <a:blip r:embed="rId2"/>
          <a:srcRect l="97" r="755"/>
          <a:stretch/>
        </p:blipFill>
        <p:spPr>
          <a:xfrm>
            <a:off x="20" y="2"/>
            <a:ext cx="4578252" cy="2608957"/>
          </a:xfrm>
          <a:prstGeom prst="rect">
            <a:avLst/>
          </a:prstGeom>
        </p:spPr>
      </p:pic>
      <p:sp>
        <p:nvSpPr>
          <p:cNvPr id="2" name="Title 1">
            <a:extLst>
              <a:ext uri="{FF2B5EF4-FFF2-40B4-BE49-F238E27FC236}">
                <a16:creationId xmlns:a16="http://schemas.microsoft.com/office/drawing/2014/main" id="{F048959E-D43B-4146-8573-075823FF7C0A}"/>
              </a:ext>
            </a:extLst>
          </p:cNvPr>
          <p:cNvSpPr>
            <a:spLocks noGrp="1"/>
          </p:cNvSpPr>
          <p:nvPr>
            <p:ph type="title"/>
          </p:nvPr>
        </p:nvSpPr>
        <p:spPr>
          <a:xfrm>
            <a:off x="0" y="2906985"/>
            <a:ext cx="4494881" cy="897047"/>
          </a:xfrm>
        </p:spPr>
        <p:txBody>
          <a:bodyPr anchor="ctr">
            <a:normAutofit fontScale="90000"/>
          </a:bodyPr>
          <a:lstStyle/>
          <a:p>
            <a:r>
              <a:rPr lang="en-US" dirty="0"/>
              <a:t> VAXXED-UNVAXXED</a:t>
            </a:r>
          </a:p>
        </p:txBody>
      </p:sp>
      <p:pic>
        <p:nvPicPr>
          <p:cNvPr id="10242" name="Picture 2" descr="Vaxxed vs unvaxxed children, study, Mawson, vaccinated vs unvaccinated children health outcomes">
            <a:extLst>
              <a:ext uri="{FF2B5EF4-FFF2-40B4-BE49-F238E27FC236}">
                <a16:creationId xmlns:a16="http://schemas.microsoft.com/office/drawing/2014/main" id="{4DED1801-84A6-4B9B-AB70-B214A821C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7" r="-2" b="8727"/>
          <a:stretch/>
        </p:blipFill>
        <p:spPr bwMode="auto">
          <a:xfrm>
            <a:off x="4578270" y="-2"/>
            <a:ext cx="7613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490F24F-320A-49F8-A2BF-53362CD8001B}"/>
              </a:ext>
            </a:extLst>
          </p:cNvPr>
          <p:cNvSpPr>
            <a:spLocks noGrp="1"/>
          </p:cNvSpPr>
          <p:nvPr>
            <p:ph idx="1"/>
          </p:nvPr>
        </p:nvSpPr>
        <p:spPr>
          <a:xfrm>
            <a:off x="581193" y="4102059"/>
            <a:ext cx="3415074" cy="2273340"/>
          </a:xfrm>
        </p:spPr>
        <p:txBody>
          <a:bodyPr>
            <a:normAutofit fontScale="92500"/>
          </a:bodyPr>
          <a:lstStyle/>
          <a:p>
            <a:pPr marL="0" indent="0">
              <a:buNone/>
            </a:pPr>
            <a:r>
              <a:rPr lang="en-US" dirty="0"/>
              <a:t>Relative rates of medical conditions for vaccinated children when compared to unvaccinated children.</a:t>
            </a:r>
          </a:p>
        </p:txBody>
      </p:sp>
    </p:spTree>
    <p:extLst>
      <p:ext uri="{BB962C8B-B14F-4D97-AF65-F5344CB8AC3E}">
        <p14:creationId xmlns:p14="http://schemas.microsoft.com/office/powerpoint/2010/main" val="525004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25" y="5291517"/>
            <a:ext cx="10965141" cy="895244"/>
          </a:xfrm>
        </p:spPr>
        <p:txBody>
          <a:bodyPr vert="horz" lIns="91440" tIns="45720" rIns="91440" bIns="45720" rtlCol="0" anchor="b">
            <a:normAutofit fontScale="90000"/>
          </a:bodyPr>
          <a:lstStyle/>
          <a:p>
            <a:pPr algn="ctr"/>
            <a:r>
              <a:rPr lang="en-US" sz="4000" dirty="0"/>
              <a:t>Health Outcomes of Vaccinated versus Unvaccinated Children</a:t>
            </a:r>
            <a:br>
              <a:rPr lang="en-US" sz="4000" dirty="0"/>
            </a:br>
            <a:r>
              <a:rPr lang="en-US" sz="4000" dirty="0"/>
              <a:t>Brian Hooker &amp; Neil Miller</a:t>
            </a:r>
          </a:p>
        </p:txBody>
      </p:sp>
      <p:graphicFrame>
        <p:nvGraphicFramePr>
          <p:cNvPr id="4" name="Table 3"/>
          <p:cNvGraphicFramePr>
            <a:graphicFrameLocks noGrp="1"/>
          </p:cNvGraphicFramePr>
          <p:nvPr/>
        </p:nvGraphicFramePr>
        <p:xfrm>
          <a:off x="531350" y="536739"/>
          <a:ext cx="11133755" cy="3358542"/>
        </p:xfrm>
        <a:graphic>
          <a:graphicData uri="http://schemas.openxmlformats.org/drawingml/2006/table">
            <a:tbl>
              <a:tblPr firstRow="1" firstCol="1" bandRow="1">
                <a:tableStyleId>{5C22544A-7EE6-4342-B048-85BDC9FD1C3A}</a:tableStyleId>
              </a:tblPr>
              <a:tblGrid>
                <a:gridCol w="2606558">
                  <a:extLst>
                    <a:ext uri="{9D8B030D-6E8A-4147-A177-3AD203B41FA5}">
                      <a16:colId xmlns:a16="http://schemas.microsoft.com/office/drawing/2014/main" val="20000"/>
                    </a:ext>
                  </a:extLst>
                </a:gridCol>
                <a:gridCol w="1946401">
                  <a:extLst>
                    <a:ext uri="{9D8B030D-6E8A-4147-A177-3AD203B41FA5}">
                      <a16:colId xmlns:a16="http://schemas.microsoft.com/office/drawing/2014/main" val="20001"/>
                    </a:ext>
                  </a:extLst>
                </a:gridCol>
                <a:gridCol w="2230476">
                  <a:extLst>
                    <a:ext uri="{9D8B030D-6E8A-4147-A177-3AD203B41FA5}">
                      <a16:colId xmlns:a16="http://schemas.microsoft.com/office/drawing/2014/main" val="20002"/>
                    </a:ext>
                  </a:extLst>
                </a:gridCol>
                <a:gridCol w="2176218">
                  <a:extLst>
                    <a:ext uri="{9D8B030D-6E8A-4147-A177-3AD203B41FA5}">
                      <a16:colId xmlns:a16="http://schemas.microsoft.com/office/drawing/2014/main" val="20003"/>
                    </a:ext>
                  </a:extLst>
                </a:gridCol>
                <a:gridCol w="2174102">
                  <a:extLst>
                    <a:ext uri="{9D8B030D-6E8A-4147-A177-3AD203B41FA5}">
                      <a16:colId xmlns:a16="http://schemas.microsoft.com/office/drawing/2014/main" val="20004"/>
                    </a:ext>
                  </a:extLst>
                </a:gridCol>
              </a:tblGrid>
              <a:tr h="559757">
                <a:tc>
                  <a:txBody>
                    <a:bodyPr/>
                    <a:lstStyle/>
                    <a:p>
                      <a:pPr marL="0" marR="0">
                        <a:lnSpc>
                          <a:spcPct val="107000"/>
                        </a:lnSpc>
                        <a:spcBef>
                          <a:spcPts val="0"/>
                        </a:spcBef>
                        <a:spcAft>
                          <a:spcPts val="0"/>
                        </a:spcAft>
                      </a:pPr>
                      <a:r>
                        <a:rPr lang="en-US" sz="1600" dirty="0">
                          <a:effectLst/>
                        </a:rPr>
                        <a:t>Diagnosis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Vaccinated</a:t>
                      </a:r>
                    </a:p>
                    <a:p>
                      <a:pPr marL="0" marR="0" algn="ctr">
                        <a:lnSpc>
                          <a:spcPct val="107000"/>
                        </a:lnSpc>
                        <a:spcBef>
                          <a:spcPts val="0"/>
                        </a:spcBef>
                        <a:spcAft>
                          <a:spcPts val="0"/>
                        </a:spcAft>
                      </a:pPr>
                      <a:r>
                        <a:rPr lang="en-US" sz="1600">
                          <a:effectLst/>
                        </a:rPr>
                        <a:t>Cases/Total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Unvaccinated</a:t>
                      </a:r>
                    </a:p>
                    <a:p>
                      <a:pPr marL="0" marR="0" algn="ctr">
                        <a:lnSpc>
                          <a:spcPct val="107000"/>
                        </a:lnSpc>
                        <a:spcBef>
                          <a:spcPts val="0"/>
                        </a:spcBef>
                        <a:spcAft>
                          <a:spcPts val="0"/>
                        </a:spcAft>
                      </a:pPr>
                      <a:r>
                        <a:rPr lang="en-US" sz="1600">
                          <a:effectLst/>
                        </a:rPr>
                        <a:t>Cases/Total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Odds Ratio</a:t>
                      </a:r>
                    </a:p>
                    <a:p>
                      <a:pPr marL="0" marR="0" algn="ctr">
                        <a:lnSpc>
                          <a:spcPct val="107000"/>
                        </a:lnSpc>
                        <a:spcBef>
                          <a:spcPts val="0"/>
                        </a:spcBef>
                        <a:spcAft>
                          <a:spcPts val="0"/>
                        </a:spcAft>
                      </a:pPr>
                      <a:r>
                        <a:rPr lang="en-US" sz="1600">
                          <a:effectLst/>
                        </a:rPr>
                        <a:t>(95%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P-value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0"/>
                  </a:ext>
                </a:extLst>
              </a:tr>
              <a:tr h="559757">
                <a:tc>
                  <a:txBody>
                    <a:bodyPr/>
                    <a:lstStyle/>
                    <a:p>
                      <a:pPr marL="0" marR="0">
                        <a:lnSpc>
                          <a:spcPct val="107000"/>
                        </a:lnSpc>
                        <a:spcBef>
                          <a:spcPts val="0"/>
                        </a:spcBef>
                        <a:spcAft>
                          <a:spcPts val="0"/>
                        </a:spcAft>
                      </a:pPr>
                      <a:r>
                        <a:rPr lang="en-US" sz="1600" dirty="0">
                          <a:effectLst/>
                        </a:rPr>
                        <a:t>Developmental Delay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153/1407 (10.9%)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34/630</a:t>
                      </a:r>
                    </a:p>
                    <a:p>
                      <a:pPr marL="0" marR="0" algn="ctr">
                        <a:lnSpc>
                          <a:spcPct val="107000"/>
                        </a:lnSpc>
                        <a:spcBef>
                          <a:spcPts val="0"/>
                        </a:spcBef>
                        <a:spcAft>
                          <a:spcPts val="0"/>
                        </a:spcAft>
                      </a:pPr>
                      <a:r>
                        <a:rPr lang="en-US" sz="1600">
                          <a:effectLst/>
                        </a:rPr>
                        <a:t>(5.4%)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2.18 (1.47 – 3.24)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0.0001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1"/>
                  </a:ext>
                </a:extLst>
              </a:tr>
              <a:tr h="559757">
                <a:tc>
                  <a:txBody>
                    <a:bodyPr/>
                    <a:lstStyle/>
                    <a:p>
                      <a:pPr marL="0" marR="0">
                        <a:lnSpc>
                          <a:spcPct val="107000"/>
                        </a:lnSpc>
                        <a:spcBef>
                          <a:spcPts val="0"/>
                        </a:spcBef>
                        <a:spcAft>
                          <a:spcPts val="0"/>
                        </a:spcAft>
                      </a:pPr>
                      <a:r>
                        <a:rPr lang="en-US" sz="1600">
                          <a:effectLst/>
                        </a:rPr>
                        <a:t>Asthma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67/1412</a:t>
                      </a:r>
                    </a:p>
                    <a:p>
                      <a:pPr marL="0" marR="0" algn="ctr">
                        <a:lnSpc>
                          <a:spcPct val="107000"/>
                        </a:lnSpc>
                        <a:spcBef>
                          <a:spcPts val="0"/>
                        </a:spcBef>
                        <a:spcAft>
                          <a:spcPts val="0"/>
                        </a:spcAft>
                      </a:pPr>
                      <a:r>
                        <a:rPr lang="en-US" sz="1600">
                          <a:effectLst/>
                        </a:rPr>
                        <a:t>(4.7%)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7/629</a:t>
                      </a:r>
                    </a:p>
                    <a:p>
                      <a:pPr marL="0" marR="0" algn="ctr">
                        <a:lnSpc>
                          <a:spcPct val="107000"/>
                        </a:lnSpc>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4.49 (2.04 – 9.88)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0.0002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2"/>
                  </a:ext>
                </a:extLst>
              </a:tr>
              <a:tr h="559757">
                <a:tc>
                  <a:txBody>
                    <a:bodyPr/>
                    <a:lstStyle/>
                    <a:p>
                      <a:pPr marL="0" marR="0">
                        <a:lnSpc>
                          <a:spcPct val="107000"/>
                        </a:lnSpc>
                        <a:spcBef>
                          <a:spcPts val="0"/>
                        </a:spcBef>
                        <a:spcAft>
                          <a:spcPts val="0"/>
                        </a:spcAft>
                      </a:pPr>
                      <a:r>
                        <a:rPr lang="en-US" sz="1600">
                          <a:effectLst/>
                        </a:rPr>
                        <a:t>Ear Infection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324/1116 (29.0%)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104/533</a:t>
                      </a:r>
                    </a:p>
                    <a:p>
                      <a:pPr marL="0" marR="0" algn="ctr">
                        <a:lnSpc>
                          <a:spcPct val="107000"/>
                        </a:lnSpc>
                        <a:spcBef>
                          <a:spcPts val="0"/>
                        </a:spcBef>
                        <a:spcAft>
                          <a:spcPts val="0"/>
                        </a:spcAft>
                      </a:pPr>
                      <a:r>
                        <a:rPr lang="en-US" sz="1600">
                          <a:effectLst/>
                        </a:rPr>
                        <a:t>(19.5%)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2.13 (1.63 – 2.78)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&lt;0.0001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3"/>
                  </a:ext>
                </a:extLst>
              </a:tr>
              <a:tr h="559757">
                <a:tc>
                  <a:txBody>
                    <a:bodyPr/>
                    <a:lstStyle/>
                    <a:p>
                      <a:pPr marL="0" marR="0">
                        <a:lnSpc>
                          <a:spcPct val="107000"/>
                        </a:lnSpc>
                        <a:spcBef>
                          <a:spcPts val="0"/>
                        </a:spcBef>
                        <a:spcAft>
                          <a:spcPts val="0"/>
                        </a:spcAft>
                      </a:pPr>
                      <a:r>
                        <a:rPr lang="en-US" sz="1600">
                          <a:effectLst/>
                        </a:rPr>
                        <a:t>Gastrointestinal Disorder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55/1382</a:t>
                      </a:r>
                    </a:p>
                    <a:p>
                      <a:pPr marL="0" marR="0" algn="ctr">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18/619</a:t>
                      </a:r>
                    </a:p>
                    <a:p>
                      <a:pPr marL="0" marR="0" algn="ctr">
                        <a:lnSpc>
                          <a:spcPct val="107000"/>
                        </a:lnSpc>
                        <a:spcBef>
                          <a:spcPts val="0"/>
                        </a:spcBef>
                        <a:spcAft>
                          <a:spcPts val="0"/>
                        </a:spcAft>
                      </a:pPr>
                      <a:r>
                        <a:rPr lang="en-US" sz="1600">
                          <a:effectLst/>
                        </a:rPr>
                        <a:t>(2.9%)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1.47 (0.84 – 2.57)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0.17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4"/>
                  </a:ext>
                </a:extLst>
              </a:tr>
              <a:tr h="559757">
                <a:tc>
                  <a:txBody>
                    <a:bodyPr/>
                    <a:lstStyle/>
                    <a:p>
                      <a:pPr marL="0" marR="0">
                        <a:lnSpc>
                          <a:spcPct val="107000"/>
                        </a:lnSpc>
                        <a:spcBef>
                          <a:spcPts val="0"/>
                        </a:spcBef>
                        <a:spcAft>
                          <a:spcPts val="0"/>
                        </a:spcAft>
                      </a:pPr>
                      <a:r>
                        <a:rPr lang="en-US" sz="1600">
                          <a:effectLst/>
                        </a:rPr>
                        <a:t>Head Injury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93/1398</a:t>
                      </a:r>
                    </a:p>
                    <a:p>
                      <a:pPr marL="0" marR="0" algn="ctr">
                        <a:lnSpc>
                          <a:spcPct val="107000"/>
                        </a:lnSpc>
                        <a:spcBef>
                          <a:spcPts val="0"/>
                        </a:spcBef>
                        <a:spcAft>
                          <a:spcPts val="0"/>
                        </a:spcAft>
                      </a:pPr>
                      <a:r>
                        <a:rPr lang="en-US" sz="1600">
                          <a:effectLst/>
                        </a:rPr>
                        <a:t>(6.7%)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31/627</a:t>
                      </a:r>
                    </a:p>
                    <a:p>
                      <a:pPr marL="0" marR="0" algn="ctr">
                        <a:lnSpc>
                          <a:spcPct val="107000"/>
                        </a:lnSpc>
                        <a:spcBef>
                          <a:spcPts val="0"/>
                        </a:spcBef>
                        <a:spcAft>
                          <a:spcPts val="0"/>
                        </a:spcAft>
                      </a:pPr>
                      <a:r>
                        <a:rPr lang="en-US" sz="1600">
                          <a:effectLst/>
                        </a:rPr>
                        <a:t>(4.9%)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a:effectLst/>
                        </a:rPr>
                        <a:t>1.26 (0.82 – 1.94)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tc>
                  <a:txBody>
                    <a:bodyPr/>
                    <a:lstStyle/>
                    <a:p>
                      <a:pPr marL="0" marR="0" algn="ctr">
                        <a:lnSpc>
                          <a:spcPct val="107000"/>
                        </a:lnSpc>
                        <a:spcBef>
                          <a:spcPts val="0"/>
                        </a:spcBef>
                        <a:spcAft>
                          <a:spcPts val="0"/>
                        </a:spcAft>
                      </a:pPr>
                      <a:r>
                        <a:rPr lang="en-US" sz="1600" dirty="0">
                          <a:effectLst/>
                        </a:rPr>
                        <a:t>0.29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0410" marR="70410" marT="0" marB="0"/>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8B02541D-CA07-B4FE-7261-1E98E9B87F77}"/>
              </a:ext>
            </a:extLst>
          </p:cNvPr>
          <p:cNvSpPr txBox="1"/>
          <p:nvPr/>
        </p:nvSpPr>
        <p:spPr>
          <a:xfrm>
            <a:off x="2977866" y="6211669"/>
            <a:ext cx="6568658" cy="646331"/>
          </a:xfrm>
          <a:prstGeom prst="rect">
            <a:avLst/>
          </a:prstGeom>
          <a:noFill/>
        </p:spPr>
        <p:txBody>
          <a:bodyPr wrap="none" rtlCol="0">
            <a:spAutoFit/>
          </a:bodyPr>
          <a:lstStyle/>
          <a:p>
            <a:r>
              <a:rPr lang="en-US" dirty="0">
                <a:solidFill>
                  <a:schemeClr val="tx1">
                    <a:lumMod val="75000"/>
                    <a:lumOff val="25000"/>
                  </a:schemeClr>
                </a:solidFill>
              </a:rPr>
              <a:t>https://</a:t>
            </a:r>
            <a:r>
              <a:rPr lang="en-US" dirty="0" err="1">
                <a:solidFill>
                  <a:schemeClr val="tx1">
                    <a:lumMod val="75000"/>
                    <a:lumOff val="25000"/>
                  </a:schemeClr>
                </a:solidFill>
              </a:rPr>
              <a:t>journals.sagepub.com</a:t>
            </a:r>
            <a:r>
              <a:rPr lang="en-US" dirty="0">
                <a:solidFill>
                  <a:schemeClr val="tx1">
                    <a:lumMod val="75000"/>
                    <a:lumOff val="25000"/>
                  </a:schemeClr>
                </a:solidFill>
              </a:rPr>
              <a:t>/</a:t>
            </a:r>
            <a:r>
              <a:rPr lang="en-US" dirty="0" err="1">
                <a:solidFill>
                  <a:schemeClr val="tx1">
                    <a:lumMod val="75000"/>
                    <a:lumOff val="25000"/>
                  </a:schemeClr>
                </a:solidFill>
              </a:rPr>
              <a:t>doi</a:t>
            </a:r>
            <a:r>
              <a:rPr lang="en-US" dirty="0">
                <a:solidFill>
                  <a:schemeClr val="tx1">
                    <a:lumMod val="75000"/>
                    <a:lumOff val="25000"/>
                  </a:schemeClr>
                </a:solidFill>
              </a:rPr>
              <a:t>/pdf/10.1177/2050312120925344</a:t>
            </a:r>
          </a:p>
          <a:p>
            <a:endParaRPr lang="en-US" dirty="0"/>
          </a:p>
        </p:txBody>
      </p:sp>
    </p:spTree>
    <p:extLst>
      <p:ext uri="{BB962C8B-B14F-4D97-AF65-F5344CB8AC3E}">
        <p14:creationId xmlns:p14="http://schemas.microsoft.com/office/powerpoint/2010/main" val="142699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9FD3-EA61-E654-33F8-FE818ACA82F8}"/>
              </a:ext>
            </a:extLst>
          </p:cNvPr>
          <p:cNvSpPr>
            <a:spLocks noGrp="1"/>
          </p:cNvSpPr>
          <p:nvPr>
            <p:ph type="title"/>
          </p:nvPr>
        </p:nvSpPr>
        <p:spPr/>
        <p:txBody>
          <a:bodyPr/>
          <a:lstStyle/>
          <a:p>
            <a:pPr algn="ctr"/>
            <a:r>
              <a:rPr lang="en-US" b="1" dirty="0"/>
              <a:t>Did you Know – THE FACTS… </a:t>
            </a:r>
          </a:p>
        </p:txBody>
      </p:sp>
      <p:sp>
        <p:nvSpPr>
          <p:cNvPr id="3" name="Content Placeholder 2">
            <a:extLst>
              <a:ext uri="{FF2B5EF4-FFF2-40B4-BE49-F238E27FC236}">
                <a16:creationId xmlns:a16="http://schemas.microsoft.com/office/drawing/2014/main" id="{3CE4714F-3230-F6F1-F009-580CD6E9E88B}"/>
              </a:ext>
            </a:extLst>
          </p:cNvPr>
          <p:cNvSpPr>
            <a:spLocks noGrp="1"/>
          </p:cNvSpPr>
          <p:nvPr>
            <p:ph idx="1"/>
          </p:nvPr>
        </p:nvSpPr>
        <p:spPr/>
        <p:txBody>
          <a:bodyPr>
            <a:normAutofit fontScale="55000" lnSpcReduction="20000"/>
          </a:bodyPr>
          <a:lstStyle/>
          <a:p>
            <a:r>
              <a:rPr lang="en-US" dirty="0"/>
              <a:t>Every childhood vaccine kills more children than the diseases for which we vaccinate. Effectiveness is often zero.</a:t>
            </a:r>
            <a:endParaRPr lang="en-US" b="1" dirty="0"/>
          </a:p>
          <a:p>
            <a:r>
              <a:rPr lang="en-US" b="1" dirty="0"/>
              <a:t>Safety testing is virtually non-existent due to several tricks:</a:t>
            </a:r>
          </a:p>
          <a:p>
            <a:r>
              <a:rPr lang="en-US" dirty="0"/>
              <a:t>There is </a:t>
            </a:r>
            <a:r>
              <a:rPr lang="en-US" b="1" dirty="0"/>
              <a:t>NEVER</a:t>
            </a:r>
            <a:r>
              <a:rPr lang="en-US" dirty="0"/>
              <a:t> a </a:t>
            </a:r>
            <a:r>
              <a:rPr lang="en-US" b="1" dirty="0"/>
              <a:t>control group using saline placebo</a:t>
            </a:r>
          </a:p>
          <a:p>
            <a:r>
              <a:rPr lang="en-US" b="1" dirty="0"/>
              <a:t>VAERS</a:t>
            </a:r>
            <a:r>
              <a:rPr lang="en-US" dirty="0"/>
              <a:t> picks up at best 1% </a:t>
            </a:r>
            <a:r>
              <a:rPr lang="en-US" b="1" dirty="0"/>
              <a:t>of danger signals</a:t>
            </a:r>
          </a:p>
          <a:p>
            <a:r>
              <a:rPr lang="en-US" dirty="0"/>
              <a:t>Safety testing looks at </a:t>
            </a:r>
            <a:r>
              <a:rPr lang="en-US" b="1" dirty="0"/>
              <a:t>limited preselected health measures (often insignificant) – never all health outcomes</a:t>
            </a:r>
          </a:p>
          <a:p>
            <a:r>
              <a:rPr lang="en-US" dirty="0"/>
              <a:t>Serious side effects are </a:t>
            </a:r>
            <a:r>
              <a:rPr lang="en-US" b="1" dirty="0"/>
              <a:t>generally in the 5-10% range with most children being adversely affected (not recognized)</a:t>
            </a:r>
          </a:p>
          <a:p>
            <a:r>
              <a:rPr lang="en-US" dirty="0"/>
              <a:t>Flush toilets and refrigeration ended the infectious disease “</a:t>
            </a:r>
            <a:r>
              <a:rPr lang="en-US" b="1" dirty="0"/>
              <a:t>dark ages”</a:t>
            </a:r>
          </a:p>
          <a:p>
            <a:r>
              <a:rPr lang="en-US" dirty="0"/>
              <a:t>The </a:t>
            </a:r>
            <a:r>
              <a:rPr lang="en-US" b="1" dirty="0"/>
              <a:t>entire schedule </a:t>
            </a:r>
            <a:r>
              <a:rPr lang="en-US" dirty="0"/>
              <a:t>has never been tested for safety &amp; the CDC, FDA, Public Health, etc. have never done vaxxed/un-vaxxed</a:t>
            </a:r>
          </a:p>
          <a:p>
            <a:r>
              <a:rPr lang="en-US" dirty="0"/>
              <a:t> It is the toxins/ adjuvants in the vaccines &amp; immune activation that cause the harm (not the antigens) </a:t>
            </a:r>
          </a:p>
          <a:p>
            <a:r>
              <a:rPr lang="en-US" dirty="0"/>
              <a:t> Vaccinating </a:t>
            </a:r>
            <a:r>
              <a:rPr lang="en-US" b="1" dirty="0"/>
              <a:t>when children are sick is dangerous</a:t>
            </a:r>
          </a:p>
          <a:p>
            <a:r>
              <a:rPr lang="en-US" dirty="0"/>
              <a:t>0.1 – 0.3 % of ingested </a:t>
            </a:r>
            <a:r>
              <a:rPr lang="en-US" b="1" dirty="0"/>
              <a:t>aluminum</a:t>
            </a:r>
            <a:r>
              <a:rPr lang="en-US" dirty="0"/>
              <a:t> is absorbed making injected aluminum (100% absorbed) especially dangerous</a:t>
            </a:r>
          </a:p>
          <a:p>
            <a:r>
              <a:rPr lang="en-US" dirty="0"/>
              <a:t>Vaccine </a:t>
            </a:r>
            <a:r>
              <a:rPr lang="en-US" b="1" dirty="0"/>
              <a:t>ingredients are known to be dangerous. </a:t>
            </a:r>
            <a:endParaRPr lang="en-US" dirty="0"/>
          </a:p>
          <a:p>
            <a:r>
              <a:rPr lang="en-US" dirty="0"/>
              <a:t>Vaccinating is being responsible for the </a:t>
            </a:r>
            <a:r>
              <a:rPr lang="en-US" b="1" dirty="0"/>
              <a:t>Greater Good is a LIE unless depopulation is your agenda.</a:t>
            </a:r>
          </a:p>
          <a:p>
            <a:r>
              <a:rPr lang="en-US" b="1" dirty="0"/>
              <a:t>Vaccinated Children are 4-8X sicker </a:t>
            </a:r>
            <a:r>
              <a:rPr lang="en-US" dirty="0"/>
              <a:t>than unvaccinated children.   </a:t>
            </a:r>
            <a:endParaRPr lang="en-US" b="1" dirty="0"/>
          </a:p>
          <a:p>
            <a:pPr marL="0" indent="0">
              <a:buNone/>
            </a:pPr>
            <a:endParaRPr lang="en-US" dirty="0"/>
          </a:p>
        </p:txBody>
      </p:sp>
    </p:spTree>
    <p:extLst>
      <p:ext uri="{BB962C8B-B14F-4D97-AF65-F5344CB8AC3E}">
        <p14:creationId xmlns:p14="http://schemas.microsoft.com/office/powerpoint/2010/main" val="3005244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Rectangle 234"/>
          <p:cNvSpPr>
            <a:spLocks noChangeArrowheads="1"/>
          </p:cNvSpPr>
          <p:nvPr/>
        </p:nvSpPr>
        <p:spPr bwMode="auto">
          <a:xfrm>
            <a:off x="7391400" y="6581002"/>
            <a:ext cx="3276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en-US" sz="1200" b="1" dirty="0">
                <a:solidFill>
                  <a:schemeClr val="bg1"/>
                </a:solidFill>
                <a:latin typeface="Times New Roman" pitchFamily="18" charset="0"/>
                <a:ea typeface="Calibri" pitchFamily="34" charset="0"/>
                <a:cs typeface="Times New Roman" pitchFamily="18" charset="0"/>
              </a:rPr>
              <a:t>Copyright © NZM. All Rights Reserved.</a:t>
            </a:r>
            <a:endParaRPr lang="en-US" b="1" dirty="0">
              <a:solidFill>
                <a:schemeClr val="bg1"/>
              </a:solidFill>
              <a:latin typeface="Arial" pitchFamily="34" charset="0"/>
            </a:endParaRPr>
          </a:p>
        </p:txBody>
      </p:sp>
      <p:pic>
        <p:nvPicPr>
          <p:cNvPr id="6" name="Picture 5" descr="Table5-.jpg"/>
          <p:cNvPicPr>
            <a:picLocks noChangeAspect="1"/>
          </p:cNvPicPr>
          <p:nvPr/>
        </p:nvPicPr>
        <p:blipFill>
          <a:blip r:embed="rId2" cstate="print"/>
          <a:stretch>
            <a:fillRect/>
          </a:stretch>
        </p:blipFill>
        <p:spPr>
          <a:xfrm>
            <a:off x="1676401" y="1905000"/>
            <a:ext cx="8817497" cy="2104644"/>
          </a:xfrm>
          <a:prstGeom prst="rect">
            <a:avLst/>
          </a:prstGeom>
          <a:ln w="19050">
            <a:solidFill>
              <a:schemeClr val="bg1"/>
            </a:solidFill>
          </a:ln>
        </p:spPr>
      </p:pic>
      <p:sp>
        <p:nvSpPr>
          <p:cNvPr id="7" name="Rectangle 234"/>
          <p:cNvSpPr>
            <a:spLocks noChangeArrowheads="1"/>
          </p:cNvSpPr>
          <p:nvPr/>
        </p:nvSpPr>
        <p:spPr bwMode="auto">
          <a:xfrm>
            <a:off x="8534400" y="4007823"/>
            <a:ext cx="1981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dirty="0">
                <a:solidFill>
                  <a:srgbClr val="C00000"/>
                </a:solidFill>
                <a:latin typeface="Times New Roman" pitchFamily="18" charset="0"/>
                <a:ea typeface="Calibri" pitchFamily="34" charset="0"/>
                <a:cs typeface="Times New Roman" pitchFamily="18" charset="0"/>
              </a:rPr>
              <a:t>All p-values are</a:t>
            </a:r>
          </a:p>
          <a:p>
            <a:pPr algn="ctr" fontAlgn="base">
              <a:spcBef>
                <a:spcPct val="0"/>
              </a:spcBef>
              <a:spcAft>
                <a:spcPct val="0"/>
              </a:spcAft>
            </a:pPr>
            <a:r>
              <a:rPr lang="en-US" b="1" dirty="0">
                <a:solidFill>
                  <a:srgbClr val="C00000"/>
                </a:solidFill>
                <a:latin typeface="Times New Roman" pitchFamily="18" charset="0"/>
                <a:ea typeface="Calibri" pitchFamily="34" charset="0"/>
                <a:cs typeface="Times New Roman" pitchFamily="18" charset="0"/>
              </a:rPr>
              <a:t>highly significant.</a:t>
            </a:r>
            <a:endParaRPr lang="en-US" b="1" dirty="0">
              <a:solidFill>
                <a:srgbClr val="C00000"/>
              </a:solidFill>
              <a:latin typeface="Arial" pitchFamily="34" charset="0"/>
            </a:endParaRPr>
          </a:p>
        </p:txBody>
      </p:sp>
      <p:sp>
        <p:nvSpPr>
          <p:cNvPr id="8" name="TextBox 7"/>
          <p:cNvSpPr txBox="1"/>
          <p:nvPr/>
        </p:nvSpPr>
        <p:spPr>
          <a:xfrm>
            <a:off x="1676400" y="1371600"/>
            <a:ext cx="8534400" cy="400110"/>
          </a:xfrm>
          <a:prstGeom prst="rect">
            <a:avLst/>
          </a:prstGeom>
          <a:noFill/>
        </p:spPr>
        <p:txBody>
          <a:bodyPr wrap="square" rtlCol="0">
            <a:spAutoFit/>
          </a:bodyPr>
          <a:lstStyle/>
          <a:p>
            <a:r>
              <a:rPr lang="en-US" sz="2000" b="1" dirty="0">
                <a:solidFill>
                  <a:schemeClr val="bg1"/>
                </a:solidFill>
                <a:latin typeface="Arial" pitchFamily="34" charset="0"/>
                <a:cs typeface="Arial" pitchFamily="34" charset="0"/>
              </a:rPr>
              <a:t>Table 5. Fully vaccinated children vs. unvaccinated children</a:t>
            </a:r>
          </a:p>
        </p:txBody>
      </p:sp>
      <p:sp>
        <p:nvSpPr>
          <p:cNvPr id="9" name="TextBox 8"/>
          <p:cNvSpPr txBox="1"/>
          <p:nvPr/>
        </p:nvSpPr>
        <p:spPr>
          <a:xfrm>
            <a:off x="1676400" y="228601"/>
            <a:ext cx="8839200" cy="461665"/>
          </a:xfrm>
          <a:prstGeom prst="rect">
            <a:avLst/>
          </a:prstGeom>
          <a:solidFill>
            <a:srgbClr val="92D050">
              <a:alpha val="50000"/>
            </a:srgbClr>
          </a:solidFill>
          <a:ln w="19050">
            <a:solidFill>
              <a:schemeClr val="bg1"/>
            </a:solidFill>
          </a:ln>
        </p:spPr>
        <p:txBody>
          <a:bodyPr wrap="square" rtlCol="0">
            <a:spAutoFit/>
          </a:bodyPr>
          <a:lstStyle/>
          <a:p>
            <a:pPr algn="ctr"/>
            <a:r>
              <a:rPr lang="en-US" sz="2400" b="1" dirty="0">
                <a:solidFill>
                  <a:schemeClr val="bg1"/>
                </a:solidFill>
                <a:latin typeface="Arial" pitchFamily="34" charset="0"/>
                <a:cs typeface="Arial" pitchFamily="34" charset="0"/>
              </a:rPr>
              <a:t>Hooker-Miller, Vaccinated vs. Unvaccinated (2021 study)</a:t>
            </a:r>
          </a:p>
        </p:txBody>
      </p:sp>
      <p:sp>
        <p:nvSpPr>
          <p:cNvPr id="10" name="TextBox 9"/>
          <p:cNvSpPr txBox="1"/>
          <p:nvPr/>
        </p:nvSpPr>
        <p:spPr>
          <a:xfrm>
            <a:off x="1676400" y="4953001"/>
            <a:ext cx="89916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a:t>
            </a:r>
            <a:r>
              <a:rPr lang="en-US" sz="2400" b="1" dirty="0">
                <a:solidFill>
                  <a:schemeClr val="bg1"/>
                </a:solidFill>
                <a:latin typeface="Arial" pitchFamily="34" charset="0"/>
                <a:cs typeface="Arial" pitchFamily="34" charset="0"/>
              </a:rPr>
              <a:t> </a:t>
            </a:r>
            <a:r>
              <a:rPr lang="en-US" sz="2400" b="1" dirty="0">
                <a:latin typeface="Arial" pitchFamily="34" charset="0"/>
                <a:cs typeface="Arial" pitchFamily="34" charset="0"/>
              </a:rPr>
              <a:t>Vaccinated children were significantly more likely than unvaccinated children to develop adverse health conditions</a:t>
            </a:r>
            <a:r>
              <a:rPr lang="en-US" sz="2400" b="1" dirty="0">
                <a:solidFill>
                  <a:schemeClr val="bg1"/>
                </a:solidFill>
                <a:latin typeface="Arial" pitchFamily="34" charset="0"/>
                <a:cs typeface="Arial" pitchFamily="34" charset="0"/>
              </a:rPr>
              <a:t>.</a:t>
            </a:r>
          </a:p>
        </p:txBody>
      </p:sp>
      <p:sp>
        <p:nvSpPr>
          <p:cNvPr id="3" name="TextBox 2">
            <a:extLst>
              <a:ext uri="{FF2B5EF4-FFF2-40B4-BE49-F238E27FC236}">
                <a16:creationId xmlns:a16="http://schemas.microsoft.com/office/drawing/2014/main" id="{CA7D2985-267D-3E58-BC43-F0302A5539D6}"/>
              </a:ext>
            </a:extLst>
          </p:cNvPr>
          <p:cNvSpPr txBox="1"/>
          <p:nvPr/>
        </p:nvSpPr>
        <p:spPr>
          <a:xfrm>
            <a:off x="4215161" y="6082845"/>
            <a:ext cx="3079689" cy="369332"/>
          </a:xfrm>
          <a:prstGeom prst="rect">
            <a:avLst/>
          </a:prstGeom>
          <a:noFill/>
        </p:spPr>
        <p:txBody>
          <a:bodyPr wrap="none" rtlCol="0">
            <a:spAutoFit/>
          </a:bodyPr>
          <a:lstStyle/>
          <a:p>
            <a:r>
              <a:rPr lang="en-US" b="0" i="0" u="none" strike="noStrike" dirty="0">
                <a:solidFill>
                  <a:srgbClr val="4A5155"/>
                </a:solidFill>
                <a:effectLst/>
                <a:latin typeface="Open Sans" panose="020B0606030504020204" pitchFamily="34" charset="0"/>
              </a:rPr>
              <a:t>DOI: 10.15761/JTS.1000459</a:t>
            </a:r>
            <a:endParaRPr lang="en-US" dirty="0"/>
          </a:p>
        </p:txBody>
      </p:sp>
    </p:spTree>
    <p:extLst>
      <p:ext uri="{BB962C8B-B14F-4D97-AF65-F5344CB8AC3E}">
        <p14:creationId xmlns:p14="http://schemas.microsoft.com/office/powerpoint/2010/main" val="2963676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C598-B884-F194-9C12-789A05F52876}"/>
              </a:ext>
            </a:extLst>
          </p:cNvPr>
          <p:cNvSpPr>
            <a:spLocks noGrp="1"/>
          </p:cNvSpPr>
          <p:nvPr>
            <p:ph type="title"/>
          </p:nvPr>
        </p:nvSpPr>
        <p:spPr>
          <a:xfrm>
            <a:off x="4965430" y="629268"/>
            <a:ext cx="6586491" cy="1286160"/>
          </a:xfrm>
        </p:spPr>
        <p:txBody>
          <a:bodyPr anchor="b">
            <a:normAutofit/>
          </a:bodyPr>
          <a:lstStyle/>
          <a:p>
            <a:r>
              <a:rPr lang="en-US" sz="4100" b="1"/>
              <a:t>Correlation does NOT equal Causation </a:t>
            </a:r>
          </a:p>
        </p:txBody>
      </p:sp>
      <p:sp>
        <p:nvSpPr>
          <p:cNvPr id="3" name="Content Placeholder 2">
            <a:extLst>
              <a:ext uri="{FF2B5EF4-FFF2-40B4-BE49-F238E27FC236}">
                <a16:creationId xmlns:a16="http://schemas.microsoft.com/office/drawing/2014/main" id="{232B8DF3-BF80-60B8-35D9-0C4DC8266117}"/>
              </a:ext>
            </a:extLst>
          </p:cNvPr>
          <p:cNvSpPr>
            <a:spLocks noGrp="1"/>
          </p:cNvSpPr>
          <p:nvPr>
            <p:ph idx="1"/>
          </p:nvPr>
        </p:nvSpPr>
        <p:spPr>
          <a:xfrm>
            <a:off x="4965431" y="2438400"/>
            <a:ext cx="6586489" cy="3785419"/>
          </a:xfrm>
        </p:spPr>
        <p:txBody>
          <a:bodyPr>
            <a:normAutofit/>
          </a:bodyPr>
          <a:lstStyle/>
          <a:p>
            <a:pPr marL="0" indent="0">
              <a:buNone/>
            </a:pPr>
            <a:r>
              <a:rPr lang="en-US" sz="2400" dirty="0"/>
              <a:t>Statistical, epidemiological studies cannot prove causation!</a:t>
            </a:r>
          </a:p>
          <a:p>
            <a:endParaRPr lang="en-US" sz="2400" dirty="0"/>
          </a:p>
          <a:p>
            <a:pPr marL="0" indent="0">
              <a:buNone/>
            </a:pPr>
            <a:r>
              <a:rPr lang="en-US" sz="2400" b="1" dirty="0"/>
              <a:t>Causation: </a:t>
            </a:r>
          </a:p>
          <a:p>
            <a:pPr marL="514350" indent="-514350">
              <a:buAutoNum type="arabicPeriod"/>
            </a:pPr>
            <a:r>
              <a:rPr lang="en-US" sz="2400" dirty="0"/>
              <a:t>Event follows the vaccine</a:t>
            </a:r>
          </a:p>
          <a:p>
            <a:pPr marL="514350" indent="-514350">
              <a:buAutoNum type="arabicPeriod"/>
            </a:pPr>
            <a:r>
              <a:rPr lang="en-US" sz="2400" dirty="0"/>
              <a:t>Numerous reports and studies document the same occurrence </a:t>
            </a:r>
          </a:p>
          <a:p>
            <a:pPr marL="514350" indent="-514350">
              <a:buAutoNum type="arabicPeriod"/>
            </a:pPr>
            <a:r>
              <a:rPr lang="en-US" sz="2400" dirty="0"/>
              <a:t>There is a plausible mechanism (direct toxicity &amp; Immune activation)</a:t>
            </a:r>
          </a:p>
        </p:txBody>
      </p:sp>
      <p:pic>
        <p:nvPicPr>
          <p:cNvPr id="5" name="Picture 4" descr="Graph on document with pen">
            <a:extLst>
              <a:ext uri="{FF2B5EF4-FFF2-40B4-BE49-F238E27FC236}">
                <a16:creationId xmlns:a16="http://schemas.microsoft.com/office/drawing/2014/main" id="{F88D883C-8E9D-25B3-7EFD-0E30AC2B7F0D}"/>
              </a:ext>
            </a:extLst>
          </p:cNvPr>
          <p:cNvPicPr>
            <a:picLocks noChangeAspect="1"/>
          </p:cNvPicPr>
          <p:nvPr/>
        </p:nvPicPr>
        <p:blipFill rotWithShape="1">
          <a:blip r:embed="rId2"/>
          <a:srcRect l="34302" r="20579" b="-1"/>
          <a:stretch/>
        </p:blipFill>
        <p:spPr>
          <a:xfrm>
            <a:off x="20" y="10"/>
            <a:ext cx="4635571" cy="6857990"/>
          </a:xfrm>
          <a:prstGeom prst="rect">
            <a:avLst/>
          </a:prstGeom>
          <a:effectLst/>
        </p:spPr>
      </p:pic>
    </p:spTree>
    <p:extLst>
      <p:ext uri="{BB962C8B-B14F-4D97-AF65-F5344CB8AC3E}">
        <p14:creationId xmlns:p14="http://schemas.microsoft.com/office/powerpoint/2010/main" val="2699452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E58213-07E5-D933-08F1-2761E6C2F6EB}"/>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kern="1200">
                <a:solidFill>
                  <a:srgbClr val="FFFFFF"/>
                </a:solidFill>
                <a:latin typeface="+mj-lt"/>
                <a:ea typeface="+mj-ea"/>
                <a:cs typeface="+mj-cs"/>
              </a:rPr>
              <a:t>HOW MUCH ALUMINUM</a:t>
            </a:r>
          </a:p>
          <a:p>
            <a:pPr algn="ctr">
              <a:lnSpc>
                <a:spcPct val="90000"/>
              </a:lnSpc>
              <a:spcBef>
                <a:spcPct val="0"/>
              </a:spcBef>
              <a:spcAft>
                <a:spcPts val="600"/>
              </a:spcAft>
            </a:pPr>
            <a:r>
              <a:rPr lang="en-US" sz="3300" kern="1200">
                <a:solidFill>
                  <a:srgbClr val="FFFFFF"/>
                </a:solidFill>
                <a:latin typeface="+mj-lt"/>
                <a:ea typeface="+mj-ea"/>
                <a:cs typeface="+mj-cs"/>
              </a:rPr>
              <a:t>Is in the childhood vaccines?</a:t>
            </a:r>
          </a:p>
        </p:txBody>
      </p:sp>
      <p:pic>
        <p:nvPicPr>
          <p:cNvPr id="2" name="Picture 1">
            <a:extLst>
              <a:ext uri="{FF2B5EF4-FFF2-40B4-BE49-F238E27FC236}">
                <a16:creationId xmlns:a16="http://schemas.microsoft.com/office/drawing/2014/main" id="{C1D5573A-E95E-DCE3-B64F-982B41F7CF81}"/>
              </a:ext>
            </a:extLst>
          </p:cNvPr>
          <p:cNvPicPr>
            <a:picLocks noChangeAspect="1"/>
          </p:cNvPicPr>
          <p:nvPr/>
        </p:nvPicPr>
        <p:blipFill>
          <a:blip r:embed="rId2"/>
          <a:stretch>
            <a:fillRect/>
          </a:stretch>
        </p:blipFill>
        <p:spPr>
          <a:xfrm>
            <a:off x="6016741" y="643466"/>
            <a:ext cx="4301850" cy="5568739"/>
          </a:xfrm>
          <a:prstGeom prst="rect">
            <a:avLst/>
          </a:prstGeom>
        </p:spPr>
      </p:pic>
    </p:spTree>
    <p:extLst>
      <p:ext uri="{BB962C8B-B14F-4D97-AF65-F5344CB8AC3E}">
        <p14:creationId xmlns:p14="http://schemas.microsoft.com/office/powerpoint/2010/main" val="1410790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F08C-1C85-F659-B755-E3CE9BF7DF53}"/>
              </a:ext>
            </a:extLst>
          </p:cNvPr>
          <p:cNvSpPr>
            <a:spLocks noGrp="1"/>
          </p:cNvSpPr>
          <p:nvPr>
            <p:ph type="title"/>
          </p:nvPr>
        </p:nvSpPr>
        <p:spPr/>
        <p:txBody>
          <a:bodyPr/>
          <a:lstStyle/>
          <a:p>
            <a:r>
              <a:rPr lang="en-US" dirty="0"/>
              <a:t>How much Aluminum is Safe to Inject?</a:t>
            </a:r>
          </a:p>
        </p:txBody>
      </p:sp>
      <p:sp>
        <p:nvSpPr>
          <p:cNvPr id="3" name="Content Placeholder 2">
            <a:extLst>
              <a:ext uri="{FF2B5EF4-FFF2-40B4-BE49-F238E27FC236}">
                <a16:creationId xmlns:a16="http://schemas.microsoft.com/office/drawing/2014/main" id="{BF9E6044-E82D-7CD2-FA58-1381CAFC0A89}"/>
              </a:ext>
            </a:extLst>
          </p:cNvPr>
          <p:cNvSpPr>
            <a:spLocks noGrp="1"/>
          </p:cNvSpPr>
          <p:nvPr>
            <p:ph idx="1"/>
          </p:nvPr>
        </p:nvSpPr>
        <p:spPr/>
        <p:txBody>
          <a:bodyPr/>
          <a:lstStyle/>
          <a:p>
            <a:pPr marL="0" indent="0">
              <a:buNone/>
            </a:pPr>
            <a:r>
              <a:rPr lang="en-US" dirty="0"/>
              <a:t>1.    FDA limit for parenteral aluminum (IV/IM) at 5 micrograms/Kg/d</a:t>
            </a:r>
          </a:p>
          <a:p>
            <a:pPr marL="514350" indent="-514350">
              <a:buAutoNum type="arabicPeriod" startAt="2"/>
            </a:pPr>
            <a:r>
              <a:rPr lang="en-US" dirty="0"/>
              <a:t>¼ of injected aluminum is present at 2 weeks.</a:t>
            </a:r>
          </a:p>
          <a:p>
            <a:pPr marL="514350" indent="-514350">
              <a:buAutoNum type="arabicPeriod" startAt="2"/>
            </a:pPr>
            <a:r>
              <a:rPr lang="en-US" dirty="0"/>
              <a:t>Half life of this aluminum present at 2 weeks is 7 years</a:t>
            </a:r>
          </a:p>
          <a:p>
            <a:pPr marL="514350" indent="-514350">
              <a:buAutoNum type="arabicPeriod" startAt="2"/>
            </a:pPr>
            <a:r>
              <a:rPr lang="en-US" dirty="0"/>
              <a:t>Hepatitis B vaccine in first month of life = 300% increased autism</a:t>
            </a:r>
          </a:p>
        </p:txBody>
      </p:sp>
      <p:sp>
        <p:nvSpPr>
          <p:cNvPr id="4" name="TextBox 3">
            <a:extLst>
              <a:ext uri="{FF2B5EF4-FFF2-40B4-BE49-F238E27FC236}">
                <a16:creationId xmlns:a16="http://schemas.microsoft.com/office/drawing/2014/main" id="{82DC87B1-AFE9-D115-35F7-D44CC55CE2AF}"/>
              </a:ext>
            </a:extLst>
          </p:cNvPr>
          <p:cNvSpPr txBox="1"/>
          <p:nvPr/>
        </p:nvSpPr>
        <p:spPr>
          <a:xfrm>
            <a:off x="2371724" y="4843463"/>
            <a:ext cx="7465261" cy="2308324"/>
          </a:xfrm>
          <a:prstGeom prst="rect">
            <a:avLst/>
          </a:prstGeom>
          <a:noFill/>
        </p:spPr>
        <p:txBody>
          <a:bodyPr wrap="square" rtlCol="0">
            <a:spAutoFit/>
          </a:bodyPr>
          <a:lstStyle/>
          <a:p>
            <a:r>
              <a:rPr lang="en-US" sz="1800" u="sng" dirty="0">
                <a:sym typeface="Calibri"/>
                <a:hlinkClick r:id="rId2"/>
              </a:rPr>
              <a:t>http://www.ncbi.nlm.nih.gov/pmc/articles/PMC3208446/</a:t>
            </a:r>
            <a:endParaRPr lang="en-US" sz="1800" u="sng" dirty="0">
              <a:sym typeface="Calibri"/>
            </a:endParaRPr>
          </a:p>
          <a:p>
            <a:r>
              <a:rPr lang="en-US" sz="1800" u="sng" dirty="0">
                <a:sym typeface="Calibri"/>
                <a:hlinkClick r:id="" action="ppaction://noaction"/>
              </a:rPr>
              <a:t>http://www.nejm.org/doi/full/10.1056/NEJM198702053160602</a:t>
            </a:r>
            <a:r>
              <a:rPr lang="en-US" sz="1800" dirty="0">
                <a:sym typeface="Calibri"/>
              </a:rPr>
              <a:t> </a:t>
            </a:r>
          </a:p>
          <a:p>
            <a:r>
              <a:rPr lang="en-US" sz="1800" u="sng" dirty="0">
                <a:sym typeface="Calibri"/>
                <a:hlinkClick r:id="rId3"/>
              </a:rPr>
              <a:t>http://www.ncbi.nlm.nih.gov/pubmed/7779460</a:t>
            </a:r>
            <a:r>
              <a:rPr lang="en-US" sz="1800" dirty="0">
                <a:sym typeface="Calibri"/>
              </a:rPr>
              <a:t> </a:t>
            </a:r>
          </a:p>
          <a:p>
            <a:r>
              <a:rPr lang="en-US" dirty="0">
                <a:solidFill>
                  <a:schemeClr val="tx2"/>
                </a:solidFill>
                <a:sym typeface="Calibri"/>
              </a:rPr>
              <a:t>Wu </a:t>
            </a:r>
            <a:r>
              <a:rPr lang="en-US" dirty="0" err="1">
                <a:solidFill>
                  <a:schemeClr val="tx2"/>
                </a:solidFill>
                <a:sym typeface="Calibri"/>
              </a:rPr>
              <a:t>et.al</a:t>
            </a:r>
            <a:r>
              <a:rPr lang="en-US" dirty="0">
                <a:solidFill>
                  <a:schemeClr val="tx2"/>
                </a:solidFill>
                <a:sym typeface="Calibri"/>
              </a:rPr>
              <a:t>. 2013 “Chronic hepatitis B infection in adolescents who received </a:t>
            </a:r>
          </a:p>
          <a:p>
            <a:r>
              <a:rPr lang="en-US" dirty="0">
                <a:solidFill>
                  <a:schemeClr val="tx2"/>
                </a:solidFill>
                <a:sym typeface="Calibri"/>
              </a:rPr>
              <a:t>primary infantile vaccination”. </a:t>
            </a:r>
          </a:p>
          <a:p>
            <a:endParaRPr lang="en-US" sz="1800" u="sng" dirty="0">
              <a:sym typeface="Calibri"/>
            </a:endParaRPr>
          </a:p>
          <a:p>
            <a:r>
              <a:rPr lang="en-US" sz="1800" dirty="0">
                <a:sym typeface="Calibri"/>
              </a:rPr>
              <a:t> </a:t>
            </a:r>
          </a:p>
          <a:p>
            <a:endParaRPr lang="en-US" dirty="0"/>
          </a:p>
        </p:txBody>
      </p:sp>
    </p:spTree>
    <p:extLst>
      <p:ext uri="{BB962C8B-B14F-4D97-AF65-F5344CB8AC3E}">
        <p14:creationId xmlns:p14="http://schemas.microsoft.com/office/powerpoint/2010/main" val="366347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838199" y="291090"/>
            <a:ext cx="10515599" cy="932688"/>
          </a:xfrm>
          <a:prstGeom prst="rect">
            <a:avLst/>
          </a:prstGeom>
        </p:spPr>
        <p:txBody>
          <a:bodyPr vert="horz" lIns="91440" tIns="45720" rIns="91440" bIns="45720" rtlCol="0" anchor="b">
            <a:normAutofit fontScale="90000"/>
          </a:bodyPr>
          <a:lstStyle/>
          <a:p>
            <a:pPr>
              <a:defRPr sz="4400" b="1"/>
            </a:pPr>
            <a:r>
              <a:rPr lang="en-US" sz="5400" kern="1200">
                <a:solidFill>
                  <a:schemeClr val="tx1"/>
                </a:solidFill>
                <a:latin typeface="+mj-lt"/>
                <a:ea typeface="+mj-ea"/>
                <a:cs typeface="+mj-cs"/>
              </a:rPr>
              <a:t>MACROPHAGES (MFs) TRANSPORT</a:t>
            </a:r>
          </a:p>
        </p:txBody>
      </p:sp>
      <p:pic>
        <p:nvPicPr>
          <p:cNvPr id="193" name="image10.jpeg" descr="l transport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8958" y="1863801"/>
            <a:ext cx="8074083" cy="4440746"/>
          </a:xfrm>
          <a:prstGeom prst="rect">
            <a:avLst/>
          </a:prstGeom>
        </p:spPr>
      </p:pic>
      <p:sp>
        <p:nvSpPr>
          <p:cNvPr id="2" name="TextBox 1">
            <a:extLst>
              <a:ext uri="{FF2B5EF4-FFF2-40B4-BE49-F238E27FC236}">
                <a16:creationId xmlns:a16="http://schemas.microsoft.com/office/drawing/2014/main" id="{C89E5017-8DA4-7D92-B060-39D18B754934}"/>
              </a:ext>
            </a:extLst>
          </p:cNvPr>
          <p:cNvSpPr txBox="1"/>
          <p:nvPr/>
        </p:nvSpPr>
        <p:spPr>
          <a:xfrm>
            <a:off x="4843463" y="6415088"/>
            <a:ext cx="2036711" cy="369332"/>
          </a:xfrm>
          <a:prstGeom prst="rect">
            <a:avLst/>
          </a:prstGeom>
          <a:noFill/>
        </p:spPr>
        <p:txBody>
          <a:bodyPr wrap="none" rtlCol="0">
            <a:spAutoFit/>
          </a:bodyPr>
          <a:lstStyle/>
          <a:p>
            <a:r>
              <a:rPr lang="en-US" dirty="0" err="1"/>
              <a:t>Vaccinepapers.org</a:t>
            </a:r>
            <a:endParaRPr lang="en-US" dirty="0"/>
          </a:p>
        </p:txBody>
      </p:sp>
    </p:spTree>
    <p:extLst>
      <p:ext uri="{BB962C8B-B14F-4D97-AF65-F5344CB8AC3E}">
        <p14:creationId xmlns:p14="http://schemas.microsoft.com/office/powerpoint/2010/main" val="295509350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06C2F-9188-4943-A704-19223A195F22}"/>
              </a:ext>
            </a:extLst>
          </p:cNvPr>
          <p:cNvPicPr>
            <a:picLocks noChangeAspect="1"/>
          </p:cNvPicPr>
          <p:nvPr/>
        </p:nvPicPr>
        <p:blipFill>
          <a:blip r:embed="rId2"/>
          <a:stretch>
            <a:fillRect/>
          </a:stretch>
        </p:blipFill>
        <p:spPr>
          <a:xfrm>
            <a:off x="643467" y="1247987"/>
            <a:ext cx="10905066" cy="4362026"/>
          </a:xfrm>
          <a:prstGeom prst="rect">
            <a:avLst/>
          </a:prstGeom>
        </p:spPr>
      </p:pic>
    </p:spTree>
    <p:extLst>
      <p:ext uri="{BB962C8B-B14F-4D97-AF65-F5344CB8AC3E}">
        <p14:creationId xmlns:p14="http://schemas.microsoft.com/office/powerpoint/2010/main" val="3717496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5image20725760">
            <a:extLst>
              <a:ext uri="{FF2B5EF4-FFF2-40B4-BE49-F238E27FC236}">
                <a16:creationId xmlns:a16="http://schemas.microsoft.com/office/drawing/2014/main" id="{EF55EC3D-5598-5442-85AB-923A87FC8F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904" y="909042"/>
            <a:ext cx="7191424" cy="5231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E96DD7-8FE9-CF5D-46C6-ADADE505E0C8}"/>
              </a:ext>
            </a:extLst>
          </p:cNvPr>
          <p:cNvSpPr txBox="1"/>
          <p:nvPr/>
        </p:nvSpPr>
        <p:spPr>
          <a:xfrm>
            <a:off x="1751894" y="6385983"/>
            <a:ext cx="8688212" cy="369332"/>
          </a:xfrm>
          <a:prstGeom prst="rect">
            <a:avLst/>
          </a:prstGeom>
          <a:noFill/>
        </p:spPr>
        <p:txBody>
          <a:bodyPr wrap="none" rtlCol="0">
            <a:spAutoFit/>
          </a:bodyPr>
          <a:lstStyle/>
          <a:p>
            <a:r>
              <a:rPr lang="en-US" dirty="0"/>
              <a:t>https://</a:t>
            </a:r>
            <a:r>
              <a:rPr lang="en-US" dirty="0" err="1"/>
              <a:t>www.sciencedirect.com</a:t>
            </a:r>
            <a:r>
              <a:rPr lang="en-US" dirty="0"/>
              <a:t>/science/article/</a:t>
            </a:r>
            <a:r>
              <a:rPr lang="en-US" dirty="0" err="1"/>
              <a:t>pii</a:t>
            </a:r>
            <a:r>
              <a:rPr lang="en-US" dirty="0"/>
              <a:t>/S0946672X19305784?via%3Dihub</a:t>
            </a:r>
          </a:p>
        </p:txBody>
      </p:sp>
      <p:sp>
        <p:nvSpPr>
          <p:cNvPr id="3" name="TextBox 2">
            <a:extLst>
              <a:ext uri="{FF2B5EF4-FFF2-40B4-BE49-F238E27FC236}">
                <a16:creationId xmlns:a16="http://schemas.microsoft.com/office/drawing/2014/main" id="{A9A0EA81-469F-CC64-ECB0-F9230CA453DC}"/>
              </a:ext>
            </a:extLst>
          </p:cNvPr>
          <p:cNvSpPr txBox="1"/>
          <p:nvPr/>
        </p:nvSpPr>
        <p:spPr>
          <a:xfrm>
            <a:off x="1885950" y="-14288"/>
            <a:ext cx="7535333" cy="923330"/>
          </a:xfrm>
          <a:prstGeom prst="rect">
            <a:avLst/>
          </a:prstGeom>
          <a:noFill/>
        </p:spPr>
        <p:txBody>
          <a:bodyPr wrap="none" rtlCol="0">
            <a:spAutoFit/>
          </a:bodyPr>
          <a:lstStyle/>
          <a:p>
            <a:pPr algn="ctr"/>
            <a:r>
              <a:rPr lang="en-US" b="0" i="0" dirty="0">
                <a:solidFill>
                  <a:srgbClr val="1F1F1F"/>
                </a:solidFill>
                <a:effectLst/>
                <a:latin typeface="ElsevierGulliver"/>
              </a:rPr>
              <a:t>Acute exposure and chronic retention of aluminum in three vaccine schedules </a:t>
            </a:r>
          </a:p>
          <a:p>
            <a:pPr algn="ctr"/>
            <a:r>
              <a:rPr lang="en-US" b="0" i="0" dirty="0">
                <a:solidFill>
                  <a:srgbClr val="1F1F1F"/>
                </a:solidFill>
                <a:effectLst/>
                <a:latin typeface="ElsevierGulliver"/>
              </a:rPr>
              <a:t>and effects of genetic and environmental variation</a:t>
            </a:r>
          </a:p>
          <a:p>
            <a:pPr algn="ctr"/>
            <a:endParaRPr lang="en-US" dirty="0"/>
          </a:p>
        </p:txBody>
      </p:sp>
    </p:spTree>
    <p:extLst>
      <p:ext uri="{BB962C8B-B14F-4D97-AF65-F5344CB8AC3E}">
        <p14:creationId xmlns:p14="http://schemas.microsoft.com/office/powerpoint/2010/main" val="3011181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B547AD-6281-0E42-B8BA-2E7BA939CBFD}"/>
              </a:ext>
            </a:extLst>
          </p:cNvPr>
          <p:cNvSpPr>
            <a:spLocks noChangeArrowheads="1"/>
          </p:cNvSpPr>
          <p:nvPr/>
        </p:nvSpPr>
        <p:spPr bwMode="auto">
          <a:xfrm>
            <a:off x="648931" y="2438400"/>
            <a:ext cx="3505494"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i="0" u="none" strike="noStrike" cap="all" normalizeH="0" baseline="0">
                <a:ln>
                  <a:noFill/>
                </a:ln>
                <a:effectLst/>
              </a:rPr>
              <a:t>Fig. 3. Percent Days Over aluminum Limit (</a:t>
            </a:r>
            <a:r>
              <a:rPr kumimoji="0" lang="en-US" altLang="en-US" sz="2000" i="1" u="none" strike="noStrike" cap="all" normalizeH="0" baseline="0">
                <a:ln>
                  <a:noFill/>
                </a:ln>
                <a:effectLst/>
              </a:rPr>
              <a:t>%alumTox</a:t>
            </a:r>
            <a:r>
              <a:rPr kumimoji="0" lang="en-US" altLang="en-US" sz="2000" i="0" u="none" strike="noStrike" cap="all" normalizeH="0" baseline="0">
                <a:ln>
                  <a:noFill/>
                </a:ln>
                <a:effectLst/>
              </a:rPr>
              <a:t>) Birth to 7 Months and 2 Years. </a:t>
            </a:r>
          </a:p>
        </p:txBody>
      </p:sp>
      <p:pic>
        <p:nvPicPr>
          <p:cNvPr id="1025" name="Picture 1" descr="page5image20725968">
            <a:extLst>
              <a:ext uri="{FF2B5EF4-FFF2-40B4-BE49-F238E27FC236}">
                <a16:creationId xmlns:a16="http://schemas.microsoft.com/office/drawing/2014/main" id="{AC3E7D7B-B3B9-664B-B71A-F3038BB1CF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17" b="1"/>
          <a:stretch/>
        </p:blipFill>
        <p:spPr bwMode="auto">
          <a:xfrm>
            <a:off x="5405862" y="1101055"/>
            <a:ext cx="6019331" cy="46526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3A33F5-C63E-094F-9EEF-E6F79BD954E6}"/>
              </a:ext>
            </a:extLst>
          </p:cNvPr>
          <p:cNvSpPr txBox="1"/>
          <p:nvPr/>
        </p:nvSpPr>
        <p:spPr>
          <a:xfrm>
            <a:off x="168919" y="4957763"/>
            <a:ext cx="4465518" cy="646331"/>
          </a:xfrm>
          <a:prstGeom prst="rect">
            <a:avLst/>
          </a:prstGeom>
          <a:noFill/>
        </p:spPr>
        <p:txBody>
          <a:bodyPr wrap="none" rtlCol="0">
            <a:spAutoFit/>
          </a:bodyPr>
          <a:lstStyle/>
          <a:p>
            <a:r>
              <a:rPr lang="en-US" u="sng" dirty="0">
                <a:hlinkClick r:id="rId3"/>
              </a:rPr>
              <a:t>https://doi.org/10.1016/j.jtemb.2019.126444</a:t>
            </a:r>
            <a:endParaRPr lang="en-US" dirty="0"/>
          </a:p>
          <a:p>
            <a:endParaRPr lang="en-US" dirty="0"/>
          </a:p>
        </p:txBody>
      </p:sp>
    </p:spTree>
    <p:extLst>
      <p:ext uri="{BB962C8B-B14F-4D97-AF65-F5344CB8AC3E}">
        <p14:creationId xmlns:p14="http://schemas.microsoft.com/office/powerpoint/2010/main" val="2981587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635000" y="640823"/>
            <a:ext cx="3418659" cy="5583148"/>
          </a:xfrm>
          <a:prstGeom prst="rect">
            <a:avLst/>
          </a:prstGeom>
        </p:spPr>
        <p:txBody>
          <a:bodyPr anchor="ctr">
            <a:normAutofit/>
          </a:bodyPr>
          <a:lstStyle/>
          <a:p>
            <a:pPr>
              <a:defRPr sz="4400" b="1"/>
            </a:pPr>
            <a:r>
              <a:rPr lang="en-US" sz="5000"/>
              <a:t>IMMUNE ACTIVATION </a:t>
            </a:r>
            <a:br>
              <a:rPr lang="en-US" sz="5000"/>
            </a:br>
            <a:r>
              <a:rPr lang="en-US" sz="5000"/>
              <a:t>and BRAIN INJURY</a:t>
            </a:r>
          </a:p>
        </p:txBody>
      </p:sp>
      <p:sp>
        <p:nvSpPr>
          <p:cNvPr id="136" name="Shape 136"/>
          <p:cNvSpPr/>
          <p:nvPr/>
        </p:nvSpPr>
        <p:spPr>
          <a:xfrm>
            <a:off x="3810000" y="-3542137"/>
            <a:ext cx="4572000" cy="258532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Aft>
                <a:spcPts val="600"/>
              </a:spcAft>
              <a:defRPr>
                <a:solidFill>
                  <a:srgbClr val="000000"/>
                </a:solidFill>
              </a:defRPr>
            </a:pPr>
            <a:r>
              <a:t>autism (and schizophrenia and epilepsy). </a:t>
            </a:r>
          </a:p>
          <a:p>
            <a:pPr>
              <a:spcAft>
                <a:spcPts val="600"/>
              </a:spcAft>
              <a:defRPr>
                <a:solidFill>
                  <a:srgbClr val="000000"/>
                </a:solidFill>
              </a:defRPr>
            </a:pPr>
            <a:r>
              <a:t>(30% of autistics have epilepsy). </a:t>
            </a:r>
          </a:p>
          <a:p>
            <a:pPr>
              <a:spcAft>
                <a:spcPts val="600"/>
              </a:spcAft>
              <a:defRPr>
                <a:solidFill>
                  <a:srgbClr val="000000"/>
                </a:solidFill>
              </a:defRPr>
            </a:pPr>
            <a:r>
              <a:t> </a:t>
            </a:r>
          </a:p>
          <a:p>
            <a:pPr>
              <a:spcAft>
                <a:spcPts val="600"/>
              </a:spcAft>
              <a:defRPr>
                <a:solidFill>
                  <a:srgbClr val="000000"/>
                </a:solidFill>
              </a:defRPr>
            </a:pPr>
            <a:r>
              <a:t>autism, epilepsy, schizophrenia, depression, attention-deficit disorder and other mental illnesses. </a:t>
            </a:r>
          </a:p>
          <a:p>
            <a:pPr>
              <a:spcAft>
                <a:spcPts val="600"/>
              </a:spcAft>
              <a:defRPr>
                <a:solidFill>
                  <a:srgbClr val="000000"/>
                </a:solidFill>
              </a:defRPr>
            </a:pPr>
            <a:r>
              <a:t> </a:t>
            </a:r>
          </a:p>
          <a:p>
            <a:pPr>
              <a:spcAft>
                <a:spcPts val="600"/>
              </a:spcAft>
              <a:defRPr>
                <a:solidFill>
                  <a:srgbClr val="000000"/>
                </a:solidFill>
              </a:defRPr>
            </a:pPr>
            <a:r>
              <a:t> </a:t>
            </a:r>
          </a:p>
          <a:p>
            <a:pPr>
              <a:spcAft>
                <a:spcPts val="600"/>
              </a:spcAft>
              <a:defRPr b="1">
                <a:solidFill>
                  <a:srgbClr val="000000"/>
                </a:solidFill>
              </a:defRPr>
            </a:pPr>
            <a:r>
              <a:t> </a:t>
            </a:r>
          </a:p>
        </p:txBody>
      </p:sp>
      <p:graphicFrame>
        <p:nvGraphicFramePr>
          <p:cNvPr id="138" name="Shape 135">
            <a:extLst>
              <a:ext uri="{FF2B5EF4-FFF2-40B4-BE49-F238E27FC236}">
                <a16:creationId xmlns:a16="http://schemas.microsoft.com/office/drawing/2014/main" id="{79ACB343-9EAB-49DD-88B2-91A8E5F0FA4C}"/>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467439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1255060" y="5279511"/>
            <a:ext cx="9681882" cy="739880"/>
          </a:xfrm>
          <a:prstGeom prst="rect">
            <a:avLst/>
          </a:prstGeom>
        </p:spPr>
        <p:txBody>
          <a:bodyPr vert="horz" lIns="91440" tIns="45720" rIns="91440" bIns="45720" rtlCol="0" anchor="b">
            <a:normAutofit/>
          </a:bodyPr>
          <a:lstStyle>
            <a:lvl1pPr>
              <a:defRPr b="1"/>
            </a:lvl1pPr>
          </a:lstStyle>
          <a:p>
            <a:pPr algn="ctr"/>
            <a:r>
              <a:rPr lang="en-US" sz="3600" kern="1200">
                <a:solidFill>
                  <a:schemeClr val="tx1">
                    <a:lumMod val="85000"/>
                    <a:lumOff val="15000"/>
                  </a:schemeClr>
                </a:solidFill>
                <a:latin typeface="+mj-lt"/>
                <a:ea typeface="+mj-ea"/>
                <a:cs typeface="+mj-cs"/>
              </a:rPr>
              <a:t>SYNAPTOGENESIS</a:t>
            </a:r>
          </a:p>
        </p:txBody>
      </p:sp>
      <p:pic>
        <p:nvPicPr>
          <p:cNvPr id="170" name="image7.jpg" descr="Mavericks:Users:dan:Desktop:Screen Shot 2016-09-17 at 3.36.20 PM.jpg"/>
          <p:cNvPicPr>
            <a:picLocks noChangeAspect="1"/>
          </p:cNvPicPr>
          <p:nvPr/>
        </p:nvPicPr>
        <p:blipFill>
          <a:blip r:embed="rId3"/>
          <a:stretch>
            <a:fillRect/>
          </a:stretch>
        </p:blipFill>
        <p:spPr>
          <a:xfrm>
            <a:off x="2091741" y="579473"/>
            <a:ext cx="8008517" cy="4224493"/>
          </a:xfrm>
          <a:prstGeom prst="rect">
            <a:avLst/>
          </a:prstGeom>
        </p:spPr>
      </p:pic>
      <p:sp>
        <p:nvSpPr>
          <p:cNvPr id="169" name="Shape 169"/>
          <p:cNvSpPr>
            <a:spLocks noGrp="1"/>
          </p:cNvSpPr>
          <p:nvPr>
            <p:ph type="body" idx="1"/>
          </p:nvPr>
        </p:nvSpPr>
        <p:spPr>
          <a:prstGeom prst="rect">
            <a:avLst/>
          </a:prstGeom>
        </p:spPr>
        <p:txBody>
          <a:bodyPr/>
          <a:lstStyle/>
          <a:p>
            <a:pPr marL="0" indent="0">
              <a:buNone/>
            </a:pPr>
            <a:endParaRPr dirty="0"/>
          </a:p>
        </p:txBody>
      </p:sp>
    </p:spTree>
    <p:extLst>
      <p:ext uri="{BB962C8B-B14F-4D97-AF65-F5344CB8AC3E}">
        <p14:creationId xmlns:p14="http://schemas.microsoft.com/office/powerpoint/2010/main" val="277057990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5D42-86AC-39DE-6F14-E18FC198964A}"/>
              </a:ext>
            </a:extLst>
          </p:cNvPr>
          <p:cNvSpPr>
            <a:spLocks noGrp="1"/>
          </p:cNvSpPr>
          <p:nvPr>
            <p:ph type="title"/>
          </p:nvPr>
        </p:nvSpPr>
        <p:spPr/>
        <p:txBody>
          <a:bodyPr/>
          <a:lstStyle/>
          <a:p>
            <a:pPr algn="ctr"/>
            <a:r>
              <a:rPr lang="en-US" b="1" dirty="0"/>
              <a:t>Our Children are Sick</a:t>
            </a:r>
          </a:p>
        </p:txBody>
      </p:sp>
      <p:sp>
        <p:nvSpPr>
          <p:cNvPr id="3" name="Content Placeholder 2">
            <a:extLst>
              <a:ext uri="{FF2B5EF4-FFF2-40B4-BE49-F238E27FC236}">
                <a16:creationId xmlns:a16="http://schemas.microsoft.com/office/drawing/2014/main" id="{3958B9B3-79EC-C3FD-D6C8-13FEEF50501B}"/>
              </a:ext>
            </a:extLst>
          </p:cNvPr>
          <p:cNvSpPr>
            <a:spLocks noGrp="1"/>
          </p:cNvSpPr>
          <p:nvPr>
            <p:ph idx="1"/>
          </p:nvPr>
        </p:nvSpPr>
        <p:spPr/>
        <p:txBody>
          <a:bodyPr>
            <a:normAutofit lnSpcReduction="10000"/>
          </a:bodyPr>
          <a:lstStyle/>
          <a:p>
            <a:pPr algn="l" fontAlgn="base">
              <a:buFont typeface="Arial" panose="020B0604020202020204" pitchFamily="34" charset="0"/>
              <a:buChar char="•"/>
            </a:pPr>
            <a:r>
              <a:rPr lang="en-US" b="0" i="0" u="none" strike="noStrike" dirty="0">
                <a:solidFill>
                  <a:srgbClr val="000000"/>
                </a:solidFill>
                <a:effectLst/>
                <a:latin typeface="open-sans"/>
              </a:rPr>
              <a:t>54% percent of American children are chronically ill</a:t>
            </a:r>
          </a:p>
          <a:p>
            <a:pPr algn="l" fontAlgn="base">
              <a:buFont typeface="Arial" panose="020B0604020202020204" pitchFamily="34" charset="0"/>
              <a:buChar char="•"/>
            </a:pPr>
            <a:r>
              <a:rPr lang="en-US" b="0" i="0" u="none" strike="noStrike" dirty="0">
                <a:solidFill>
                  <a:srgbClr val="000000"/>
                </a:solidFill>
                <a:effectLst/>
                <a:latin typeface="open-sans"/>
              </a:rPr>
              <a:t>13% of America’s children are in special education</a:t>
            </a:r>
          </a:p>
          <a:p>
            <a:pPr algn="l" fontAlgn="base">
              <a:buFont typeface="Arial" panose="020B0604020202020204" pitchFamily="34" charset="0"/>
              <a:buChar char="•"/>
            </a:pPr>
            <a:r>
              <a:rPr lang="en-US" dirty="0">
                <a:solidFill>
                  <a:srgbClr val="000000"/>
                </a:solidFill>
                <a:latin typeface="open-sans"/>
              </a:rPr>
              <a:t>1/6</a:t>
            </a:r>
            <a:r>
              <a:rPr lang="en-US" b="0" i="0" u="none" strike="noStrike" dirty="0">
                <a:solidFill>
                  <a:srgbClr val="000000"/>
                </a:solidFill>
                <a:effectLst/>
                <a:latin typeface="open-sans"/>
              </a:rPr>
              <a:t> children has a developmental disorder</a:t>
            </a:r>
          </a:p>
          <a:p>
            <a:pPr algn="l" fontAlgn="base">
              <a:buFont typeface="Arial" panose="020B0604020202020204" pitchFamily="34" charset="0"/>
              <a:buChar char="•"/>
            </a:pPr>
            <a:r>
              <a:rPr lang="en-US" b="0" i="0" u="none" strike="noStrike" dirty="0">
                <a:solidFill>
                  <a:srgbClr val="000000"/>
                </a:solidFill>
                <a:effectLst/>
                <a:latin typeface="open-sans"/>
              </a:rPr>
              <a:t>Millions with allergies, asthma &amp; deadly peanut allergies</a:t>
            </a:r>
          </a:p>
          <a:p>
            <a:pPr algn="l" fontAlgn="base">
              <a:buFont typeface="Arial" panose="020B0604020202020204" pitchFamily="34" charset="0"/>
              <a:buChar char="•"/>
            </a:pPr>
            <a:r>
              <a:rPr lang="en-US" b="0" i="0" u="none" strike="noStrike" dirty="0">
                <a:solidFill>
                  <a:srgbClr val="000000"/>
                </a:solidFill>
                <a:effectLst/>
                <a:latin typeface="open-sans"/>
              </a:rPr>
              <a:t>11% have attention deficit hyperactivity disorder (ADHD)</a:t>
            </a:r>
          </a:p>
          <a:p>
            <a:pPr algn="l" fontAlgn="base">
              <a:buFont typeface="Arial" panose="020B0604020202020204" pitchFamily="34" charset="0"/>
              <a:buChar char="•"/>
            </a:pPr>
            <a:r>
              <a:rPr lang="en-US" b="0" i="0" u="none" strike="noStrike" dirty="0">
                <a:solidFill>
                  <a:srgbClr val="000000"/>
                </a:solidFill>
                <a:effectLst/>
                <a:latin typeface="open-sans"/>
              </a:rPr>
              <a:t>15,000  diagnosed with cancer annually</a:t>
            </a:r>
          </a:p>
          <a:p>
            <a:pPr algn="l" fontAlgn="base">
              <a:buFont typeface="Arial" panose="020B0604020202020204" pitchFamily="34" charset="0"/>
              <a:buChar char="•"/>
            </a:pPr>
            <a:r>
              <a:rPr lang="en-US" dirty="0">
                <a:solidFill>
                  <a:srgbClr val="000000"/>
                </a:solidFill>
                <a:latin typeface="open-sans"/>
              </a:rPr>
              <a:t>1/</a:t>
            </a:r>
            <a:r>
              <a:rPr lang="en-US" b="0" i="0" u="none" strike="noStrike" dirty="0">
                <a:solidFill>
                  <a:srgbClr val="000000"/>
                </a:solidFill>
                <a:effectLst/>
                <a:latin typeface="open-sans"/>
              </a:rPr>
              <a:t>35 has autism</a:t>
            </a:r>
          </a:p>
          <a:p>
            <a:pPr algn="l" fontAlgn="base">
              <a:buFont typeface="Arial" panose="020B0604020202020204" pitchFamily="34" charset="0"/>
              <a:buChar char="•"/>
            </a:pPr>
            <a:r>
              <a:rPr lang="en-US" b="0" i="0" u="none" strike="noStrike" dirty="0">
                <a:solidFill>
                  <a:srgbClr val="000000"/>
                </a:solidFill>
                <a:effectLst/>
                <a:latin typeface="open-sans"/>
              </a:rPr>
              <a:t>Infant mortality (SIDS, SUDI etc.) in America highest of high-income countries  </a:t>
            </a:r>
          </a:p>
          <a:p>
            <a:endParaRPr lang="en-US" dirty="0"/>
          </a:p>
        </p:txBody>
      </p:sp>
      <p:sp>
        <p:nvSpPr>
          <p:cNvPr id="4" name="TextBox 3">
            <a:extLst>
              <a:ext uri="{FF2B5EF4-FFF2-40B4-BE49-F238E27FC236}">
                <a16:creationId xmlns:a16="http://schemas.microsoft.com/office/drawing/2014/main" id="{F73EB5BC-FC59-3035-F983-4B7A10DC6745}"/>
              </a:ext>
            </a:extLst>
          </p:cNvPr>
          <p:cNvSpPr txBox="1"/>
          <p:nvPr/>
        </p:nvSpPr>
        <p:spPr>
          <a:xfrm>
            <a:off x="3102429" y="6531429"/>
            <a:ext cx="6831294" cy="369332"/>
          </a:xfrm>
          <a:prstGeom prst="rect">
            <a:avLst/>
          </a:prstGeom>
          <a:noFill/>
        </p:spPr>
        <p:txBody>
          <a:bodyPr wrap="none" rtlCol="0">
            <a:spAutoFit/>
          </a:bodyPr>
          <a:lstStyle/>
          <a:p>
            <a:r>
              <a:rPr lang="en-US" dirty="0"/>
              <a:t>https://</a:t>
            </a:r>
            <a:r>
              <a:rPr lang="en-US" dirty="0" err="1"/>
              <a:t>childrenshealthdefense.org</a:t>
            </a:r>
            <a:r>
              <a:rPr lang="en-US" dirty="0"/>
              <a:t>/campaign-restore-child-health/</a:t>
            </a:r>
          </a:p>
        </p:txBody>
      </p:sp>
    </p:spTree>
    <p:extLst>
      <p:ext uri="{BB962C8B-B14F-4D97-AF65-F5344CB8AC3E}">
        <p14:creationId xmlns:p14="http://schemas.microsoft.com/office/powerpoint/2010/main" val="1729472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8" y="4756638"/>
            <a:ext cx="11139854" cy="930447"/>
          </a:xfrm>
          <a:prstGeom prst="ellipse">
            <a:avLst/>
          </a:prstGeom>
        </p:spPr>
        <p:txBody>
          <a:bodyPr vert="horz" lIns="91440" tIns="45720" rIns="91440" bIns="45720" rtlCol="0" anchor="b">
            <a:normAutofit/>
          </a:bodyPr>
          <a:lstStyle/>
          <a:p>
            <a:pPr algn="ctr"/>
            <a:r>
              <a:rPr lang="en-US" sz="3800">
                <a:solidFill>
                  <a:srgbClr val="FFFFFF"/>
                </a:solidFill>
              </a:rPr>
              <a:t>ALUMINUM </a:t>
            </a:r>
          </a:p>
        </p:txBody>
      </p:sp>
      <p:graphicFrame>
        <p:nvGraphicFramePr>
          <p:cNvPr id="5" name="Content Placeholder 4"/>
          <p:cNvGraphicFramePr>
            <a:graphicFrameLocks noGrp="1"/>
          </p:cNvGraphicFramePr>
          <p:nvPr>
            <p:ph idx="1"/>
          </p:nvPr>
        </p:nvGraphicFramePr>
        <p:xfrm>
          <a:off x="12759691" y="6502077"/>
          <a:ext cx="1400006" cy="365760"/>
        </p:xfrm>
        <a:graphic>
          <a:graphicData uri="http://schemas.openxmlformats.org/drawingml/2006/table">
            <a:tbl>
              <a:tblPr firstRow="1" bandRow="1">
                <a:tableStyleId>{5C22544A-7EE6-4342-B048-85BDC9FD1C3A}</a:tableStyleId>
              </a:tblPr>
              <a:tblGrid>
                <a:gridCol w="700003">
                  <a:extLst>
                    <a:ext uri="{9D8B030D-6E8A-4147-A177-3AD203B41FA5}">
                      <a16:colId xmlns:a16="http://schemas.microsoft.com/office/drawing/2014/main" val="20000"/>
                    </a:ext>
                  </a:extLst>
                </a:gridCol>
                <a:gridCol w="700003">
                  <a:extLst>
                    <a:ext uri="{9D8B030D-6E8A-4147-A177-3AD203B41FA5}">
                      <a16:colId xmlns:a16="http://schemas.microsoft.com/office/drawing/2014/main" val="20001"/>
                    </a:ext>
                  </a:extLst>
                </a:gridCol>
              </a:tblGrid>
              <a:tr h="0">
                <a:tc>
                  <a:txBody>
                    <a:bodyPr/>
                    <a:lstStyle/>
                    <a:p>
                      <a:r>
                        <a:rPr lang="en-US"/>
                        <a:t>AL</a:t>
                      </a:r>
                    </a:p>
                  </a:txBody>
                  <a:tcPr/>
                </a:tc>
                <a:tc>
                  <a:txBody>
                    <a:bodyPr/>
                    <a:lstStyle/>
                    <a:p>
                      <a:r>
                        <a:rPr lang="en-US"/>
                        <a:t>TOX</a:t>
                      </a:r>
                    </a:p>
                  </a:txBody>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5E8A6C95-B6BB-78D7-FC46-6C06B4A1DA5A}"/>
              </a:ext>
            </a:extLst>
          </p:cNvPr>
          <p:cNvPicPr>
            <a:picLocks noChangeAspect="1"/>
          </p:cNvPicPr>
          <p:nvPr/>
        </p:nvPicPr>
        <p:blipFill>
          <a:blip r:embed="rId2"/>
          <a:stretch>
            <a:fillRect/>
          </a:stretch>
        </p:blipFill>
        <p:spPr>
          <a:xfrm>
            <a:off x="2991105" y="136306"/>
            <a:ext cx="2478884" cy="3997637"/>
          </a:xfrm>
          <a:prstGeom prst="rect">
            <a:avLst/>
          </a:prstGeom>
        </p:spPr>
      </p:pic>
      <p:pic>
        <p:nvPicPr>
          <p:cNvPr id="9" name="Picture 8">
            <a:extLst>
              <a:ext uri="{FF2B5EF4-FFF2-40B4-BE49-F238E27FC236}">
                <a16:creationId xmlns:a16="http://schemas.microsoft.com/office/drawing/2014/main" id="{4157D2AD-3C88-744C-8DE3-663E145D38C3}"/>
              </a:ext>
            </a:extLst>
          </p:cNvPr>
          <p:cNvPicPr>
            <a:picLocks noChangeAspect="1"/>
          </p:cNvPicPr>
          <p:nvPr/>
        </p:nvPicPr>
        <p:blipFill>
          <a:blip r:embed="rId3"/>
          <a:stretch>
            <a:fillRect/>
          </a:stretch>
        </p:blipFill>
        <p:spPr>
          <a:xfrm>
            <a:off x="5582550" y="136305"/>
            <a:ext cx="2801690" cy="3997637"/>
          </a:xfrm>
          <a:prstGeom prst="rect">
            <a:avLst/>
          </a:prstGeom>
        </p:spPr>
      </p:pic>
      <p:pic>
        <p:nvPicPr>
          <p:cNvPr id="12" name="Picture 11">
            <a:extLst>
              <a:ext uri="{FF2B5EF4-FFF2-40B4-BE49-F238E27FC236}">
                <a16:creationId xmlns:a16="http://schemas.microsoft.com/office/drawing/2014/main" id="{2D3D4B8F-A834-9990-5487-4327D95186CA}"/>
              </a:ext>
            </a:extLst>
          </p:cNvPr>
          <p:cNvPicPr>
            <a:picLocks noChangeAspect="1"/>
          </p:cNvPicPr>
          <p:nvPr/>
        </p:nvPicPr>
        <p:blipFill>
          <a:blip r:embed="rId4"/>
          <a:stretch>
            <a:fillRect/>
          </a:stretch>
        </p:blipFill>
        <p:spPr>
          <a:xfrm>
            <a:off x="8567253" y="279400"/>
            <a:ext cx="2580567" cy="3820780"/>
          </a:xfrm>
          <a:prstGeom prst="rect">
            <a:avLst/>
          </a:prstGeom>
        </p:spPr>
      </p:pic>
      <p:pic>
        <p:nvPicPr>
          <p:cNvPr id="13" name="Picture 12">
            <a:extLst>
              <a:ext uri="{FF2B5EF4-FFF2-40B4-BE49-F238E27FC236}">
                <a16:creationId xmlns:a16="http://schemas.microsoft.com/office/drawing/2014/main" id="{23A77D6C-DE0B-3889-1E60-81BDD41D7971}"/>
              </a:ext>
            </a:extLst>
          </p:cNvPr>
          <p:cNvPicPr>
            <a:picLocks noChangeAspect="1"/>
          </p:cNvPicPr>
          <p:nvPr/>
        </p:nvPicPr>
        <p:blipFill>
          <a:blip r:embed="rId5"/>
          <a:stretch>
            <a:fillRect/>
          </a:stretch>
        </p:blipFill>
        <p:spPr>
          <a:xfrm>
            <a:off x="128588" y="124342"/>
            <a:ext cx="2685406" cy="4031400"/>
          </a:xfrm>
          <a:prstGeom prst="rect">
            <a:avLst/>
          </a:prstGeom>
        </p:spPr>
      </p:pic>
      <p:sp>
        <p:nvSpPr>
          <p:cNvPr id="14" name="TextBox 13">
            <a:extLst>
              <a:ext uri="{FF2B5EF4-FFF2-40B4-BE49-F238E27FC236}">
                <a16:creationId xmlns:a16="http://schemas.microsoft.com/office/drawing/2014/main" id="{0B4573EF-2DCB-F340-8452-5D43D47D256F}"/>
              </a:ext>
            </a:extLst>
          </p:cNvPr>
          <p:cNvSpPr txBox="1"/>
          <p:nvPr/>
        </p:nvSpPr>
        <p:spPr>
          <a:xfrm>
            <a:off x="1237835" y="4812200"/>
            <a:ext cx="9125447" cy="1477328"/>
          </a:xfrm>
          <a:prstGeom prst="rect">
            <a:avLst/>
          </a:prstGeom>
          <a:noFill/>
        </p:spPr>
        <p:txBody>
          <a:bodyPr wrap="none" rtlCol="0">
            <a:spAutoFit/>
          </a:bodyPr>
          <a:lstStyle/>
          <a:p>
            <a:r>
              <a:rPr lang="en-US" dirty="0"/>
              <a:t>Must own books that illustrate beyond a doubt: </a:t>
            </a:r>
          </a:p>
          <a:p>
            <a:pPr marL="342900" indent="-342900">
              <a:buAutoNum type="arabicPeriod"/>
            </a:pPr>
            <a:r>
              <a:rPr lang="en-US" dirty="0"/>
              <a:t>We don’t need to fear the diseases for which we have vaccines</a:t>
            </a:r>
          </a:p>
          <a:p>
            <a:pPr marL="342900" indent="-342900">
              <a:buAutoNum type="arabicPeriod"/>
            </a:pPr>
            <a:r>
              <a:rPr lang="en-US" dirty="0"/>
              <a:t>No vaccines had proper safety testing, or saline placebos</a:t>
            </a:r>
          </a:p>
          <a:p>
            <a:pPr marL="342900" indent="-342900">
              <a:buAutoNum type="arabicPeriod"/>
            </a:pPr>
            <a:r>
              <a:rPr lang="en-US" dirty="0"/>
              <a:t>Lots of peer reviewed studies show vaccine harm when compared to the unvaccinated.</a:t>
            </a:r>
          </a:p>
          <a:p>
            <a:pPr marL="342900" indent="-342900">
              <a:buAutoNum type="arabicPeriod"/>
            </a:pPr>
            <a:r>
              <a:rPr lang="en-US" dirty="0"/>
              <a:t>Why refusing all vaccines is a highly educated and informed choice that makes sense.</a:t>
            </a:r>
          </a:p>
        </p:txBody>
      </p:sp>
    </p:spTree>
    <p:extLst>
      <p:ext uri="{BB962C8B-B14F-4D97-AF65-F5344CB8AC3E}">
        <p14:creationId xmlns:p14="http://schemas.microsoft.com/office/powerpoint/2010/main" val="2486645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45FD-2097-CD37-F4D7-914569E8A34D}"/>
              </a:ext>
            </a:extLst>
          </p:cNvPr>
          <p:cNvSpPr>
            <a:spLocks noGrp="1"/>
          </p:cNvSpPr>
          <p:nvPr>
            <p:ph type="title"/>
          </p:nvPr>
        </p:nvSpPr>
        <p:spPr>
          <a:xfrm>
            <a:off x="838200" y="365125"/>
            <a:ext cx="10515600" cy="1325563"/>
          </a:xfrm>
        </p:spPr>
        <p:txBody>
          <a:bodyPr>
            <a:noAutofit/>
          </a:bodyPr>
          <a:lstStyle/>
          <a:p>
            <a:pPr algn="ctr"/>
            <a:r>
              <a:rPr lang="en-US" sz="5400" b="1" dirty="0"/>
              <a:t>VAERS Vaccine Adverse Event Reporting System</a:t>
            </a:r>
          </a:p>
        </p:txBody>
      </p:sp>
      <p:sp>
        <p:nvSpPr>
          <p:cNvPr id="3" name="Content Placeholder 2">
            <a:extLst>
              <a:ext uri="{FF2B5EF4-FFF2-40B4-BE49-F238E27FC236}">
                <a16:creationId xmlns:a16="http://schemas.microsoft.com/office/drawing/2014/main" id="{1DA29243-406C-B4C6-71DB-DFA634368C9B}"/>
              </a:ext>
            </a:extLst>
          </p:cNvPr>
          <p:cNvSpPr>
            <a:spLocks noGrp="1"/>
          </p:cNvSpPr>
          <p:nvPr>
            <p:ph idx="1"/>
          </p:nvPr>
        </p:nvSpPr>
        <p:spPr>
          <a:xfrm>
            <a:off x="828161" y="2407852"/>
            <a:ext cx="10515600" cy="4351338"/>
          </a:xfrm>
        </p:spPr>
        <p:txBody>
          <a:bodyPr>
            <a:normAutofit/>
          </a:bodyPr>
          <a:lstStyle/>
          <a:p>
            <a:pPr marL="0" indent="0">
              <a:buNone/>
            </a:pPr>
            <a:r>
              <a:rPr lang="en-US" sz="3200" dirty="0"/>
              <a:t>Managed by CDC and FDA per National Childhood Vaccine Injury Act of 1986 (started in 1990)</a:t>
            </a:r>
          </a:p>
          <a:p>
            <a:pPr>
              <a:buFontTx/>
              <a:buChar char="-"/>
            </a:pPr>
            <a:r>
              <a:rPr lang="en-US" sz="3200" dirty="0"/>
              <a:t>To detect adverse events, hot lots and evaluate safety</a:t>
            </a:r>
          </a:p>
          <a:p>
            <a:pPr>
              <a:buFontTx/>
              <a:buChar char="-"/>
            </a:pPr>
            <a:r>
              <a:rPr lang="en-US" sz="3200" dirty="0"/>
              <a:t>Vaccine manufacturers, health professionals &amp; public can report</a:t>
            </a:r>
          </a:p>
          <a:p>
            <a:pPr>
              <a:buFontTx/>
              <a:buChar char="-"/>
            </a:pPr>
            <a:r>
              <a:rPr lang="en-US" sz="3200" dirty="0"/>
              <a:t>CDC was to monitor for safety signals</a:t>
            </a:r>
          </a:p>
          <a:p>
            <a:pPr>
              <a:buFontTx/>
              <a:buChar char="-"/>
            </a:pPr>
            <a:r>
              <a:rPr lang="en-US" sz="3200" dirty="0"/>
              <a:t>Captures 1% of actual events (Harvard Pilgrim Study) </a:t>
            </a:r>
          </a:p>
          <a:p>
            <a:pPr marL="0" indent="0">
              <a:buNone/>
            </a:pPr>
            <a:endParaRPr lang="en-US" dirty="0"/>
          </a:p>
        </p:txBody>
      </p:sp>
    </p:spTree>
    <p:extLst>
      <p:ext uri="{BB962C8B-B14F-4D97-AF65-F5344CB8AC3E}">
        <p14:creationId xmlns:p14="http://schemas.microsoft.com/office/powerpoint/2010/main" val="161703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F98B7-88E7-C1D3-A643-B6F52EC55C83}"/>
              </a:ext>
            </a:extLst>
          </p:cNvPr>
          <p:cNvPicPr>
            <a:picLocks noChangeAspect="1"/>
          </p:cNvPicPr>
          <p:nvPr/>
        </p:nvPicPr>
        <p:blipFill>
          <a:blip r:embed="rId2"/>
          <a:stretch>
            <a:fillRect/>
          </a:stretch>
        </p:blipFill>
        <p:spPr>
          <a:xfrm>
            <a:off x="2025040" y="457200"/>
            <a:ext cx="8141920" cy="5943600"/>
          </a:xfrm>
          <a:prstGeom prst="rect">
            <a:avLst/>
          </a:prstGeom>
        </p:spPr>
      </p:pic>
    </p:spTree>
    <p:extLst>
      <p:ext uri="{BB962C8B-B14F-4D97-AF65-F5344CB8AC3E}">
        <p14:creationId xmlns:p14="http://schemas.microsoft.com/office/powerpoint/2010/main" val="3992734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319BC-2066-C373-35F1-C7CA893CA868}"/>
              </a:ext>
            </a:extLst>
          </p:cNvPr>
          <p:cNvPicPr>
            <a:picLocks noChangeAspect="1"/>
          </p:cNvPicPr>
          <p:nvPr/>
        </p:nvPicPr>
        <p:blipFill>
          <a:blip r:embed="rId2"/>
          <a:stretch>
            <a:fillRect/>
          </a:stretch>
        </p:blipFill>
        <p:spPr>
          <a:xfrm>
            <a:off x="2186479" y="643467"/>
            <a:ext cx="7819041" cy="5571066"/>
          </a:xfrm>
          <a:prstGeom prst="rect">
            <a:avLst/>
          </a:prstGeom>
        </p:spPr>
      </p:pic>
    </p:spTree>
    <p:extLst>
      <p:ext uri="{BB962C8B-B14F-4D97-AF65-F5344CB8AC3E}">
        <p14:creationId xmlns:p14="http://schemas.microsoft.com/office/powerpoint/2010/main" val="669098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4580B-DC73-A0EE-1DD8-6A504BDD973B}"/>
              </a:ext>
            </a:extLst>
          </p:cNvPr>
          <p:cNvPicPr>
            <a:picLocks noChangeAspect="1"/>
          </p:cNvPicPr>
          <p:nvPr/>
        </p:nvPicPr>
        <p:blipFill>
          <a:blip r:embed="rId2"/>
          <a:stretch>
            <a:fillRect/>
          </a:stretch>
        </p:blipFill>
        <p:spPr>
          <a:xfrm>
            <a:off x="2209800" y="1398460"/>
            <a:ext cx="7772400" cy="4061079"/>
          </a:xfrm>
          <a:prstGeom prst="rect">
            <a:avLst/>
          </a:prstGeom>
        </p:spPr>
      </p:pic>
      <p:sp>
        <p:nvSpPr>
          <p:cNvPr id="4" name="TextBox 3">
            <a:extLst>
              <a:ext uri="{FF2B5EF4-FFF2-40B4-BE49-F238E27FC236}">
                <a16:creationId xmlns:a16="http://schemas.microsoft.com/office/drawing/2014/main" id="{8BBCAEBB-65CA-9747-6987-78A900C2E806}"/>
              </a:ext>
            </a:extLst>
          </p:cNvPr>
          <p:cNvSpPr txBox="1"/>
          <p:nvPr/>
        </p:nvSpPr>
        <p:spPr>
          <a:xfrm>
            <a:off x="1530626" y="357809"/>
            <a:ext cx="9697527" cy="461665"/>
          </a:xfrm>
          <a:prstGeom prst="rect">
            <a:avLst/>
          </a:prstGeom>
          <a:noFill/>
        </p:spPr>
        <p:txBody>
          <a:bodyPr wrap="none" rtlCol="0">
            <a:spAutoFit/>
          </a:bodyPr>
          <a:lstStyle/>
          <a:p>
            <a:r>
              <a:rPr lang="en-US" sz="2400" b="1" dirty="0"/>
              <a:t>Cleveland Clinic data: The more vaccinated got sick with COVID more often</a:t>
            </a:r>
          </a:p>
        </p:txBody>
      </p:sp>
      <p:sp>
        <p:nvSpPr>
          <p:cNvPr id="2" name="TextBox 1">
            <a:extLst>
              <a:ext uri="{FF2B5EF4-FFF2-40B4-BE49-F238E27FC236}">
                <a16:creationId xmlns:a16="http://schemas.microsoft.com/office/drawing/2014/main" id="{FFD70BA0-C7DB-4DC6-A0B7-548E80F35F40}"/>
              </a:ext>
            </a:extLst>
          </p:cNvPr>
          <p:cNvSpPr txBox="1"/>
          <p:nvPr/>
        </p:nvSpPr>
        <p:spPr>
          <a:xfrm>
            <a:off x="4171950" y="5957888"/>
            <a:ext cx="6328527" cy="369332"/>
          </a:xfrm>
          <a:prstGeom prst="rect">
            <a:avLst/>
          </a:prstGeom>
          <a:noFill/>
        </p:spPr>
        <p:txBody>
          <a:bodyPr wrap="none" rtlCol="0">
            <a:spAutoFit/>
          </a:bodyPr>
          <a:lstStyle/>
          <a:p>
            <a:r>
              <a:rPr lang="en-US" dirty="0"/>
              <a:t>https://</a:t>
            </a:r>
            <a:r>
              <a:rPr lang="en-US" dirty="0" err="1"/>
              <a:t>academic.oup.com</a:t>
            </a:r>
            <a:r>
              <a:rPr lang="en-US" dirty="0"/>
              <a:t>/</a:t>
            </a:r>
            <a:r>
              <a:rPr lang="en-US" dirty="0" err="1"/>
              <a:t>ofid</a:t>
            </a:r>
            <a:r>
              <a:rPr lang="en-US" dirty="0"/>
              <a:t>/article/10/6/ofad209/7131292</a:t>
            </a:r>
          </a:p>
        </p:txBody>
      </p:sp>
    </p:spTree>
    <p:extLst>
      <p:ext uri="{BB962C8B-B14F-4D97-AF65-F5344CB8AC3E}">
        <p14:creationId xmlns:p14="http://schemas.microsoft.com/office/powerpoint/2010/main" val="3550551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BB7770-1A68-0121-44E1-0415342022E5}"/>
              </a:ext>
            </a:extLst>
          </p:cNvPr>
          <p:cNvSpPr txBox="1"/>
          <p:nvPr/>
        </p:nvSpPr>
        <p:spPr>
          <a:xfrm>
            <a:off x="2035968" y="1410891"/>
            <a:ext cx="7722394" cy="5909310"/>
          </a:xfrm>
          <a:prstGeom prst="rect">
            <a:avLst/>
          </a:prstGeom>
          <a:noFill/>
        </p:spPr>
        <p:txBody>
          <a:bodyPr wrap="square">
            <a:spAutoFit/>
          </a:bodyPr>
          <a:lstStyle/>
          <a:p>
            <a:r>
              <a:rPr lang="en-US" sz="1800" b="1" dirty="0">
                <a:effectLst/>
                <a:latin typeface="AGaramondPro"/>
              </a:rPr>
              <a:t>Disease 			Disease Risk of Death 	Vaccine death risk</a:t>
            </a:r>
            <a:endParaRPr lang="en-US" dirty="0"/>
          </a:p>
          <a:p>
            <a:endParaRPr lang="en-US" dirty="0"/>
          </a:p>
          <a:p>
            <a:r>
              <a:rPr lang="en-US" sz="1800" dirty="0">
                <a:effectLst/>
                <a:latin typeface="AGaramondPro"/>
              </a:rPr>
              <a:t>Diphtheria 		 &lt; 1 / 4,823,154		&lt;76,341</a:t>
            </a:r>
          </a:p>
          <a:p>
            <a:r>
              <a:rPr lang="en-US" sz="1800" dirty="0">
                <a:effectLst/>
                <a:latin typeface="AGaramondPro"/>
              </a:rPr>
              <a:t>Tetanus 			 &lt; 1 / 105,339		       “</a:t>
            </a:r>
          </a:p>
          <a:p>
            <a:r>
              <a:rPr lang="en-US" sz="1800" dirty="0">
                <a:effectLst/>
                <a:latin typeface="AGaramondPro"/>
              </a:rPr>
              <a:t>Pertussis 			 &lt; 1 / 6,947		       “</a:t>
            </a:r>
          </a:p>
          <a:p>
            <a:r>
              <a:rPr lang="en-US" sz="1800" dirty="0">
                <a:effectLst/>
                <a:latin typeface="AGaramondPro"/>
              </a:rPr>
              <a:t>Polio 			 &lt; 1 / 50 billion		&lt;1/214,973</a:t>
            </a:r>
          </a:p>
          <a:p>
            <a:r>
              <a:rPr lang="en-US" sz="1800" dirty="0">
                <a:effectLst/>
                <a:latin typeface="AGaramondPro"/>
              </a:rPr>
              <a:t>Measles 			 &lt; 1 / 106,506,429 		&lt;1/108,666</a:t>
            </a:r>
          </a:p>
          <a:p>
            <a:r>
              <a:rPr lang="en-US" sz="1800" dirty="0">
                <a:effectLst/>
                <a:latin typeface="AGaramondPro"/>
              </a:rPr>
              <a:t>Mumps 			 &lt; 1 / 40,371,594 		       “</a:t>
            </a:r>
          </a:p>
          <a:p>
            <a:r>
              <a:rPr lang="en-US" sz="1800" dirty="0">
                <a:effectLst/>
                <a:latin typeface="AGaramondPro"/>
              </a:rPr>
              <a:t>Rubella 			 ZERO to negligible 		       “</a:t>
            </a:r>
          </a:p>
          <a:p>
            <a:r>
              <a:rPr lang="en-US" sz="1800" dirty="0">
                <a:effectLst/>
                <a:latin typeface="AGaramondPro"/>
              </a:rPr>
              <a:t>Varicella 			&lt; 1 / 32,331,860 		&lt;1/202,398</a:t>
            </a:r>
          </a:p>
          <a:p>
            <a:r>
              <a:rPr lang="en-US" sz="1800" dirty="0">
                <a:effectLst/>
                <a:latin typeface="AGaramondPro"/>
              </a:rPr>
              <a:t>Hepatitis A 		 &lt; 1 / 1,667,135 		&lt;1/72,948</a:t>
            </a:r>
          </a:p>
          <a:p>
            <a:r>
              <a:rPr lang="en-US" sz="1800" dirty="0">
                <a:effectLst/>
                <a:latin typeface="AGaramondPro"/>
              </a:rPr>
              <a:t>Hepatitis B 		 &lt; 1 / 305,465 		&lt;1/96,314</a:t>
            </a:r>
          </a:p>
          <a:p>
            <a:r>
              <a:rPr lang="en-US" sz="1800" dirty="0">
                <a:effectLst/>
                <a:latin typeface="AGaramondPro"/>
              </a:rPr>
              <a:t>Hib 			&lt; 1 / 1,494,710 		&lt;1/45,966</a:t>
            </a:r>
            <a:endParaRPr lang="en-US" dirty="0"/>
          </a:p>
          <a:p>
            <a:r>
              <a:rPr lang="en-US" sz="1800" dirty="0">
                <a:effectLst/>
                <a:latin typeface="AGaramondPro"/>
              </a:rPr>
              <a:t>Pneumococcal 		 &lt; 1 / 236,562 		&lt;1/50,056</a:t>
            </a:r>
          </a:p>
          <a:p>
            <a:r>
              <a:rPr lang="en-US" sz="1800" dirty="0">
                <a:effectLst/>
                <a:latin typeface="AGaramondPro"/>
              </a:rPr>
              <a:t>Meningococcal 		 &lt; 1 / 821,925 		&lt;1/141,124</a:t>
            </a:r>
          </a:p>
          <a:p>
            <a:r>
              <a:rPr lang="en-US" sz="1800" dirty="0">
                <a:effectLst/>
                <a:latin typeface="AGaramondPro"/>
              </a:rPr>
              <a:t>Influenza 			 &lt; 1 / 135,905 		&lt;1/15,702</a:t>
            </a:r>
            <a:endParaRPr lang="en-US" dirty="0"/>
          </a:p>
          <a:p>
            <a:br>
              <a:rPr lang="en-US" sz="1800" dirty="0">
                <a:effectLst/>
                <a:latin typeface="AGaramondPro"/>
              </a:rPr>
            </a:br>
            <a:br>
              <a:rPr lang="en-US" sz="1800" dirty="0">
                <a:effectLst/>
                <a:latin typeface="AGaramondPro"/>
              </a:rPr>
            </a:br>
            <a:br>
              <a:rPr lang="en-US" sz="1800" dirty="0">
                <a:effectLst/>
                <a:latin typeface="AGaramondPro"/>
              </a:rPr>
            </a:br>
            <a:br>
              <a:rPr lang="en-US" sz="1800" dirty="0">
                <a:effectLst/>
                <a:latin typeface="AGaramondPro"/>
              </a:rPr>
            </a:br>
            <a:endParaRPr lang="en-US" dirty="0"/>
          </a:p>
        </p:txBody>
      </p:sp>
      <p:sp>
        <p:nvSpPr>
          <p:cNvPr id="7" name="TextBox 6">
            <a:extLst>
              <a:ext uri="{FF2B5EF4-FFF2-40B4-BE49-F238E27FC236}">
                <a16:creationId xmlns:a16="http://schemas.microsoft.com/office/drawing/2014/main" id="{22308837-C355-CE70-F148-8ABFEAF44467}"/>
              </a:ext>
            </a:extLst>
          </p:cNvPr>
          <p:cNvSpPr txBox="1"/>
          <p:nvPr/>
        </p:nvSpPr>
        <p:spPr>
          <a:xfrm>
            <a:off x="1509615" y="342900"/>
            <a:ext cx="9427261" cy="461665"/>
          </a:xfrm>
          <a:prstGeom prst="rect">
            <a:avLst/>
          </a:prstGeom>
          <a:noFill/>
        </p:spPr>
        <p:txBody>
          <a:bodyPr wrap="none" rtlCol="0">
            <a:spAutoFit/>
          </a:bodyPr>
          <a:lstStyle/>
          <a:p>
            <a:r>
              <a:rPr lang="en-US" sz="2400" dirty="0"/>
              <a:t>Vaccines Deaths vs Deaths from Diseases for which we have Vaccines</a:t>
            </a:r>
          </a:p>
        </p:txBody>
      </p:sp>
    </p:spTree>
    <p:extLst>
      <p:ext uri="{BB962C8B-B14F-4D97-AF65-F5344CB8AC3E}">
        <p14:creationId xmlns:p14="http://schemas.microsoft.com/office/powerpoint/2010/main" val="1119999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885" y="321735"/>
            <a:ext cx="10161430" cy="1135737"/>
          </a:xfrm>
        </p:spPr>
        <p:txBody>
          <a:bodyPr>
            <a:normAutofit fontScale="90000"/>
          </a:bodyPr>
          <a:lstStyle/>
          <a:p>
            <a:pPr algn="ctr"/>
            <a:r>
              <a:rPr lang="en-US" sz="3100" dirty="0"/>
              <a:t>ARE CHILDREN SAFE IN CANADA?</a:t>
            </a:r>
            <a:br>
              <a:rPr lang="en-US" sz="3100" dirty="0"/>
            </a:br>
            <a:r>
              <a:rPr lang="en-US" sz="3100" dirty="0"/>
              <a:t>They Can Be – If we reject the One Size Fits All Vaccine Schedule</a:t>
            </a:r>
            <a:br>
              <a:rPr lang="en-US" sz="3100" dirty="0"/>
            </a:br>
            <a:r>
              <a:rPr lang="en-US" sz="3100" dirty="0"/>
              <a:t>  &amp; trust children’s NATURAL IMMUNE SYSTEM </a:t>
            </a:r>
          </a:p>
        </p:txBody>
      </p:sp>
      <p:sp>
        <p:nvSpPr>
          <p:cNvPr id="3" name="Content Placeholder 2"/>
          <p:cNvSpPr>
            <a:spLocks noGrp="1"/>
          </p:cNvSpPr>
          <p:nvPr>
            <p:ph idx="1"/>
          </p:nvPr>
        </p:nvSpPr>
        <p:spPr>
          <a:xfrm>
            <a:off x="2006601" y="2527034"/>
            <a:ext cx="3006288" cy="3649929"/>
          </a:xfrm>
        </p:spPr>
        <p:txBody>
          <a:bodyPr>
            <a:normAutofit/>
          </a:bodyPr>
          <a:lstStyle/>
          <a:p>
            <a:pPr marL="0" indent="0">
              <a:buNone/>
            </a:pPr>
            <a:r>
              <a:rPr lang="en-US" sz="2400" dirty="0"/>
              <a:t>“If you do what everyone else does, you get what everyone else gets.” </a:t>
            </a:r>
          </a:p>
          <a:p>
            <a:endParaRPr lang="en-US" sz="1700" dirty="0"/>
          </a:p>
          <a:p>
            <a:pPr marL="0" indent="0">
              <a:buNone/>
            </a:pPr>
            <a:r>
              <a:rPr lang="en-US" sz="1700" i="1" dirty="0"/>
              <a:t> Paul Thomas MD</a:t>
            </a:r>
          </a:p>
        </p:txBody>
      </p:sp>
      <p:pic>
        <p:nvPicPr>
          <p:cNvPr id="4" name="Shape 759"/>
          <p:cNvPicPr preferRelativeResize="0"/>
          <p:nvPr/>
        </p:nvPicPr>
        <p:blipFill rotWithShape="1">
          <a:blip r:embed="rId3"/>
          <a:stretch/>
        </p:blipFill>
        <p:spPr>
          <a:xfrm>
            <a:off x="5526443" y="1782981"/>
            <a:ext cx="4628002" cy="4361892"/>
          </a:xfrm>
          <a:prstGeom prst="rect">
            <a:avLst/>
          </a:prstGeom>
          <a:noFill/>
        </p:spPr>
      </p:pic>
      <p:sp>
        <p:nvSpPr>
          <p:cNvPr id="6" name="TextBox 5">
            <a:extLst>
              <a:ext uri="{FF2B5EF4-FFF2-40B4-BE49-F238E27FC236}">
                <a16:creationId xmlns:a16="http://schemas.microsoft.com/office/drawing/2014/main" id="{802C66EA-AB52-F490-8FB5-79A473AEF24C}"/>
              </a:ext>
            </a:extLst>
          </p:cNvPr>
          <p:cNvSpPr txBox="1"/>
          <p:nvPr/>
        </p:nvSpPr>
        <p:spPr>
          <a:xfrm>
            <a:off x="1249251" y="5847008"/>
            <a:ext cx="2979021" cy="707886"/>
          </a:xfrm>
          <a:prstGeom prst="rect">
            <a:avLst/>
          </a:prstGeom>
          <a:noFill/>
        </p:spPr>
        <p:txBody>
          <a:bodyPr wrap="none" rtlCol="0">
            <a:spAutoFit/>
          </a:bodyPr>
          <a:lstStyle/>
          <a:p>
            <a:r>
              <a:rPr lang="en-US" sz="4000" b="1" i="1" dirty="0"/>
              <a:t>THANK-YOU</a:t>
            </a:r>
          </a:p>
        </p:txBody>
      </p:sp>
    </p:spTree>
    <p:extLst>
      <p:ext uri="{BB962C8B-B14F-4D97-AF65-F5344CB8AC3E}">
        <p14:creationId xmlns:p14="http://schemas.microsoft.com/office/powerpoint/2010/main" val="88549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D5C9-3519-612C-F3EC-C24D905490B7}"/>
              </a:ext>
            </a:extLst>
          </p:cNvPr>
          <p:cNvSpPr>
            <a:spLocks noGrp="1"/>
          </p:cNvSpPr>
          <p:nvPr>
            <p:ph type="title"/>
          </p:nvPr>
        </p:nvSpPr>
        <p:spPr>
          <a:xfrm>
            <a:off x="1579202" y="14422"/>
            <a:ext cx="10515600" cy="841311"/>
          </a:xfrm>
        </p:spPr>
        <p:txBody>
          <a:bodyPr/>
          <a:lstStyle/>
          <a:p>
            <a:r>
              <a:rPr lang="en-US" dirty="0"/>
              <a:t>Autism Prevalence USA (CDC Data)  </a:t>
            </a:r>
          </a:p>
        </p:txBody>
      </p:sp>
      <p:grpSp>
        <p:nvGrpSpPr>
          <p:cNvPr id="14" name="Group 13">
            <a:extLst>
              <a:ext uri="{FF2B5EF4-FFF2-40B4-BE49-F238E27FC236}">
                <a16:creationId xmlns:a16="http://schemas.microsoft.com/office/drawing/2014/main" id="{12346801-1838-D08F-ED29-39970F995744}"/>
              </a:ext>
            </a:extLst>
          </p:cNvPr>
          <p:cNvGrpSpPr/>
          <p:nvPr/>
        </p:nvGrpSpPr>
        <p:grpSpPr>
          <a:xfrm>
            <a:off x="1401542" y="810797"/>
            <a:ext cx="11172224" cy="5972205"/>
            <a:chOff x="2972927" y="2120461"/>
            <a:chExt cx="7647570" cy="4288671"/>
          </a:xfrm>
        </p:grpSpPr>
        <p:graphicFrame>
          <p:nvGraphicFramePr>
            <p:cNvPr id="3" name="Chart 2" descr="Chart type: Clustered Column. 'Value'&#10;&#10;Description automatically generated">
              <a:extLst>
                <a:ext uri="{FF2B5EF4-FFF2-40B4-BE49-F238E27FC236}">
                  <a16:creationId xmlns:a16="http://schemas.microsoft.com/office/drawing/2014/main" id="{D335DDE3-CB29-6A7A-B174-64381E88491A}"/>
                </a:ext>
              </a:extLst>
            </p:cNvPr>
            <p:cNvGraphicFramePr>
              <a:graphicFrameLocks/>
            </p:cNvGraphicFramePr>
            <p:nvPr/>
          </p:nvGraphicFramePr>
          <p:xfrm>
            <a:off x="2972927" y="2120461"/>
            <a:ext cx="7147785" cy="428867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08B8230-030F-4EC2-0E95-00F5276B02FA}"/>
                </a:ext>
              </a:extLst>
            </p:cNvPr>
            <p:cNvSpPr txBox="1"/>
            <p:nvPr/>
          </p:nvSpPr>
          <p:spPr>
            <a:xfrm>
              <a:off x="9399794" y="2503965"/>
              <a:ext cx="1220703" cy="369332"/>
            </a:xfrm>
            <a:prstGeom prst="rect">
              <a:avLst/>
            </a:prstGeom>
            <a:noFill/>
          </p:spPr>
          <p:txBody>
            <a:bodyPr wrap="square" rtlCol="0">
              <a:spAutoFit/>
            </a:bodyPr>
            <a:lstStyle/>
            <a:p>
              <a:r>
                <a:rPr lang="en-US" dirty="0"/>
                <a:t>1 in 36</a:t>
              </a:r>
            </a:p>
          </p:txBody>
        </p:sp>
        <p:sp>
          <p:nvSpPr>
            <p:cNvPr id="5" name="TextBox 4">
              <a:extLst>
                <a:ext uri="{FF2B5EF4-FFF2-40B4-BE49-F238E27FC236}">
                  <a16:creationId xmlns:a16="http://schemas.microsoft.com/office/drawing/2014/main" id="{68EB20BE-D929-9F3F-BBC1-44ADF678231D}"/>
                </a:ext>
              </a:extLst>
            </p:cNvPr>
            <p:cNvSpPr txBox="1"/>
            <p:nvPr/>
          </p:nvSpPr>
          <p:spPr>
            <a:xfrm>
              <a:off x="8711764" y="3758641"/>
              <a:ext cx="1220703" cy="369332"/>
            </a:xfrm>
            <a:prstGeom prst="rect">
              <a:avLst/>
            </a:prstGeom>
            <a:noFill/>
          </p:spPr>
          <p:txBody>
            <a:bodyPr wrap="square" rtlCol="0">
              <a:spAutoFit/>
            </a:bodyPr>
            <a:lstStyle/>
            <a:p>
              <a:r>
                <a:rPr lang="en-US" dirty="0"/>
                <a:t>1 in 59</a:t>
              </a:r>
            </a:p>
          </p:txBody>
        </p:sp>
        <p:sp>
          <p:nvSpPr>
            <p:cNvPr id="6" name="TextBox 5">
              <a:extLst>
                <a:ext uri="{FF2B5EF4-FFF2-40B4-BE49-F238E27FC236}">
                  <a16:creationId xmlns:a16="http://schemas.microsoft.com/office/drawing/2014/main" id="{A18A04C7-2898-0F85-57F5-7396EFA6A716}"/>
                </a:ext>
              </a:extLst>
            </p:cNvPr>
            <p:cNvSpPr txBox="1"/>
            <p:nvPr/>
          </p:nvSpPr>
          <p:spPr>
            <a:xfrm>
              <a:off x="8055800" y="4000606"/>
              <a:ext cx="1220703" cy="369332"/>
            </a:xfrm>
            <a:prstGeom prst="rect">
              <a:avLst/>
            </a:prstGeom>
            <a:noFill/>
          </p:spPr>
          <p:txBody>
            <a:bodyPr wrap="square" rtlCol="0">
              <a:spAutoFit/>
            </a:bodyPr>
            <a:lstStyle/>
            <a:p>
              <a:r>
                <a:rPr lang="en-US" dirty="0"/>
                <a:t>1 in 68</a:t>
              </a:r>
            </a:p>
          </p:txBody>
        </p:sp>
        <p:sp>
          <p:nvSpPr>
            <p:cNvPr id="7" name="TextBox 6">
              <a:extLst>
                <a:ext uri="{FF2B5EF4-FFF2-40B4-BE49-F238E27FC236}">
                  <a16:creationId xmlns:a16="http://schemas.microsoft.com/office/drawing/2014/main" id="{D24F393C-C0B0-5E82-EECA-4A0969E65E7D}"/>
                </a:ext>
              </a:extLst>
            </p:cNvPr>
            <p:cNvSpPr txBox="1"/>
            <p:nvPr/>
          </p:nvSpPr>
          <p:spPr>
            <a:xfrm>
              <a:off x="7412341" y="4403872"/>
              <a:ext cx="1220703" cy="369332"/>
            </a:xfrm>
            <a:prstGeom prst="rect">
              <a:avLst/>
            </a:prstGeom>
            <a:noFill/>
          </p:spPr>
          <p:txBody>
            <a:bodyPr wrap="square" rtlCol="0">
              <a:spAutoFit/>
            </a:bodyPr>
            <a:lstStyle/>
            <a:p>
              <a:r>
                <a:rPr lang="en-US" dirty="0"/>
                <a:t>1 in 88</a:t>
              </a:r>
            </a:p>
          </p:txBody>
        </p:sp>
        <p:sp>
          <p:nvSpPr>
            <p:cNvPr id="8" name="TextBox 7">
              <a:extLst>
                <a:ext uri="{FF2B5EF4-FFF2-40B4-BE49-F238E27FC236}">
                  <a16:creationId xmlns:a16="http://schemas.microsoft.com/office/drawing/2014/main" id="{69E49289-2497-4394-138C-1C5358518753}"/>
                </a:ext>
              </a:extLst>
            </p:cNvPr>
            <p:cNvSpPr txBox="1"/>
            <p:nvPr/>
          </p:nvSpPr>
          <p:spPr>
            <a:xfrm>
              <a:off x="6693588" y="4707749"/>
              <a:ext cx="1220703" cy="369332"/>
            </a:xfrm>
            <a:prstGeom prst="rect">
              <a:avLst/>
            </a:prstGeom>
            <a:noFill/>
          </p:spPr>
          <p:txBody>
            <a:bodyPr wrap="square" rtlCol="0">
              <a:spAutoFit/>
            </a:bodyPr>
            <a:lstStyle/>
            <a:p>
              <a:r>
                <a:rPr lang="en-US" dirty="0"/>
                <a:t>1 in 110</a:t>
              </a:r>
            </a:p>
          </p:txBody>
        </p:sp>
        <p:sp>
          <p:nvSpPr>
            <p:cNvPr id="9" name="TextBox 8">
              <a:extLst>
                <a:ext uri="{FF2B5EF4-FFF2-40B4-BE49-F238E27FC236}">
                  <a16:creationId xmlns:a16="http://schemas.microsoft.com/office/drawing/2014/main" id="{5D7222BB-B9F1-E322-0C48-ECEE12A5EC34}"/>
                </a:ext>
              </a:extLst>
            </p:cNvPr>
            <p:cNvSpPr txBox="1"/>
            <p:nvPr/>
          </p:nvSpPr>
          <p:spPr>
            <a:xfrm>
              <a:off x="6065222" y="4800082"/>
              <a:ext cx="1220703" cy="369332"/>
            </a:xfrm>
            <a:prstGeom prst="rect">
              <a:avLst/>
            </a:prstGeom>
            <a:noFill/>
          </p:spPr>
          <p:txBody>
            <a:bodyPr wrap="square" rtlCol="0">
              <a:spAutoFit/>
            </a:bodyPr>
            <a:lstStyle/>
            <a:p>
              <a:r>
                <a:rPr lang="en-US" dirty="0"/>
                <a:t>1 in 125</a:t>
              </a:r>
            </a:p>
          </p:txBody>
        </p:sp>
        <p:sp>
          <p:nvSpPr>
            <p:cNvPr id="10" name="TextBox 9">
              <a:extLst>
                <a:ext uri="{FF2B5EF4-FFF2-40B4-BE49-F238E27FC236}">
                  <a16:creationId xmlns:a16="http://schemas.microsoft.com/office/drawing/2014/main" id="{C94B6204-BE09-0CD7-2188-6519583F6C15}"/>
                </a:ext>
              </a:extLst>
            </p:cNvPr>
            <p:cNvSpPr txBox="1"/>
            <p:nvPr/>
          </p:nvSpPr>
          <p:spPr>
            <a:xfrm>
              <a:off x="5388796" y="4984748"/>
              <a:ext cx="1220703" cy="369332"/>
            </a:xfrm>
            <a:prstGeom prst="rect">
              <a:avLst/>
            </a:prstGeom>
            <a:noFill/>
          </p:spPr>
          <p:txBody>
            <a:bodyPr wrap="square" rtlCol="0">
              <a:spAutoFit/>
            </a:bodyPr>
            <a:lstStyle/>
            <a:p>
              <a:r>
                <a:rPr lang="en-US" dirty="0"/>
                <a:t>1 in 110</a:t>
              </a:r>
            </a:p>
          </p:txBody>
        </p:sp>
        <p:sp>
          <p:nvSpPr>
            <p:cNvPr id="11" name="TextBox 10">
              <a:extLst>
                <a:ext uri="{FF2B5EF4-FFF2-40B4-BE49-F238E27FC236}">
                  <a16:creationId xmlns:a16="http://schemas.microsoft.com/office/drawing/2014/main" id="{9A14D7C6-2CC6-471E-0306-D5DCD9508D0D}"/>
                </a:ext>
              </a:extLst>
            </p:cNvPr>
            <p:cNvSpPr txBox="1"/>
            <p:nvPr/>
          </p:nvSpPr>
          <p:spPr>
            <a:xfrm>
              <a:off x="4729907" y="5553462"/>
              <a:ext cx="1220703" cy="369332"/>
            </a:xfrm>
            <a:prstGeom prst="rect">
              <a:avLst/>
            </a:prstGeom>
            <a:noFill/>
          </p:spPr>
          <p:txBody>
            <a:bodyPr wrap="square" rtlCol="0">
              <a:spAutoFit/>
            </a:bodyPr>
            <a:lstStyle/>
            <a:p>
              <a:r>
                <a:rPr lang="en-US" dirty="0"/>
                <a:t>1 in 110</a:t>
              </a:r>
            </a:p>
          </p:txBody>
        </p:sp>
        <p:sp>
          <p:nvSpPr>
            <p:cNvPr id="12" name="TextBox 11">
              <a:extLst>
                <a:ext uri="{FF2B5EF4-FFF2-40B4-BE49-F238E27FC236}">
                  <a16:creationId xmlns:a16="http://schemas.microsoft.com/office/drawing/2014/main" id="{A47300F7-6043-9B32-3FED-4E5A06E51DA0}"/>
                </a:ext>
              </a:extLst>
            </p:cNvPr>
            <p:cNvSpPr txBox="1"/>
            <p:nvPr/>
          </p:nvSpPr>
          <p:spPr>
            <a:xfrm>
              <a:off x="3965266" y="5652856"/>
              <a:ext cx="1220703" cy="369332"/>
            </a:xfrm>
            <a:prstGeom prst="rect">
              <a:avLst/>
            </a:prstGeom>
            <a:noFill/>
          </p:spPr>
          <p:txBody>
            <a:bodyPr wrap="square" rtlCol="0">
              <a:spAutoFit/>
            </a:bodyPr>
            <a:lstStyle/>
            <a:p>
              <a:r>
                <a:rPr lang="en-US" dirty="0"/>
                <a:t>1 in 1,000</a:t>
              </a:r>
            </a:p>
          </p:txBody>
        </p:sp>
        <p:sp>
          <p:nvSpPr>
            <p:cNvPr id="13" name="TextBox 12">
              <a:extLst>
                <a:ext uri="{FF2B5EF4-FFF2-40B4-BE49-F238E27FC236}">
                  <a16:creationId xmlns:a16="http://schemas.microsoft.com/office/drawing/2014/main" id="{BC64D937-A025-25AB-14EC-DA666919F338}"/>
                </a:ext>
              </a:extLst>
            </p:cNvPr>
            <p:cNvSpPr txBox="1"/>
            <p:nvPr/>
          </p:nvSpPr>
          <p:spPr>
            <a:xfrm>
              <a:off x="3251292" y="5776067"/>
              <a:ext cx="877554" cy="265219"/>
            </a:xfrm>
            <a:prstGeom prst="rect">
              <a:avLst/>
            </a:prstGeom>
            <a:noFill/>
          </p:spPr>
          <p:txBody>
            <a:bodyPr wrap="square" rtlCol="0">
              <a:spAutoFit/>
            </a:bodyPr>
            <a:lstStyle/>
            <a:p>
              <a:r>
                <a:rPr lang="en-US" dirty="0"/>
                <a:t>1 in 10,000</a:t>
              </a:r>
            </a:p>
          </p:txBody>
        </p:sp>
      </p:grpSp>
    </p:spTree>
    <p:extLst>
      <p:ext uri="{BB962C8B-B14F-4D97-AF65-F5344CB8AC3E}">
        <p14:creationId xmlns:p14="http://schemas.microsoft.com/office/powerpoint/2010/main" val="59422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399D-8068-9FDE-56FB-34DC18C9CE5D}"/>
              </a:ext>
            </a:extLst>
          </p:cNvPr>
          <p:cNvSpPr>
            <a:spLocks noGrp="1"/>
          </p:cNvSpPr>
          <p:nvPr>
            <p:ph type="title"/>
          </p:nvPr>
        </p:nvSpPr>
        <p:spPr/>
        <p:txBody>
          <a:bodyPr/>
          <a:lstStyle/>
          <a:p>
            <a:r>
              <a:rPr lang="en-US" dirty="0"/>
              <a:t>CANADA Childhood Vaccines (36 by 18 mos.)</a:t>
            </a:r>
          </a:p>
        </p:txBody>
      </p:sp>
      <p:sp>
        <p:nvSpPr>
          <p:cNvPr id="3" name="Content Placeholder 2">
            <a:extLst>
              <a:ext uri="{FF2B5EF4-FFF2-40B4-BE49-F238E27FC236}">
                <a16:creationId xmlns:a16="http://schemas.microsoft.com/office/drawing/2014/main" id="{5FCAA558-A5B5-2CF5-4211-F6F56C21FD63}"/>
              </a:ext>
            </a:extLst>
          </p:cNvPr>
          <p:cNvSpPr>
            <a:spLocks noGrp="1"/>
          </p:cNvSpPr>
          <p:nvPr>
            <p:ph idx="1"/>
          </p:nvPr>
        </p:nvSpPr>
        <p:spPr/>
        <p:txBody>
          <a:bodyPr>
            <a:normAutofit fontScale="25000" lnSpcReduction="20000"/>
          </a:bodyPr>
          <a:lstStyle/>
          <a:p>
            <a:r>
              <a:rPr lang="en-US" b="1" dirty="0">
                <a:effectLst/>
                <a:latin typeface="Lato" panose="020F0502020204030203" pitchFamily="34" charset="0"/>
              </a:rPr>
              <a:t> </a:t>
            </a:r>
            <a:r>
              <a:rPr lang="en-US" sz="4800" b="1" i="0" u="none" strike="noStrike" dirty="0">
                <a:solidFill>
                  <a:srgbClr val="333333"/>
                </a:solidFill>
                <a:effectLst/>
                <a:latin typeface="Lato" panose="020F0502020204030203" pitchFamily="34" charset="0"/>
              </a:rPr>
              <a:t>already have if they are 6 years old:     Annual flu shot PLUS:</a:t>
            </a:r>
          </a:p>
          <a:p>
            <a:pPr algn="l"/>
            <a:r>
              <a:rPr lang="en-US" b="1" i="0" u="none" strike="noStrike" dirty="0">
                <a:solidFill>
                  <a:srgbClr val="333333"/>
                </a:solidFill>
                <a:effectLst/>
                <a:latin typeface="Lato" panose="020F0502020204030203" pitchFamily="34" charset="0"/>
              </a:rPr>
              <a:t>2 months old</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DTaP-HB-IPV-Hib: </a:t>
            </a:r>
            <a:r>
              <a:rPr lang="en-US" b="0" i="0" u="none" strike="noStrike" dirty="0">
                <a:solidFill>
                  <a:srgbClr val="333333"/>
                </a:solidFill>
                <a:effectLst/>
                <a:latin typeface="Noto Sans" panose="020B0502040504020204" pitchFamily="34" charset="0"/>
              </a:rPr>
              <a:t>Diphtheria, Tetanus, Pertussis (Whooping Cough), Hepatitis B, Polio, </a:t>
            </a:r>
            <a:r>
              <a:rPr lang="en-US" b="0" i="0" u="none" strike="noStrike" dirty="0" err="1">
                <a:solidFill>
                  <a:srgbClr val="333333"/>
                </a:solidFill>
                <a:effectLst/>
                <a:latin typeface="Noto Sans" panose="020B0502040504020204" pitchFamily="34" charset="0"/>
              </a:rPr>
              <a:t>Haemophilus</a:t>
            </a:r>
            <a:r>
              <a:rPr lang="en-US" b="0" i="0" u="none" strike="noStrike" dirty="0">
                <a:solidFill>
                  <a:srgbClr val="333333"/>
                </a:solidFill>
                <a:effectLst/>
                <a:latin typeface="Noto Sans" panose="020B0502040504020204" pitchFamily="34" charset="0"/>
              </a:rPr>
              <a:t> Influenzae type B (Hib)</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Men-C-C: </a:t>
            </a:r>
            <a:r>
              <a:rPr lang="en-US" b="0" i="0" u="none" strike="noStrike" dirty="0">
                <a:solidFill>
                  <a:srgbClr val="333333"/>
                </a:solidFill>
                <a:effectLst/>
                <a:latin typeface="Noto Sans" panose="020B0502040504020204" pitchFamily="34" charset="0"/>
              </a:rPr>
              <a:t>Meningococcal Disease</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Pneu-C-13: </a:t>
            </a:r>
            <a:r>
              <a:rPr lang="en-US" b="0" i="0" u="none" strike="noStrike" dirty="0">
                <a:solidFill>
                  <a:srgbClr val="333333"/>
                </a:solidFill>
                <a:effectLst/>
                <a:latin typeface="Noto Sans" panose="020B0502040504020204" pitchFamily="34" charset="0"/>
              </a:rPr>
              <a:t>Pneumococcal</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Rota: </a:t>
            </a:r>
            <a:r>
              <a:rPr lang="en-US" b="0" i="0" u="none" strike="noStrike" dirty="0">
                <a:solidFill>
                  <a:srgbClr val="333333"/>
                </a:solidFill>
                <a:effectLst/>
                <a:latin typeface="Noto Sans" panose="020B0502040504020204" pitchFamily="34" charset="0"/>
              </a:rPr>
              <a:t>Rotavirus</a:t>
            </a:r>
          </a:p>
          <a:p>
            <a:pPr algn="l"/>
            <a:r>
              <a:rPr lang="en-US" b="1" i="0" u="none" strike="noStrike" dirty="0">
                <a:solidFill>
                  <a:srgbClr val="333333"/>
                </a:solidFill>
                <a:effectLst/>
                <a:latin typeface="Lato" panose="020F0502020204030203" pitchFamily="34" charset="0"/>
              </a:rPr>
              <a:t>4 months old</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DTaP-HB-IPV-Hib: </a:t>
            </a:r>
            <a:r>
              <a:rPr lang="en-US" b="0" i="0" u="none" strike="noStrike" dirty="0">
                <a:solidFill>
                  <a:srgbClr val="333333"/>
                </a:solidFill>
                <a:effectLst/>
                <a:latin typeface="Noto Sans" panose="020B0502040504020204" pitchFamily="34" charset="0"/>
              </a:rPr>
              <a:t>Diphtheria, Tetanus, Pertussis (Whooping Cough), Hepatitis B, Polio, </a:t>
            </a:r>
            <a:r>
              <a:rPr lang="en-US" b="0" i="0" u="none" strike="noStrike" dirty="0" err="1">
                <a:solidFill>
                  <a:srgbClr val="333333"/>
                </a:solidFill>
                <a:effectLst/>
                <a:latin typeface="Noto Sans" panose="020B0502040504020204" pitchFamily="34" charset="0"/>
              </a:rPr>
              <a:t>Haemophilus</a:t>
            </a:r>
            <a:r>
              <a:rPr lang="en-US" b="0" i="0" u="none" strike="noStrike" dirty="0">
                <a:solidFill>
                  <a:srgbClr val="333333"/>
                </a:solidFill>
                <a:effectLst/>
                <a:latin typeface="Noto Sans" panose="020B0502040504020204" pitchFamily="34" charset="0"/>
              </a:rPr>
              <a:t> Influenzae type B (Hib)</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Pneu-C-13: </a:t>
            </a:r>
            <a:r>
              <a:rPr lang="en-US" b="0" i="0" u="none" strike="noStrike" dirty="0">
                <a:solidFill>
                  <a:srgbClr val="333333"/>
                </a:solidFill>
                <a:effectLst/>
                <a:latin typeface="Noto Sans" panose="020B0502040504020204" pitchFamily="34" charset="0"/>
              </a:rPr>
              <a:t>Pneumococcal</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Rota: </a:t>
            </a:r>
            <a:r>
              <a:rPr lang="en-US" b="0" i="0" u="none" strike="noStrike" dirty="0">
                <a:solidFill>
                  <a:srgbClr val="333333"/>
                </a:solidFill>
                <a:effectLst/>
                <a:latin typeface="Noto Sans" panose="020B0502040504020204" pitchFamily="34" charset="0"/>
              </a:rPr>
              <a:t>Rotavirus</a:t>
            </a:r>
          </a:p>
          <a:p>
            <a:pPr algn="l"/>
            <a:r>
              <a:rPr lang="en-US" b="1" i="0" u="none" strike="noStrike" dirty="0">
                <a:solidFill>
                  <a:srgbClr val="333333"/>
                </a:solidFill>
                <a:effectLst/>
                <a:latin typeface="Lato" panose="020F0502020204030203" pitchFamily="34" charset="0"/>
              </a:rPr>
              <a:t>6 months old</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DTaP-HB-IPV-Hib: </a:t>
            </a:r>
            <a:r>
              <a:rPr lang="en-US" b="0" i="0" u="none" strike="noStrike" dirty="0">
                <a:solidFill>
                  <a:srgbClr val="333333"/>
                </a:solidFill>
                <a:effectLst/>
                <a:latin typeface="Noto Sans" panose="020B0502040504020204" pitchFamily="34" charset="0"/>
              </a:rPr>
              <a:t>Diphtheria, Tetanus, Pertussis (Whooping Cough), Hepatitis B, Polio, </a:t>
            </a:r>
            <a:r>
              <a:rPr lang="en-US" b="0" i="0" u="none" strike="noStrike" dirty="0" err="1">
                <a:solidFill>
                  <a:srgbClr val="333333"/>
                </a:solidFill>
                <a:effectLst/>
                <a:latin typeface="Noto Sans" panose="020B0502040504020204" pitchFamily="34" charset="0"/>
              </a:rPr>
              <a:t>Haemophilus</a:t>
            </a:r>
            <a:r>
              <a:rPr lang="en-US" b="0" i="0" u="none" strike="noStrike" dirty="0">
                <a:solidFill>
                  <a:srgbClr val="333333"/>
                </a:solidFill>
                <a:effectLst/>
                <a:latin typeface="Noto Sans" panose="020B0502040504020204" pitchFamily="34" charset="0"/>
              </a:rPr>
              <a:t> Influenzae type B (Hib)</a:t>
            </a:r>
          </a:p>
          <a:p>
            <a:pPr algn="l"/>
            <a:r>
              <a:rPr lang="en-US" b="1" i="0" u="none" strike="noStrike" dirty="0">
                <a:solidFill>
                  <a:srgbClr val="333333"/>
                </a:solidFill>
                <a:effectLst/>
                <a:latin typeface="Lato" panose="020F0502020204030203" pitchFamily="34" charset="0"/>
              </a:rPr>
              <a:t>12 months old</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Men-C-C: </a:t>
            </a:r>
            <a:r>
              <a:rPr lang="en-US" b="0" i="0" u="none" strike="noStrike" dirty="0">
                <a:solidFill>
                  <a:srgbClr val="333333"/>
                </a:solidFill>
                <a:effectLst/>
                <a:latin typeface="Noto Sans" panose="020B0502040504020204" pitchFamily="34" charset="0"/>
              </a:rPr>
              <a:t>Meningococcal Disease</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MMR: </a:t>
            </a:r>
            <a:r>
              <a:rPr lang="en-US" b="0" i="0" u="none" strike="noStrike" dirty="0">
                <a:solidFill>
                  <a:srgbClr val="333333"/>
                </a:solidFill>
                <a:effectLst/>
                <a:latin typeface="Noto Sans" panose="020B0502040504020204" pitchFamily="34" charset="0"/>
              </a:rPr>
              <a:t>Measles, Mumps, Rubella</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Pneu-C-13: </a:t>
            </a:r>
            <a:r>
              <a:rPr lang="en-US" b="0" i="0" u="none" strike="noStrike" dirty="0">
                <a:solidFill>
                  <a:srgbClr val="333333"/>
                </a:solidFill>
                <a:effectLst/>
                <a:latin typeface="Noto Sans" panose="020B0502040504020204" pitchFamily="34" charset="0"/>
              </a:rPr>
              <a:t>Pneumococcal</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Var: </a:t>
            </a:r>
            <a:r>
              <a:rPr lang="en-US" b="0" i="0" u="none" strike="noStrike" dirty="0">
                <a:solidFill>
                  <a:srgbClr val="333333"/>
                </a:solidFill>
                <a:effectLst/>
                <a:latin typeface="Noto Sans" panose="020B0502040504020204" pitchFamily="34" charset="0"/>
              </a:rPr>
              <a:t>Varicella (Chickenpox)</a:t>
            </a:r>
          </a:p>
          <a:p>
            <a:pPr algn="l"/>
            <a:r>
              <a:rPr lang="en-US" b="1" i="0" u="none" strike="noStrike" dirty="0">
                <a:solidFill>
                  <a:srgbClr val="333333"/>
                </a:solidFill>
                <a:effectLst/>
                <a:latin typeface="Lato" panose="020F0502020204030203" pitchFamily="34" charset="0"/>
              </a:rPr>
              <a:t>18 months old</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DTaP-IPV-Hib: </a:t>
            </a:r>
            <a:r>
              <a:rPr lang="en-US" b="0" i="0" u="none" strike="noStrike" dirty="0">
                <a:solidFill>
                  <a:srgbClr val="333333"/>
                </a:solidFill>
                <a:effectLst/>
                <a:latin typeface="Noto Sans" panose="020B0502040504020204" pitchFamily="34" charset="0"/>
              </a:rPr>
              <a:t>Diphtheria, Tetanus, Pertussis (Whooping Cough), Polio, </a:t>
            </a:r>
            <a:r>
              <a:rPr lang="en-US" b="0" i="0" u="none" strike="noStrike" dirty="0" err="1">
                <a:solidFill>
                  <a:srgbClr val="333333"/>
                </a:solidFill>
                <a:effectLst/>
                <a:latin typeface="Noto Sans" panose="020B0502040504020204" pitchFamily="34" charset="0"/>
              </a:rPr>
              <a:t>Haemophilus</a:t>
            </a:r>
            <a:r>
              <a:rPr lang="en-US" b="0" i="0" u="none" strike="noStrike" dirty="0">
                <a:solidFill>
                  <a:srgbClr val="333333"/>
                </a:solidFill>
                <a:effectLst/>
                <a:latin typeface="Noto Sans" panose="020B0502040504020204" pitchFamily="34" charset="0"/>
              </a:rPr>
              <a:t> Influenzae type B (Hib)</a:t>
            </a:r>
          </a:p>
          <a:p>
            <a:pPr algn="l"/>
            <a:r>
              <a:rPr lang="en-US" b="1" i="0" u="none" strike="noStrike" dirty="0">
                <a:solidFill>
                  <a:srgbClr val="333333"/>
                </a:solidFill>
                <a:effectLst/>
                <a:latin typeface="Lato" panose="020F0502020204030203" pitchFamily="34" charset="0"/>
              </a:rPr>
              <a:t>4-6 years</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DTaP-IPV: </a:t>
            </a:r>
            <a:r>
              <a:rPr lang="en-US" b="0" i="0" u="none" strike="noStrike" dirty="0">
                <a:solidFill>
                  <a:srgbClr val="333333"/>
                </a:solidFill>
                <a:effectLst/>
                <a:latin typeface="Noto Sans" panose="020B0502040504020204" pitchFamily="34" charset="0"/>
              </a:rPr>
              <a:t>Diphtheria, Tetanus, Pertussis (Whooping Cough), Polio</a:t>
            </a:r>
          </a:p>
          <a:p>
            <a:pPr algn="l">
              <a:buFont typeface="Arial" panose="020B0604020202020204" pitchFamily="34" charset="0"/>
              <a:buChar char="•"/>
            </a:pPr>
            <a:r>
              <a:rPr lang="en-US" b="1" i="0" u="none" strike="noStrike" dirty="0">
                <a:solidFill>
                  <a:srgbClr val="333333"/>
                </a:solidFill>
                <a:effectLst/>
                <a:latin typeface="Noto Sans" panose="020B0502040504020204" pitchFamily="34" charset="0"/>
              </a:rPr>
              <a:t>MMRV: </a:t>
            </a:r>
            <a:r>
              <a:rPr lang="en-US" b="0" i="0" u="none" strike="noStrike" dirty="0">
                <a:solidFill>
                  <a:srgbClr val="333333"/>
                </a:solidFill>
                <a:effectLst/>
                <a:latin typeface="Noto Sans" panose="020B0502040504020204" pitchFamily="34" charset="0"/>
              </a:rPr>
              <a:t>Measles, Mumps, Rubella, Varicella (Chickenpox)</a:t>
            </a:r>
          </a:p>
          <a:p>
            <a:endParaRPr lang="en-US" dirty="0"/>
          </a:p>
        </p:txBody>
      </p:sp>
    </p:spTree>
    <p:extLst>
      <p:ext uri="{BB962C8B-B14F-4D97-AF65-F5344CB8AC3E}">
        <p14:creationId xmlns:p14="http://schemas.microsoft.com/office/powerpoint/2010/main" val="497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TotalTime>
  <Words>2508</Words>
  <Application>Microsoft Macintosh PowerPoint</Application>
  <PresentationFormat>Widescreen</PresentationFormat>
  <Paragraphs>343</Paragraphs>
  <Slides>76</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AGaramondPro</vt:lpstr>
      <vt:lpstr>Aptos</vt:lpstr>
      <vt:lpstr>Aptos Display</vt:lpstr>
      <vt:lpstr>Arial</vt:lpstr>
      <vt:lpstr>Avenir Next LT Pro</vt:lpstr>
      <vt:lpstr>Calibri</vt:lpstr>
      <vt:lpstr>ElsevierGulliver</vt:lpstr>
      <vt:lpstr>Helvetica Neue</vt:lpstr>
      <vt:lpstr>Lato</vt:lpstr>
      <vt:lpstr>Noto Sans</vt:lpstr>
      <vt:lpstr>Open Sans</vt:lpstr>
      <vt:lpstr>open-sans</vt:lpstr>
      <vt:lpstr>Times New Roman</vt:lpstr>
      <vt:lpstr>Office Theme</vt:lpstr>
      <vt:lpstr>PowerPoint Presentation</vt:lpstr>
      <vt:lpstr>PowerPoint Presentation</vt:lpstr>
      <vt:lpstr>PowerPoint Presentation</vt:lpstr>
      <vt:lpstr>DISCLAIMER</vt:lpstr>
      <vt:lpstr>What We Are Told – THE LIES…</vt:lpstr>
      <vt:lpstr>Did you Know – THE FACTS… </vt:lpstr>
      <vt:lpstr>Our Children are Sick</vt:lpstr>
      <vt:lpstr>Autism Prevalence USA (CDC Data)  </vt:lpstr>
      <vt:lpstr>CANADA Childhood Vaccines (36 by 18 mos.)</vt:lpstr>
      <vt:lpstr>VACCINE-FRIENDLY PLAN DATA Integrative Pediatrics 2008 - 2015</vt:lpstr>
      <vt:lpstr>PowerPoint Presentation</vt:lpstr>
      <vt:lpstr>PowerPoint Presentation</vt:lpstr>
      <vt:lpstr>Vaccinated (ORANGE) Unvaccinated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many entirely unvaccinated “controls” in the USA?  99.74% of Americans in 2020 had been exposed to vaccines.   0.26% unvaccinated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Infant Mortality - Number of Vaccines </vt:lpstr>
      <vt:lpstr>PowerPoint Presentation</vt:lpstr>
      <vt:lpstr>OTHER VAXXED – UNVAXXED  STUDIES </vt:lpstr>
      <vt:lpstr>PowerPoint Presentation</vt:lpstr>
      <vt:lpstr>PowerPoint Presentation</vt:lpstr>
      <vt:lpstr>PowerPoint Presentation</vt:lpstr>
      <vt:lpstr>PowerPoint Presentation</vt:lpstr>
      <vt:lpstr>PowerPoint Presentation</vt:lpstr>
      <vt:lpstr>PowerPoint Presentation</vt:lpstr>
      <vt:lpstr> VAXXED-UNVAXXED</vt:lpstr>
      <vt:lpstr>Health Outcomes of Vaccinated versus Unvaccinated Children Brian Hooker &amp; Neil Miller</vt:lpstr>
      <vt:lpstr>PowerPoint Presentation</vt:lpstr>
      <vt:lpstr>Correlation does NOT equal Causation </vt:lpstr>
      <vt:lpstr>PowerPoint Presentation</vt:lpstr>
      <vt:lpstr>How much Aluminum is Safe to Inject?</vt:lpstr>
      <vt:lpstr>MACROPHAGES (MFs) TRANSPORT</vt:lpstr>
      <vt:lpstr>PowerPoint Presentation</vt:lpstr>
      <vt:lpstr>PowerPoint Presentation</vt:lpstr>
      <vt:lpstr>PowerPoint Presentation</vt:lpstr>
      <vt:lpstr>IMMUNE ACTIVATION  and BRAIN INJURY</vt:lpstr>
      <vt:lpstr>SYNAPTOGENESIS</vt:lpstr>
      <vt:lpstr>ALUMINUM </vt:lpstr>
      <vt:lpstr>VAERS Vaccine Adverse Event Reporting System</vt:lpstr>
      <vt:lpstr>PowerPoint Presentation</vt:lpstr>
      <vt:lpstr>PowerPoint Presentation</vt:lpstr>
      <vt:lpstr>PowerPoint Presentation</vt:lpstr>
      <vt:lpstr>PowerPoint Presentation</vt:lpstr>
      <vt:lpstr>ARE CHILDREN SAFE IN CANADA? They Can Be – If we reject the One Size Fits All Vaccine Schedule   &amp; trust children’s NATURAL IMMUNE SYSTEM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cp:revision>
  <dcterms:created xsi:type="dcterms:W3CDTF">2024-10-14T21:05:10Z</dcterms:created>
  <dcterms:modified xsi:type="dcterms:W3CDTF">2024-10-14T21:32:55Z</dcterms:modified>
</cp:coreProperties>
</file>