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90" d="100"/>
          <a:sy n="90" d="100"/>
        </p:scale>
        <p:origin x="1278" y="-1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852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322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784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057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464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54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7257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880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0984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331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959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4/18/2023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9340505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ostiesforfreedom.ca/" TargetMode="External"/><Relationship Id="rId5" Type="http://schemas.openxmlformats.org/officeDocument/2006/relationships/image" Target="../media/image3.png"/><Relationship Id="rId4" Type="http://schemas.openxmlformats.org/officeDocument/2006/relationships/hyperlink" Target="mailto:Lobowithsafety@hot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E4D78F-6D25-ED5D-580B-9CB622499050}"/>
              </a:ext>
            </a:extLst>
          </p:cNvPr>
          <p:cNvSpPr/>
          <p:nvPr/>
        </p:nvSpPr>
        <p:spPr>
          <a:xfrm>
            <a:off x="1" y="4867275"/>
            <a:ext cx="6858000" cy="2002065"/>
          </a:xfrm>
          <a:prstGeom prst="rect">
            <a:avLst/>
          </a:prstGeom>
          <a:solidFill>
            <a:srgbClr val="0070C0">
              <a:alpha val="5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AF2025E5-10CC-178A-4DED-3FD4E724CC1A}"/>
              </a:ext>
            </a:extLst>
          </p:cNvPr>
          <p:cNvPicPr>
            <a:picLocks noChangeAspect="1"/>
          </p:cNvPicPr>
          <p:nvPr/>
        </p:nvPicPr>
        <p:blipFill>
          <a:blip r:embed="rId2"/>
          <a:stretch>
            <a:fillRect/>
          </a:stretch>
        </p:blipFill>
        <p:spPr>
          <a:xfrm>
            <a:off x="5215266" y="217955"/>
            <a:ext cx="1513810" cy="1282008"/>
          </a:xfrm>
          <a:prstGeom prst="rect">
            <a:avLst/>
          </a:prstGeom>
          <a:ln>
            <a:solidFill>
              <a:schemeClr val="tx1"/>
            </a:solidFill>
          </a:ln>
        </p:spPr>
      </p:pic>
      <p:sp>
        <p:nvSpPr>
          <p:cNvPr id="7" name="TextBox 6">
            <a:extLst>
              <a:ext uri="{FF2B5EF4-FFF2-40B4-BE49-F238E27FC236}">
                <a16:creationId xmlns:a16="http://schemas.microsoft.com/office/drawing/2014/main" id="{B1B5E325-BE88-9CA3-016B-D854CB4A6DDA}"/>
              </a:ext>
            </a:extLst>
          </p:cNvPr>
          <p:cNvSpPr txBox="1"/>
          <p:nvPr/>
        </p:nvSpPr>
        <p:spPr>
          <a:xfrm>
            <a:off x="189940" y="214578"/>
            <a:ext cx="489640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b="1" dirty="0">
                <a:latin typeface="+mj-lt"/>
              </a:rPr>
              <a:t>Ryan Orydzuk:</a:t>
            </a:r>
            <a:endParaRPr lang="en-CA" sz="1600" dirty="0">
              <a:latin typeface="+mj-lt"/>
            </a:endParaRPr>
          </a:p>
          <a:p>
            <a:r>
              <a:rPr lang="en-CA" sz="1600" i="1" dirty="0">
                <a:latin typeface="+mj-lt"/>
              </a:rPr>
              <a:t>Health and Safety Professional &amp; Subject Matter Expert</a:t>
            </a:r>
            <a:endParaRPr lang="en-CA" sz="1600" b="1" i="1" dirty="0">
              <a:latin typeface="+mj-lt"/>
            </a:endParaRPr>
          </a:p>
        </p:txBody>
      </p:sp>
      <p:pic>
        <p:nvPicPr>
          <p:cNvPr id="8" name="Picture 7">
            <a:extLst>
              <a:ext uri="{FF2B5EF4-FFF2-40B4-BE49-F238E27FC236}">
                <a16:creationId xmlns:a16="http://schemas.microsoft.com/office/drawing/2014/main" id="{DD8EC2C9-7032-81A1-23A9-4425CCDF93C6}"/>
              </a:ext>
            </a:extLst>
          </p:cNvPr>
          <p:cNvPicPr>
            <a:picLocks noChangeAspect="1"/>
          </p:cNvPicPr>
          <p:nvPr/>
        </p:nvPicPr>
        <p:blipFill>
          <a:blip r:embed="rId3"/>
          <a:stretch>
            <a:fillRect/>
          </a:stretch>
        </p:blipFill>
        <p:spPr>
          <a:xfrm>
            <a:off x="5344187" y="7726529"/>
            <a:ext cx="1418840" cy="1249522"/>
          </a:xfrm>
          <a:prstGeom prst="rect">
            <a:avLst/>
          </a:prstGeom>
          <a:effectLst/>
        </p:spPr>
      </p:pic>
      <p:sp>
        <p:nvSpPr>
          <p:cNvPr id="9" name="TextBox 8">
            <a:extLst>
              <a:ext uri="{FF2B5EF4-FFF2-40B4-BE49-F238E27FC236}">
                <a16:creationId xmlns:a16="http://schemas.microsoft.com/office/drawing/2014/main" id="{E05F2D67-C578-ECC1-802B-5F5F169D3541}"/>
              </a:ext>
            </a:extLst>
          </p:cNvPr>
          <p:cNvSpPr txBox="1"/>
          <p:nvPr/>
        </p:nvSpPr>
        <p:spPr>
          <a:xfrm>
            <a:off x="168086" y="1074613"/>
            <a:ext cx="4918262"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latin typeface="Calibri Light" panose="020F0302020204030204" pitchFamily="34" charset="0"/>
                <a:cs typeface="Calibri Light" panose="020F0302020204030204" pitchFamily="34" charset="0"/>
              </a:rPr>
              <a:t>I am an exiled federal safety officer with close to a decade of experience and education as a safety professional within the federal government. </a:t>
            </a:r>
          </a:p>
          <a:p>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I have attained my bachelor of arts degree from the University of Concordia in Edmonton, Alberta, and have been educated in the following aspects in relation to my position as Health and Safety Officer and Human Resources Business Partner at Canada Post: </a:t>
            </a:r>
            <a:r>
              <a:rPr lang="en-US" sz="1200" b="1" i="1" dirty="0">
                <a:latin typeface="Calibri Light" panose="020F0302020204030204" pitchFamily="34" charset="0"/>
                <a:cs typeface="Calibri Light" panose="020F0302020204030204" pitchFamily="34" charset="0"/>
              </a:rPr>
              <a:t>Compliance, Emergency Management, Risk Assessments, Emergency Response, Unknown Substances/Hazardous Products, WHMIS, Joint Health and Safety Committees, Work Refusals, Mental Health, Industrial Hygiene, Mediation and Harassment/Violence in the Workplace. </a:t>
            </a:r>
          </a:p>
          <a:p>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I functioned as a “</a:t>
            </a:r>
            <a:r>
              <a:rPr lang="en-US" sz="1200" b="1" dirty="0">
                <a:latin typeface="Calibri Light" panose="020F0302020204030204" pitchFamily="34" charset="0"/>
                <a:cs typeface="Calibri Light" panose="020F0302020204030204" pitchFamily="34" charset="0"/>
              </a:rPr>
              <a:t>Jack of all Trades</a:t>
            </a:r>
            <a:r>
              <a:rPr lang="en-US" sz="1200" dirty="0">
                <a:latin typeface="Calibri Light" panose="020F0302020204030204" pitchFamily="34" charset="0"/>
                <a:cs typeface="Calibri Light" panose="020F0302020204030204" pitchFamily="34" charset="0"/>
              </a:rPr>
              <a:t>” at Canada Post and was the frontline resource for clients within Northern Alberta, Northeastern BC and the Northwest Territories. </a:t>
            </a:r>
          </a:p>
          <a:p>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My clients consisted of: </a:t>
            </a:r>
            <a:r>
              <a:rPr lang="en-US" sz="1200" b="1" dirty="0">
                <a:latin typeface="Calibri Light" panose="020F0302020204030204" pitchFamily="34" charset="0"/>
                <a:cs typeface="Calibri Light" panose="020F0302020204030204" pitchFamily="34" charset="0"/>
              </a:rPr>
              <a:t>1300 frontline employees, 1 regional Director, 4 Area Managers, 25-30 area Superintendents and Supervisors, 11 Local Joint and Health and Safety Committees. </a:t>
            </a:r>
            <a:r>
              <a:rPr lang="en-US" sz="1200" dirty="0">
                <a:latin typeface="Calibri Light" panose="020F0302020204030204" pitchFamily="34" charset="0"/>
                <a:cs typeface="Calibri Light" panose="020F0302020204030204" pitchFamily="34" charset="0"/>
              </a:rPr>
              <a:t>My primary function was as a subject matter expert in safety, but I also had responsibilities in Human Resources and </a:t>
            </a:r>
            <a:r>
              <a:rPr lang="en-US" sz="1200" dirty="0" err="1">
                <a:latin typeface="Calibri Light" panose="020F0302020204030204" pitchFamily="34" charset="0"/>
                <a:cs typeface="Calibri Light" panose="020F0302020204030204" pitchFamily="34" charset="0"/>
              </a:rPr>
              <a:t>Labour</a:t>
            </a:r>
            <a:r>
              <a:rPr lang="en-US" sz="1200" dirty="0">
                <a:latin typeface="Calibri Light" panose="020F0302020204030204" pitchFamily="34" charset="0"/>
                <a:cs typeface="Calibri Light" panose="020F0302020204030204" pitchFamily="34" charset="0"/>
              </a:rPr>
              <a:t> Relations</a:t>
            </a:r>
          </a:p>
          <a:p>
            <a:br>
              <a:rPr lang="en-US" sz="1200" dirty="0">
                <a:latin typeface="Calibri Light" panose="020F0302020204030204" pitchFamily="34" charset="0"/>
                <a:cs typeface="Calibri Light" panose="020F0302020204030204" pitchFamily="34" charset="0"/>
              </a:rPr>
            </a:br>
            <a:r>
              <a:rPr lang="en-US" sz="1200" dirty="0">
                <a:latin typeface="Calibri Light" panose="020F0302020204030204" pitchFamily="34" charset="0"/>
                <a:cs typeface="Calibri Light" panose="020F0302020204030204" pitchFamily="34" charset="0"/>
              </a:rPr>
              <a:t>In 2015, our safety team was responsible for the lowest recorded injury rates at Canada Post and were recognized nationally for our successes. I also successfully lowered the injury rates within my area of responsibility at Canada Post consistently over the last decade. </a:t>
            </a:r>
            <a:br>
              <a:rPr lang="en-US" sz="1200" dirty="0">
                <a:latin typeface="Calibri Light" panose="020F0302020204030204" pitchFamily="34" charset="0"/>
                <a:cs typeface="Calibri Light" panose="020F0302020204030204" pitchFamily="34" charset="0"/>
              </a:rPr>
            </a:br>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ea typeface="Calibri"/>
                <a:cs typeface="Calibri Light" panose="020F0302020204030204" pitchFamily="34" charset="0"/>
              </a:rPr>
              <a:t>I am currently in the process of working towards my Health and Safety Advisor certification with the Alberta Construction Association.</a:t>
            </a:r>
            <a:br>
              <a:rPr lang="en-US" sz="1200" dirty="0">
                <a:latin typeface="Calibri Light" panose="020F0302020204030204" pitchFamily="34" charset="0"/>
                <a:ea typeface="Calibri"/>
                <a:cs typeface="Calibri Light" panose="020F0302020204030204" pitchFamily="34" charset="0"/>
              </a:rPr>
            </a:br>
            <a:br>
              <a:rPr lang="en-US" sz="1200" dirty="0">
                <a:latin typeface="Calibri Light" panose="020F0302020204030204" pitchFamily="34" charset="0"/>
                <a:ea typeface="Calibri"/>
                <a:cs typeface="Calibri Light" panose="020F0302020204030204" pitchFamily="34" charset="0"/>
              </a:rPr>
            </a:br>
            <a:r>
              <a:rPr lang="en-US" sz="1200" dirty="0">
                <a:latin typeface="Calibri Light" panose="020F0302020204030204" pitchFamily="34" charset="0"/>
                <a:ea typeface="Calibri"/>
                <a:cs typeface="Calibri Light" panose="020F0302020204030204" pitchFamily="34" charset="0"/>
              </a:rPr>
              <a:t>The Covid-19 management processes and vaccination mandate completely destroyed my life, and I am still suffering the fallout of the employer’s </a:t>
            </a:r>
            <a:r>
              <a:rPr lang="en-US" sz="1200">
                <a:latin typeface="Calibri Light" panose="020F0302020204030204" pitchFamily="34" charset="0"/>
                <a:ea typeface="Calibri"/>
                <a:cs typeface="Calibri Light" panose="020F0302020204030204" pitchFamily="34" charset="0"/>
              </a:rPr>
              <a:t>actions.</a:t>
            </a:r>
            <a:endParaRPr lang="en-US" sz="1200" dirty="0">
              <a:latin typeface="Calibri Light" panose="020F0302020204030204" pitchFamily="34" charset="0"/>
              <a:ea typeface="Calibri"/>
              <a:cs typeface="Calibri Light" panose="020F0302020204030204" pitchFamily="34" charset="0"/>
            </a:endParaRPr>
          </a:p>
        </p:txBody>
      </p:sp>
      <p:sp>
        <p:nvSpPr>
          <p:cNvPr id="10" name="Rectangle 9">
            <a:extLst>
              <a:ext uri="{FF2B5EF4-FFF2-40B4-BE49-F238E27FC236}">
                <a16:creationId xmlns:a16="http://schemas.microsoft.com/office/drawing/2014/main" id="{276FA726-34F8-FAF8-9485-88D17C8B59C2}"/>
              </a:ext>
            </a:extLst>
          </p:cNvPr>
          <p:cNvSpPr/>
          <p:nvPr/>
        </p:nvSpPr>
        <p:spPr>
          <a:xfrm>
            <a:off x="179012" y="879831"/>
            <a:ext cx="4896409" cy="114304"/>
          </a:xfrm>
          <a:prstGeom prst="rect">
            <a:avLst/>
          </a:prstGeom>
          <a:solidFill>
            <a:srgbClr val="0070C0">
              <a:alpha val="6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tx1"/>
                </a:solidFill>
              </a:ln>
            </a:endParaRPr>
          </a:p>
        </p:txBody>
      </p:sp>
      <p:sp>
        <p:nvSpPr>
          <p:cNvPr id="11" name="TextBox 10">
            <a:extLst>
              <a:ext uri="{FF2B5EF4-FFF2-40B4-BE49-F238E27FC236}">
                <a16:creationId xmlns:a16="http://schemas.microsoft.com/office/drawing/2014/main" id="{039F8AE2-2A88-6981-8F8E-C4AB48BAC139}"/>
              </a:ext>
            </a:extLst>
          </p:cNvPr>
          <p:cNvSpPr txBox="1"/>
          <p:nvPr/>
        </p:nvSpPr>
        <p:spPr>
          <a:xfrm>
            <a:off x="168086" y="8461854"/>
            <a:ext cx="4918262" cy="430887"/>
          </a:xfrm>
          <a:prstGeom prst="rect">
            <a:avLst/>
          </a:prstGeom>
          <a:solidFill>
            <a:schemeClr val="tx1">
              <a:alpha val="82000"/>
            </a:schemeClr>
          </a:solidFill>
          <a:ln>
            <a:solidFill>
              <a:schemeClr val="bg1"/>
            </a:solidFill>
          </a:ln>
          <a:effectLst>
            <a:glow rad="76200">
              <a:srgbClr val="0070C0">
                <a:alpha val="65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CA" sz="1100" b="1" i="1" dirty="0">
                <a:latin typeface="Comic Sans MS" panose="030F0702030302020204" pitchFamily="66" charset="0"/>
              </a:rPr>
              <a:t>“Injustice anywhere is a threat to justice everywhere.”                                                                                  Dr. Martin Luther King jr.</a:t>
            </a:r>
          </a:p>
        </p:txBody>
      </p:sp>
      <p:sp>
        <p:nvSpPr>
          <p:cNvPr id="12" name="TextBox 11">
            <a:extLst>
              <a:ext uri="{FF2B5EF4-FFF2-40B4-BE49-F238E27FC236}">
                <a16:creationId xmlns:a16="http://schemas.microsoft.com/office/drawing/2014/main" id="{6F0CE5F2-97C9-F88F-9951-7E14595C9483}"/>
              </a:ext>
            </a:extLst>
          </p:cNvPr>
          <p:cNvSpPr txBox="1"/>
          <p:nvPr/>
        </p:nvSpPr>
        <p:spPr>
          <a:xfrm>
            <a:off x="5176102" y="7040213"/>
            <a:ext cx="1586925" cy="58477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800" dirty="0">
                <a:latin typeface="Comic Sans MS" panose="030F0702030302020204" pitchFamily="66" charset="0"/>
              </a:rPr>
              <a:t>Contact Email:</a:t>
            </a:r>
            <a:br>
              <a:rPr lang="en-CA" sz="800" dirty="0">
                <a:latin typeface="Comic Sans MS" panose="030F0702030302020204" pitchFamily="66" charset="0"/>
              </a:rPr>
            </a:br>
            <a:r>
              <a:rPr lang="en-CA" sz="800" dirty="0">
                <a:latin typeface="Comic Sans MS" panose="030F0702030302020204" pitchFamily="66" charset="0"/>
                <a:hlinkClick r:id="rId4"/>
              </a:rPr>
              <a:t>Lobowithsafety@hotmail.com</a:t>
            </a:r>
            <a:br>
              <a:rPr lang="en-CA" sz="800" dirty="0">
                <a:latin typeface="Comic Sans MS" panose="030F0702030302020204" pitchFamily="66" charset="0"/>
              </a:rPr>
            </a:br>
            <a:r>
              <a:rPr lang="en-CA" sz="800" dirty="0">
                <a:latin typeface="Comic Sans MS" panose="030F0702030302020204" pitchFamily="66" charset="0"/>
              </a:rPr>
              <a:t>Community Contact: </a:t>
            </a:r>
            <a:br>
              <a:rPr lang="en-CA" sz="800" dirty="0">
                <a:latin typeface="Comic Sans MS" panose="030F0702030302020204" pitchFamily="66" charset="0"/>
              </a:rPr>
            </a:br>
            <a:r>
              <a:rPr lang="en-CA" sz="800" dirty="0">
                <a:latin typeface="Comic Sans MS" panose="030F0702030302020204" pitchFamily="66" charset="0"/>
              </a:rPr>
              <a:t>Postiesforfreedom.ca</a:t>
            </a:r>
          </a:p>
        </p:txBody>
      </p:sp>
      <p:pic>
        <p:nvPicPr>
          <p:cNvPr id="14" name="Picture 13">
            <a:extLst>
              <a:ext uri="{FF2B5EF4-FFF2-40B4-BE49-F238E27FC236}">
                <a16:creationId xmlns:a16="http://schemas.microsoft.com/office/drawing/2014/main" id="{B42D2218-41A5-2382-3B9F-3EEB919F22B9}"/>
              </a:ext>
            </a:extLst>
          </p:cNvPr>
          <p:cNvPicPr>
            <a:picLocks noChangeAspect="1"/>
          </p:cNvPicPr>
          <p:nvPr/>
        </p:nvPicPr>
        <p:blipFill>
          <a:blip r:embed="rId5"/>
          <a:stretch>
            <a:fillRect/>
          </a:stretch>
        </p:blipFill>
        <p:spPr>
          <a:xfrm>
            <a:off x="5215268" y="2274660"/>
            <a:ext cx="1513810" cy="2420361"/>
          </a:xfrm>
          <a:prstGeom prst="rect">
            <a:avLst/>
          </a:prstGeom>
          <a:ln>
            <a:solidFill>
              <a:schemeClr val="tx1"/>
            </a:solidFill>
          </a:ln>
        </p:spPr>
      </p:pic>
      <p:sp>
        <p:nvSpPr>
          <p:cNvPr id="15" name="TextBox 14">
            <a:extLst>
              <a:ext uri="{FF2B5EF4-FFF2-40B4-BE49-F238E27FC236}">
                <a16:creationId xmlns:a16="http://schemas.microsoft.com/office/drawing/2014/main" id="{AFD8BD21-DCE7-5912-1B30-A02357DE42FB}"/>
              </a:ext>
            </a:extLst>
          </p:cNvPr>
          <p:cNvSpPr txBox="1"/>
          <p:nvPr/>
        </p:nvSpPr>
        <p:spPr>
          <a:xfrm>
            <a:off x="5215266" y="1594924"/>
            <a:ext cx="1513812" cy="58477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800" dirty="0">
                <a:latin typeface="Comic Sans MS" panose="030F0702030302020204" pitchFamily="66" charset="0"/>
              </a:rPr>
              <a:t>Link to banned podcast and to my book Disgruntled below:</a:t>
            </a:r>
          </a:p>
          <a:p>
            <a:r>
              <a:rPr lang="en-CA" sz="800" dirty="0">
                <a:hlinkClick r:id="rId6"/>
              </a:rPr>
              <a:t>Posties for Freedom</a:t>
            </a:r>
            <a:endParaRPr lang="en-CA" sz="800" dirty="0">
              <a:latin typeface="Comic Sans MS" panose="030F0702030302020204" pitchFamily="66" charset="0"/>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105</TotalTime>
  <Words>353</Words>
  <Application>Microsoft Office PowerPoint</Application>
  <PresentationFormat>Letter Paper (8.5x11 in)</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LOBO SAFETY</dc:creator>
  <cp:lastModifiedBy>LOBO SAFETY</cp:lastModifiedBy>
  <cp:revision>14</cp:revision>
  <dcterms:created xsi:type="dcterms:W3CDTF">2022-11-01T21:17:18Z</dcterms:created>
  <dcterms:modified xsi:type="dcterms:W3CDTF">2023-04-18T19:41:55Z</dcterms:modified>
</cp:coreProperties>
</file>