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3"/>
  </p:notesMasterIdLst>
  <p:handoutMasterIdLst>
    <p:handoutMasterId r:id="rId64"/>
  </p:handoutMasterIdLst>
  <p:sldIdLst>
    <p:sldId id="259" r:id="rId2"/>
    <p:sldId id="266" r:id="rId3"/>
    <p:sldId id="334" r:id="rId4"/>
    <p:sldId id="268" r:id="rId5"/>
    <p:sldId id="261" r:id="rId6"/>
    <p:sldId id="271" r:id="rId7"/>
    <p:sldId id="270" r:id="rId8"/>
    <p:sldId id="267" r:id="rId9"/>
    <p:sldId id="329" r:id="rId10"/>
    <p:sldId id="272" r:id="rId11"/>
    <p:sldId id="273" r:id="rId12"/>
    <p:sldId id="277" r:id="rId13"/>
    <p:sldId id="325" r:id="rId14"/>
    <p:sldId id="276" r:id="rId15"/>
    <p:sldId id="282" r:id="rId16"/>
    <p:sldId id="307" r:id="rId17"/>
    <p:sldId id="317" r:id="rId18"/>
    <p:sldId id="312" r:id="rId19"/>
    <p:sldId id="311" r:id="rId20"/>
    <p:sldId id="310" r:id="rId21"/>
    <p:sldId id="309" r:id="rId22"/>
    <p:sldId id="315" r:id="rId23"/>
    <p:sldId id="314" r:id="rId24"/>
    <p:sldId id="313" r:id="rId25"/>
    <p:sldId id="308" r:id="rId26"/>
    <p:sldId id="316" r:id="rId27"/>
    <p:sldId id="305" r:id="rId28"/>
    <p:sldId id="287" r:id="rId29"/>
    <p:sldId id="286" r:id="rId30"/>
    <p:sldId id="285" r:id="rId31"/>
    <p:sldId id="326" r:id="rId32"/>
    <p:sldId id="284" r:id="rId33"/>
    <p:sldId id="279" r:id="rId34"/>
    <p:sldId id="292" r:id="rId35"/>
    <p:sldId id="328" r:id="rId36"/>
    <p:sldId id="291" r:id="rId37"/>
    <p:sldId id="290" r:id="rId38"/>
    <p:sldId id="289" r:id="rId39"/>
    <p:sldId id="330" r:id="rId40"/>
    <p:sldId id="288" r:id="rId41"/>
    <p:sldId id="298" r:id="rId42"/>
    <p:sldId id="297" r:id="rId43"/>
    <p:sldId id="296" r:id="rId44"/>
    <p:sldId id="295" r:id="rId45"/>
    <p:sldId id="294" r:id="rId46"/>
    <p:sldId id="293" r:id="rId47"/>
    <p:sldId id="299" r:id="rId48"/>
    <p:sldId id="300" r:id="rId49"/>
    <p:sldId id="301" r:id="rId50"/>
    <p:sldId id="302" r:id="rId51"/>
    <p:sldId id="331" r:id="rId52"/>
    <p:sldId id="306" r:id="rId53"/>
    <p:sldId id="318" r:id="rId54"/>
    <p:sldId id="324" r:id="rId55"/>
    <p:sldId id="323" r:id="rId56"/>
    <p:sldId id="322" r:id="rId57"/>
    <p:sldId id="320" r:id="rId58"/>
    <p:sldId id="327" r:id="rId59"/>
    <p:sldId id="332" r:id="rId60"/>
    <p:sldId id="333" r:id="rId61"/>
    <p:sldId id="321" r:id="rId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20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6" d="100"/>
          <a:sy n="76" d="100"/>
        </p:scale>
        <p:origin x="272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ABAFA-9D90-4B6C-95A1-503043E46FAB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CC7757-6264-420F-9201-02E9A21CB7A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295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15EB1F-8DE4-48C3-A804-A05846A4049F}" type="datetimeFigureOut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D115C9-E24C-4512-AA8B-319BB49F7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D115C9-E24C-4512-AA8B-319BB49F77B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51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400" b="1" baseline="0"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0A0C-FFF2-4105-9F07-796FCC3D8DE3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35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D68D4-D432-4190-8060-492B59F98A87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7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4EF83-7D73-495D-9915-41737B990DFC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53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10566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5pPr>
            <a:lvl6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6pPr>
            <a:lvl7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7pPr>
            <a:lvl8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8pPr>
            <a:lvl9pPr>
              <a:buClr>
                <a:schemeClr val="tx2">
                  <a:lumMod val="50000"/>
                </a:schemeClr>
              </a:buClr>
              <a:defRPr>
                <a:solidFill>
                  <a:schemeClr val="tx2">
                    <a:lumMod val="50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F2905-D7E2-4171-961B-8EB802C66F9A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59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4000" b="1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80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1B47C-16BC-4A9F-9E6E-9D1F33DC8ABD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57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6pPr>
            <a:lvl7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7pPr>
            <a:lvl8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8pPr>
            <a:lvl9pPr>
              <a:buClr>
                <a:schemeClr val="tx2">
                  <a:lumMod val="50000"/>
                </a:schemeClr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  <a:lvl6pPr>
              <a:buClr>
                <a:schemeClr val="tx2">
                  <a:lumMod val="50000"/>
                </a:schemeClr>
              </a:buClr>
              <a:defRPr/>
            </a:lvl6pPr>
            <a:lvl7pPr>
              <a:buClr>
                <a:schemeClr val="tx2">
                  <a:lumMod val="50000"/>
                </a:schemeClr>
              </a:buClr>
              <a:defRPr/>
            </a:lvl7pPr>
            <a:lvl8pPr>
              <a:buClr>
                <a:schemeClr val="tx2">
                  <a:lumMod val="50000"/>
                </a:schemeClr>
              </a:buClr>
              <a:defRPr/>
            </a:lvl8pPr>
            <a:lvl9pPr>
              <a:buClr>
                <a:schemeClr val="tx2">
                  <a:lumMod val="50000"/>
                </a:schemeClr>
              </a:buClr>
              <a:defRPr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73DF2-DD31-447B-89F4-CEF82A94D7A7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1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Autofit/>
          </a:bodyPr>
          <a:lstStyle>
            <a:lvl1pPr marL="0" indent="0">
              <a:buNone/>
              <a:defRPr sz="2400" b="0" i="0" baseline="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 sz="1800"/>
            </a:lvl1pPr>
            <a:lvl2pPr>
              <a:buClr>
                <a:schemeClr val="tx2">
                  <a:lumMod val="50000"/>
                </a:schemeClr>
              </a:buClr>
              <a:defRPr sz="1800"/>
            </a:lvl2pPr>
            <a:lvl3pPr>
              <a:buClr>
                <a:schemeClr val="tx2">
                  <a:lumMod val="50000"/>
                </a:schemeClr>
              </a:buClr>
              <a:defRPr sz="1800"/>
            </a:lvl3pPr>
            <a:lvl4pPr>
              <a:buClr>
                <a:schemeClr val="tx2">
                  <a:lumMod val="50000"/>
                </a:schemeClr>
              </a:buClr>
              <a:defRPr sz="1800"/>
            </a:lvl4pPr>
            <a:lvl5pPr>
              <a:buClr>
                <a:schemeClr val="tx2">
                  <a:lumMod val="50000"/>
                </a:schemeClr>
              </a:buClr>
              <a:defRPr sz="1800"/>
            </a:lvl5pPr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1BB0C-CFA8-4A1F-9AAE-D6B32E8256E7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7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2348D-B72F-4FC3-A127-851C5E7B3A9E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30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EB1B-704A-4D5E-8D5F-456104532486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3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>
            <a:lvl1pPr>
              <a:buClr>
                <a:schemeClr val="tx2">
                  <a:lumMod val="50000"/>
                </a:schemeClr>
              </a:buClr>
              <a:defRPr/>
            </a:lvl1pPr>
            <a:lvl2pPr>
              <a:buClr>
                <a:schemeClr val="tx2">
                  <a:lumMod val="50000"/>
                </a:schemeClr>
              </a:buClr>
              <a:defRPr/>
            </a:lvl2pPr>
            <a:lvl3pPr>
              <a:buClr>
                <a:schemeClr val="tx2">
                  <a:lumMod val="50000"/>
                </a:schemeClr>
              </a:buClr>
              <a:defRPr/>
            </a:lvl3pPr>
            <a:lvl4pPr>
              <a:buClr>
                <a:schemeClr val="tx2">
                  <a:lumMod val="50000"/>
                </a:schemeClr>
              </a:buClr>
              <a:defRPr/>
            </a:lvl4pPr>
            <a:lvl5pPr>
              <a:buClr>
                <a:schemeClr val="tx2">
                  <a:lumMod val="50000"/>
                </a:schemeClr>
              </a:buCl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AFBEB-CD4D-45C5-9851-D1FF1EB5AB85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80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600" b="1" i="0" cap="none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9" descr="An empty placeholder to add an image. Click on the placeholder and select the image that you wish to add"/>
          <p:cNvSpPr>
            <a:spLocks noGrp="1"/>
          </p:cNvSpPr>
          <p:nvPr>
            <p:ph type="pic" sz="quarter" idx="13"/>
          </p:nvPr>
        </p:nvSpPr>
        <p:spPr>
          <a:xfrm>
            <a:off x="6301232" y="1539240"/>
            <a:ext cx="4431538" cy="327279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B7EB-0ACD-4247-AA3F-1B0B49109B84}" type="datetime1">
              <a:rPr lang="en-US" smtClean="0"/>
              <a:t>9/18/2023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83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-5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strike="noStrike" spc="6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8254F2F0-E062-4E41-9176-AEE9734E64AC}" type="datetime1">
              <a:rPr lang="en-US" smtClean="0"/>
              <a:pPr/>
              <a:t>9/18/2023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aseline="0">
                <a:solidFill>
                  <a:schemeClr val="tx2">
                    <a:lumMod val="50000"/>
                  </a:schemeClr>
                </a:solidFill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69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 cap="all" spc="50" baseline="0">
          <a:solidFill>
            <a:schemeClr val="tx2">
              <a:lumMod val="50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1"/>
        </a:buClr>
        <a:buFont typeface="Arial" pitchFamily="34" charset="0"/>
        <a:buChar char="•"/>
        <a:defRPr sz="2000" kern="1200" spc="30" baseline="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>
            <a:lumMod val="50000"/>
          </a:schemeClr>
        </a:buClr>
        <a:buFont typeface="Arial" pitchFamily="34" charset="0"/>
        <a:buChar char="•"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60.jp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makisw79@yahoo.co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witter.com/MakisMD" TargetMode="External"/><Relationship Id="rId4" Type="http://schemas.openxmlformats.org/officeDocument/2006/relationships/hyperlink" Target="http://makismd.substack.com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44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204" y="0"/>
            <a:ext cx="5868820" cy="68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8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299"/>
            <a:ext cx="6451056" cy="33634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4811"/>
            <a:ext cx="6451056" cy="208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620" y="604299"/>
            <a:ext cx="5651380" cy="500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9370"/>
            <a:ext cx="8404378" cy="5883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276" y="429371"/>
            <a:ext cx="3688724" cy="588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5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184" y="0"/>
            <a:ext cx="4496116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12" y="4805"/>
            <a:ext cx="4038601" cy="685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9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69" y="0"/>
            <a:ext cx="6131333" cy="48442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169" y="4844241"/>
            <a:ext cx="6131333" cy="195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9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00" y="0"/>
            <a:ext cx="6061166" cy="4290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200" y="4302650"/>
            <a:ext cx="6061167" cy="255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8" y="660170"/>
            <a:ext cx="11727075" cy="55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2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6" y="12903"/>
            <a:ext cx="9462052" cy="684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674" y="1395"/>
            <a:ext cx="9474582" cy="685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6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19" y="-15869"/>
            <a:ext cx="9493858" cy="687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9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7" y="2865308"/>
            <a:ext cx="7299297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/>
              <a:t>COVID-19 Vaccine mandates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286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527" y="18658"/>
            <a:ext cx="9438198" cy="68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50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-1"/>
            <a:ext cx="9471932" cy="685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8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19" y="-15869"/>
            <a:ext cx="9485906" cy="686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7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76" y="12904"/>
            <a:ext cx="9438198" cy="6830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8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21" y="-4359"/>
            <a:ext cx="9477955" cy="685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7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745" y="0"/>
            <a:ext cx="9463980" cy="684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6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769" y="-10115"/>
            <a:ext cx="9477955" cy="685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4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19352" cy="6856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09" y="1"/>
            <a:ext cx="4001377" cy="4158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09" y="4238490"/>
            <a:ext cx="4001377" cy="2088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207" y="0"/>
            <a:ext cx="4479793" cy="3053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613" y="3108960"/>
            <a:ext cx="4479388" cy="3649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49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20" y="0"/>
            <a:ext cx="4005942" cy="68748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55" y="0"/>
            <a:ext cx="6041120" cy="15675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855" y="1653870"/>
            <a:ext cx="3370216" cy="519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6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" y="0"/>
            <a:ext cx="5913502" cy="27176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31" y="2717675"/>
            <a:ext cx="5913502" cy="40712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408" y="0"/>
            <a:ext cx="5767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07" y="0"/>
            <a:ext cx="10595512" cy="685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8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54" y="0"/>
            <a:ext cx="5654831" cy="18053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654" y="1805368"/>
            <a:ext cx="5654831" cy="50398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4" y="1744752"/>
            <a:ext cx="5322744" cy="51084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4" y="324"/>
            <a:ext cx="5322744" cy="17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05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64" y="3212326"/>
            <a:ext cx="4187222" cy="36735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648" y="0"/>
            <a:ext cx="4555855" cy="31249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235" y="0"/>
            <a:ext cx="5822525" cy="359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55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07"/>
            <a:ext cx="5876983" cy="5030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1" y="5251136"/>
            <a:ext cx="5878948" cy="11757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0" y="0"/>
            <a:ext cx="6143450" cy="923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0" y="1008582"/>
            <a:ext cx="6143450" cy="1935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0" y="3029242"/>
            <a:ext cx="6143450" cy="22374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550" y="5352192"/>
            <a:ext cx="6143450" cy="1118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9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78596" cy="33179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" y="3317966"/>
            <a:ext cx="6068912" cy="3434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30" y="1"/>
            <a:ext cx="6063869" cy="33179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30" y="3317966"/>
            <a:ext cx="6063869" cy="342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513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173" y="0"/>
            <a:ext cx="6949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30" y="14398"/>
            <a:ext cx="10295457" cy="684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3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245" cy="5747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41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58" y="0"/>
            <a:ext cx="6237476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285" y="0"/>
            <a:ext cx="4861902" cy="39275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309" y="3981738"/>
            <a:ext cx="4856878" cy="287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5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7" y="0"/>
            <a:ext cx="8181952" cy="42829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8746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77" y="4282954"/>
            <a:ext cx="8181952" cy="2521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13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2267" y="2295409"/>
            <a:ext cx="7593496" cy="175432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/>
              <a:t>Alberta government deleted COVID-19 Vaccine outcome data during 2021-2022 from alberta.ca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58876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1208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0"/>
            <a:ext cx="703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6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5"/>
            <a:ext cx="4636361" cy="628659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393" y="584775"/>
            <a:ext cx="7418607" cy="4572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55920" y="5692319"/>
            <a:ext cx="6623436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dirty="0" smtClean="0"/>
              <a:t>Double vaccinated show evidence of immune system injury which increases over time.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418"/>
            <a:ext cx="4079364" cy="40936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903" y="981418"/>
            <a:ext cx="8388097" cy="409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65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011" y="784829"/>
            <a:ext cx="8278330" cy="52539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42011" y="6238864"/>
            <a:ext cx="8325395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Figure 11 was deleted by Alberta government on January 14, 2022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5715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696686"/>
            <a:ext cx="8171232" cy="59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31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32370"/>
            <a:ext cx="12204723" cy="442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77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33614" y="6226715"/>
            <a:ext cx="7868031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Figure 10 was deleted by Alberta government on March 23, 2022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14" y="696684"/>
            <a:ext cx="7868031" cy="5412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163" y="655717"/>
            <a:ext cx="5920314" cy="4679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43463" y="5741305"/>
            <a:ext cx="7469400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Table 2 was deleted by Alberta government on July 21, 2022 </a:t>
            </a:r>
          </a:p>
          <a:p>
            <a:r>
              <a:rPr lang="en-US" b="1" dirty="0" smtClean="0"/>
              <a:t>(81% of hospitalized were vaccinated up from 72% in Mar.31, 2022)</a:t>
            </a:r>
            <a:endParaRPr lang="en-US" b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2" y="655716"/>
            <a:ext cx="6068633" cy="467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998" y="787678"/>
            <a:ext cx="5930106" cy="43011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33032" y="5614165"/>
            <a:ext cx="7131931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Table 7 was deleted by Alberta government on July 21, 2022 (69.2% of ICU were vaccinated up from 48.2% in March 31, 2022)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1" y="777255"/>
            <a:ext cx="6019137" cy="431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2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091184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Alberta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994" y="827308"/>
            <a:ext cx="6062066" cy="41661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50681" y="5523673"/>
            <a:ext cx="7214626" cy="646331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Table 10 was deleted by Alberta government on July 21, 2022 (83.4% deaths were vaccinated up from 68.9% in March 31, 2022)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39" y="827307"/>
            <a:ext cx="5855075" cy="4166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" y="0"/>
            <a:ext cx="10217426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BC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08" y="741174"/>
            <a:ext cx="10490435" cy="53291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0708" y="6226714"/>
            <a:ext cx="8856616" cy="369332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Data Deleted by BC government on July 28, 2023 (89% deaths were vaccinated)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080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64" y="1"/>
            <a:ext cx="7659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813" y="587829"/>
            <a:ext cx="6840187" cy="62701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0177670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BC government deletes COVID-19 Vaccine outcome data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5"/>
            <a:ext cx="5265416" cy="600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5147" y="2588309"/>
            <a:ext cx="7299297" cy="120032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/>
              <a:t>COVID-19 mRNA Vaccine induced Turbo Cancers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427688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" y="0"/>
            <a:ext cx="6361043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mRNA vaccine induced Turbo Cancer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4775"/>
            <a:ext cx="6066845" cy="57578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3" y="0"/>
            <a:ext cx="5872216" cy="38643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783" y="3975121"/>
            <a:ext cx="5872217" cy="275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78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27" y="970058"/>
            <a:ext cx="11575223" cy="54386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0"/>
            <a:ext cx="7378811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COVID-19 </a:t>
            </a:r>
            <a:r>
              <a:rPr lang="en-US" sz="3200" b="1" dirty="0" smtClean="0">
                <a:latin typeface="Calibri" panose="020F0502020204030204" pitchFamily="34" charset="0"/>
              </a:rPr>
              <a:t>vaccine induced Turbo Cancer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271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2952206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Turbo Cancer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0201"/>
            <a:ext cx="6488265" cy="615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0"/>
            <a:ext cx="5173262" cy="25485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4896647"/>
            <a:ext cx="5592418" cy="19020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2635994"/>
            <a:ext cx="5592418" cy="17155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582" y="4438962"/>
            <a:ext cx="3872286" cy="37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98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0" y="0"/>
            <a:ext cx="4838988" cy="4715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0" y="4715124"/>
            <a:ext cx="4838988" cy="21042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50" y="0"/>
            <a:ext cx="4289067" cy="18569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049" y="1856953"/>
            <a:ext cx="4289067" cy="496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2952206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Turbo Cancer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54" y="0"/>
            <a:ext cx="7309832" cy="30294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54" y="3029447"/>
            <a:ext cx="7309833" cy="37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40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4055"/>
            <a:ext cx="7992344" cy="6213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2952206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Turbo Cancer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74659" y="244462"/>
            <a:ext cx="3588688" cy="646330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Turbo cancer features: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seen in young individuals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presents at Stage 4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very rapid growth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highly metastatic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resistant to conventional chemotherapy, radiation therapy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types: lymphoma, glioblastoma (brain), breast, colon, lung cancer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Leukemia is most aggressive, diagnosis to death is weeks, days or hours.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Many turbo cancers kill in 3-6 months after diagnosis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Breast, colon and lung kill in about 6-12 months.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affects vaccine mandated professions: doctors, nurses, teachers, police, military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921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25147" y="2588309"/>
            <a:ext cx="7299297" cy="1200329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/>
              <a:t>Sudden deaths following COVID-19 vaccination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28771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79228"/>
            <a:ext cx="8167320" cy="5967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0"/>
            <a:ext cx="8161868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Sudden deaths and COVID-19 mRNA vaccines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40918" y="779228"/>
            <a:ext cx="3689405" cy="4247317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Largest review of autopsies of sudden deaths of COVID-19 vaccinated individuals: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325 autopsy cases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Mean time from COVID-19 vaccination to death: 14.3 days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74% of deaths due to vaccine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53% cardiovascular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17% hematological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8% were respiratory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7% were multiple organ systems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censored by Lancet (removed from preprint server after 24hr)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currently under peer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3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111318"/>
            <a:ext cx="10058400" cy="27471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80" y="2858432"/>
            <a:ext cx="10058400" cy="377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29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1" y="0"/>
            <a:ext cx="8161868" cy="584775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200" b="1" dirty="0" smtClean="0">
                <a:latin typeface="Calibri" panose="020F0502020204030204" pitchFamily="34" charset="0"/>
              </a:rPr>
              <a:t>Sudden deaths and COVID-19 mRNA vaccines</a:t>
            </a:r>
            <a:endParaRPr lang="en-US" sz="3200" b="1" dirty="0">
              <a:latin typeface="Calibri" panose="020F0502020204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9228"/>
            <a:ext cx="8245503" cy="54685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72724" y="779228"/>
            <a:ext cx="3689405" cy="258532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Largest review of autopsies of myocarditis deaths of COVID-19 vaccinated individuals: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28 autopsy cases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Mean time from COVID-19 vaccination to death: 6.2 days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100% of myocarditis deaths due to vaccine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currently under peer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84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47" y="0"/>
            <a:ext cx="4842344" cy="48423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6247" y="5064977"/>
            <a:ext cx="4365266" cy="1661993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 smtClean="0"/>
              <a:t>Email: </a:t>
            </a:r>
            <a:r>
              <a:rPr lang="en-US" b="1" dirty="0" smtClean="0">
                <a:hlinkClick r:id="rId3"/>
              </a:rPr>
              <a:t>makisw79@yahoo.com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b="1" dirty="0"/>
              <a:t>Substack: </a:t>
            </a:r>
            <a:r>
              <a:rPr lang="en-US" b="1" dirty="0" smtClean="0">
                <a:hlinkClick r:id="rId4"/>
              </a:rPr>
              <a:t>makismd.substack.com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b="1" dirty="0" smtClean="0"/>
              <a:t>Twitter/X: </a:t>
            </a:r>
            <a:r>
              <a:rPr lang="en-US" b="1" dirty="0" smtClean="0">
                <a:hlinkClick r:id="rId5"/>
              </a:rPr>
              <a:t>twitter.com/MakisMD</a:t>
            </a:r>
            <a:endParaRPr lang="en-US" b="1" dirty="0" smtClean="0"/>
          </a:p>
          <a:p>
            <a:pPr>
              <a:spcAft>
                <a:spcPts val="1200"/>
              </a:spcAft>
            </a:pPr>
            <a:r>
              <a:rPr lang="en-US" b="1" dirty="0" smtClean="0"/>
              <a:t>Instagram: wmakismd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0985" y="131760"/>
            <a:ext cx="6639339" cy="6463308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b="1" dirty="0" smtClean="0"/>
              <a:t>“I call for the immediate suspension of the use of COVID-19 mRNA vaccines, especially in children of all ages and in pregnant women.”</a:t>
            </a:r>
          </a:p>
          <a:p>
            <a:endParaRPr lang="en-US" b="1" dirty="0"/>
          </a:p>
          <a:p>
            <a:r>
              <a:rPr lang="en-US" b="1" dirty="0" smtClean="0"/>
              <a:t>“There is a substantial body of evidence of serious adverse events including deaths, caused by or contributed to by COVID-19 vaccines and it is my conclusion that these pharmaceutical products are neither safe nor effective.”</a:t>
            </a:r>
          </a:p>
          <a:p>
            <a:endParaRPr lang="en-US" b="1" dirty="0"/>
          </a:p>
          <a:p>
            <a:r>
              <a:rPr lang="en-US" b="1" dirty="0" smtClean="0"/>
              <a:t>“I call for the immediate suspension of all remaining COVID-19 vaccine mandates, especially in healthcare.”</a:t>
            </a:r>
          </a:p>
          <a:p>
            <a:endParaRPr lang="en-US" b="1" dirty="0"/>
          </a:p>
          <a:p>
            <a:r>
              <a:rPr lang="en-US" b="1" dirty="0" smtClean="0"/>
              <a:t>“I call on my Canadian physician colleagues to find their voice and courage to stand up for their </a:t>
            </a:r>
            <a:r>
              <a:rPr lang="en-US" b="1" dirty="0" smtClean="0"/>
              <a:t>patients, fo</a:t>
            </a:r>
            <a:r>
              <a:rPr lang="en-US" b="1" dirty="0" smtClean="0"/>
              <a:t>r their Hippocratic Oath, and for the ethical practice of medicine</a:t>
            </a:r>
            <a:r>
              <a:rPr lang="en-US" b="1" dirty="0" smtClean="0"/>
              <a:t>.”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“I am calling for immediate </a:t>
            </a:r>
            <a:r>
              <a:rPr lang="en-US" b="1" dirty="0" smtClean="0"/>
              <a:t>investigations into COVID-19 vaccine injuries and deaths, including thorough </a:t>
            </a:r>
            <a:r>
              <a:rPr lang="en-US" b="1" dirty="0" smtClean="0"/>
              <a:t>autopsies of all sudden or unexplained deaths after vaccination.”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“We need immediate research into </a:t>
            </a:r>
            <a:r>
              <a:rPr lang="en-US" b="1" dirty="0" smtClean="0"/>
              <a:t>diagnostics and treatments </a:t>
            </a:r>
            <a:r>
              <a:rPr lang="en-US" b="1" dirty="0" smtClean="0"/>
              <a:t>for </a:t>
            </a:r>
            <a:r>
              <a:rPr lang="en-US" b="1" dirty="0" smtClean="0"/>
              <a:t>those who have been </a:t>
            </a:r>
            <a:r>
              <a:rPr lang="en-US" b="1" dirty="0" smtClean="0"/>
              <a:t>COVID-19 vaccine injured</a:t>
            </a:r>
            <a:r>
              <a:rPr lang="en-US" b="1" dirty="0" smtClean="0"/>
              <a:t>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238539"/>
            <a:ext cx="10058400" cy="5188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86" y="5427190"/>
            <a:ext cx="10058400" cy="112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9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13" y="0"/>
            <a:ext cx="6807802" cy="41862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913" y="4186273"/>
            <a:ext cx="6807802" cy="264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0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25147" y="2311311"/>
            <a:ext cx="7299297" cy="1754326"/>
          </a:xfrm>
          <a:prstGeom prst="rect">
            <a:avLst/>
          </a:prstGeom>
          <a:noFill/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 anchorCtr="1">
            <a:spAutoFit/>
          </a:bodyPr>
          <a:lstStyle/>
          <a:p>
            <a:r>
              <a:rPr lang="en-US" sz="3600" b="1" dirty="0" smtClean="0"/>
              <a:t>Canadian doctor sudden deaths since the rollout of COVID-19 vaccines in Dec.2020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8158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cean design 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  <a:ln>
          <a:solidFill>
            <a:schemeClr val="accent1">
              <a:lumMod val="20000"/>
              <a:lumOff val="80000"/>
            </a:schemeClr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cean design template.potx" id="{A725F50D-036D-42E9-8BE4-5E8C740686A1}" vid="{2BF94DBE-E897-41AE-BC8D-5738C7ADC2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Ocean design template</Template>
  <TotalTime>2127</TotalTime>
  <Words>641</Words>
  <Application>Microsoft Office PowerPoint</Application>
  <PresentationFormat>Widescreen</PresentationFormat>
  <Paragraphs>75</Paragraphs>
  <Slides>61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Ocean design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Makis</dc:creator>
  <cp:lastModifiedBy>William Makis</cp:lastModifiedBy>
  <cp:revision>86</cp:revision>
  <dcterms:created xsi:type="dcterms:W3CDTF">2023-09-17T02:42:54Z</dcterms:created>
  <dcterms:modified xsi:type="dcterms:W3CDTF">2023-09-18T21:02:40Z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74065000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