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3" r:id="rId3"/>
    <p:sldId id="265" r:id="rId4"/>
    <p:sldId id="266" r:id="rId5"/>
    <p:sldId id="267" r:id="rId6"/>
    <p:sldId id="268" r:id="rId7"/>
    <p:sldId id="269" r:id="rId8"/>
    <p:sldId id="270" r:id="rId9"/>
    <p:sldId id="282" r:id="rId10"/>
    <p:sldId id="272"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54" d="100"/>
          <a:sy n="54" d="100"/>
        </p:scale>
        <p:origin x="-1138"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0B00A-5753-98B7-B8C6-3AD63C92A9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88CE15F2-FE2C-C0CB-E04A-409D85FB48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EBB9A18F-9127-CCC9-7C38-A3D20716D394}"/>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5" name="Footer Placeholder 4">
            <a:extLst>
              <a:ext uri="{FF2B5EF4-FFF2-40B4-BE49-F238E27FC236}">
                <a16:creationId xmlns="" xmlns:a16="http://schemas.microsoft.com/office/drawing/2014/main" id="{4626256C-58C2-A9A1-A4A0-FD30946D76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DC87B103-BFE9-C2FC-754D-CF9776E43DBC}"/>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57922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FCF0FD-9B43-66FB-9FA7-C7DAFFB769E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C742771F-E4BE-E958-4B5D-2978F3652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D6D5CF12-3854-5551-A20E-7E1424390FBB}"/>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5" name="Footer Placeholder 4">
            <a:extLst>
              <a:ext uri="{FF2B5EF4-FFF2-40B4-BE49-F238E27FC236}">
                <a16:creationId xmlns="" xmlns:a16="http://schemas.microsoft.com/office/drawing/2014/main" id="{73860512-2ACF-43AF-2108-AA13311A71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51F0B356-D6F6-62BE-68C0-420EF3781E83}"/>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56408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CD2CD87-99EB-37ED-21A5-686F445672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06F8EACA-F072-AF56-F669-221A948E31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E482FBBE-88F3-322E-E450-5EE4EFDAE4BD}"/>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5" name="Footer Placeholder 4">
            <a:extLst>
              <a:ext uri="{FF2B5EF4-FFF2-40B4-BE49-F238E27FC236}">
                <a16:creationId xmlns="" xmlns:a16="http://schemas.microsoft.com/office/drawing/2014/main" id="{6F984E47-64D8-4C8B-8C7E-6B7DD839D7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89530001-C70A-A229-171B-9CBEBC963E75}"/>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15816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28E4C-154A-8DAF-4F0B-5C467F776B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1099BCEF-3FC7-84F2-B428-F632C9AF0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E637EA0-88C2-7C8E-65CD-9B95D756B562}"/>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5" name="Footer Placeholder 4">
            <a:extLst>
              <a:ext uri="{FF2B5EF4-FFF2-40B4-BE49-F238E27FC236}">
                <a16:creationId xmlns="" xmlns:a16="http://schemas.microsoft.com/office/drawing/2014/main" id="{7BC20480-AFDB-D48C-40BF-5C68A654C9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2E8E52A4-7268-DB04-5CCB-2774563A735E}"/>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99328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E4032A-01B5-D781-1975-166659D37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38625D28-056A-5E45-8A39-5CC176A0E1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7BB6407-5274-B660-D1C2-7C481E96BA1A}"/>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5" name="Footer Placeholder 4">
            <a:extLst>
              <a:ext uri="{FF2B5EF4-FFF2-40B4-BE49-F238E27FC236}">
                <a16:creationId xmlns="" xmlns:a16="http://schemas.microsoft.com/office/drawing/2014/main" id="{50D09368-95B8-2DDB-80C0-A5550B66A5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220F44F4-3D09-3597-26C5-67135CABB55F}"/>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74090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90EFC-06D5-229D-B8FE-B057B5D428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4C3BCFEB-BF3B-C31B-03EC-515DF2C72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340809C6-EAB0-3C85-8831-E5398A30F8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09F0043F-3949-BAD9-23A9-5AAB428F7CF1}"/>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6" name="Footer Placeholder 5">
            <a:extLst>
              <a:ext uri="{FF2B5EF4-FFF2-40B4-BE49-F238E27FC236}">
                <a16:creationId xmlns="" xmlns:a16="http://schemas.microsoft.com/office/drawing/2014/main" id="{6064A141-7928-084D-C466-A42F75C603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873C4945-D112-4EEF-8DD0-A669BB6E6208}"/>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7598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3E1CC-54DA-F6F8-7117-BDE73C9FE19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08BF1B7E-9D89-691F-82D4-DA9457D87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8C6753C-E3DB-C53F-ABC6-5908F9B401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B78F3DE9-D91B-5C1E-957E-A6C5A8533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5F3F0EC-994E-51D3-E0E7-D94CCB548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46266CED-4948-3121-96E6-F5DC104047E8}"/>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8" name="Footer Placeholder 7">
            <a:extLst>
              <a:ext uri="{FF2B5EF4-FFF2-40B4-BE49-F238E27FC236}">
                <a16:creationId xmlns="" xmlns:a16="http://schemas.microsoft.com/office/drawing/2014/main" id="{77963AA4-E714-C3E2-1FAF-D6B17BB4B2B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FB958144-3F35-8204-1650-1C17F2AA49B1}"/>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68353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92ED5F-4EDA-56A8-FE87-75E1A50ED85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933DE590-46EE-EE40-2EDA-25401461E0DD}"/>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4" name="Footer Placeholder 3">
            <a:extLst>
              <a:ext uri="{FF2B5EF4-FFF2-40B4-BE49-F238E27FC236}">
                <a16:creationId xmlns="" xmlns:a16="http://schemas.microsoft.com/office/drawing/2014/main" id="{00AB3BD8-4C3D-7F30-86AA-B2A0C7D1464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2F1AE19F-87F0-7E65-8E9A-13AF55E2055B}"/>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3475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F0AFA99-6014-B037-6E7C-A1D03F3C8ACF}"/>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3" name="Footer Placeholder 2">
            <a:extLst>
              <a:ext uri="{FF2B5EF4-FFF2-40B4-BE49-F238E27FC236}">
                <a16:creationId xmlns="" xmlns:a16="http://schemas.microsoft.com/office/drawing/2014/main" id="{C6692426-B879-CBF1-B1B4-ACDB031EA09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33771A01-486A-B332-5D87-86DD44B84BE4}"/>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42138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65F47-F9EC-27B7-6F2D-E53FF6002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9B6A0659-F5FF-F2A5-BAC1-1AC6E66A3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49641C17-6E0D-211B-029D-7F48B6B06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1C2D9A1-4C05-EEBD-3A71-ABFF02B2D03B}"/>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6" name="Footer Placeholder 5">
            <a:extLst>
              <a:ext uri="{FF2B5EF4-FFF2-40B4-BE49-F238E27FC236}">
                <a16:creationId xmlns="" xmlns:a16="http://schemas.microsoft.com/office/drawing/2014/main" id="{4C2A70EE-2A66-6562-CCDE-C295A959809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0FFC7419-60D4-BD04-58DD-7A2D66E464F1}"/>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9648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A92E9E-F3CB-83CB-D491-285045BE2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411BF812-8404-3888-790E-D20A47707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C058A77A-1142-DCEB-6170-BF30D3E4A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1C00F5-D94C-9231-90AF-3DB742D24607}"/>
              </a:ext>
            </a:extLst>
          </p:cNvPr>
          <p:cNvSpPr>
            <a:spLocks noGrp="1"/>
          </p:cNvSpPr>
          <p:nvPr>
            <p:ph type="dt" sz="half" idx="10"/>
          </p:nvPr>
        </p:nvSpPr>
        <p:spPr/>
        <p:txBody>
          <a:bodyPr/>
          <a:lstStyle/>
          <a:p>
            <a:fld id="{E6296765-CE57-4A28-A7DD-46F4AB524EA2}" type="datetimeFigureOut">
              <a:rPr lang="en-CA" smtClean="0"/>
              <a:pPr/>
              <a:t>23/08/2023</a:t>
            </a:fld>
            <a:endParaRPr lang="en-CA"/>
          </a:p>
        </p:txBody>
      </p:sp>
      <p:sp>
        <p:nvSpPr>
          <p:cNvPr id="6" name="Footer Placeholder 5">
            <a:extLst>
              <a:ext uri="{FF2B5EF4-FFF2-40B4-BE49-F238E27FC236}">
                <a16:creationId xmlns="" xmlns:a16="http://schemas.microsoft.com/office/drawing/2014/main" id="{E07F9118-C9DC-594B-D833-6DFC6D448E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9DD2CCF1-3D80-76AB-3A8B-4562EF2ECE22}"/>
              </a:ext>
            </a:extLst>
          </p:cNvPr>
          <p:cNvSpPr>
            <a:spLocks noGrp="1"/>
          </p:cNvSpPr>
          <p:nvPr>
            <p:ph type="sldNum" sz="quarter" idx="12"/>
          </p:nvPr>
        </p:nvSpPr>
        <p:spPr/>
        <p:txBody>
          <a:body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191504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B4388A6-9F53-2BF4-27AC-DCFC5CD24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FACFCE2D-09A7-5A46-16B0-8C378A89F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783409C-C36E-B7B6-C18A-6E52322D7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96765-CE57-4A28-A7DD-46F4AB524EA2}" type="datetimeFigureOut">
              <a:rPr lang="en-CA" smtClean="0"/>
              <a:pPr/>
              <a:t>23/08/2023</a:t>
            </a:fld>
            <a:endParaRPr lang="en-CA"/>
          </a:p>
        </p:txBody>
      </p:sp>
      <p:sp>
        <p:nvSpPr>
          <p:cNvPr id="5" name="Footer Placeholder 4">
            <a:extLst>
              <a:ext uri="{FF2B5EF4-FFF2-40B4-BE49-F238E27FC236}">
                <a16:creationId xmlns="" xmlns:a16="http://schemas.microsoft.com/office/drawing/2014/main" id="{23981D1F-BDAB-3754-41C3-69902A1C7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9542E2E6-D191-84A7-F6F5-7B9EAAAE0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0FBBA-B5F1-40E4-A1B8-BC6C0ED9BD13}" type="slidenum">
              <a:rPr lang="en-CA" smtClean="0"/>
              <a:pPr/>
              <a:t>‹#›</a:t>
            </a:fld>
            <a:endParaRPr lang="en-CA"/>
          </a:p>
        </p:txBody>
      </p:sp>
    </p:spTree>
    <p:extLst>
      <p:ext uri="{BB962C8B-B14F-4D97-AF65-F5344CB8AC3E}">
        <p14:creationId xmlns="" xmlns:p14="http://schemas.microsoft.com/office/powerpoint/2010/main" val="2272519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FE205-5647-C093-7A8A-5873BB5CF6E9}"/>
              </a:ext>
            </a:extLst>
          </p:cNvPr>
          <p:cNvSpPr>
            <a:spLocks noGrp="1"/>
          </p:cNvSpPr>
          <p:nvPr>
            <p:ph type="title"/>
          </p:nvPr>
        </p:nvSpPr>
        <p:spPr/>
        <p:txBody>
          <a:bodyPr/>
          <a:lstStyle/>
          <a:p>
            <a:r>
              <a:rPr lang="en-CA" b="1" dirty="0"/>
              <a:t>The Safe &amp; Effective Messaging</a:t>
            </a:r>
          </a:p>
        </p:txBody>
      </p:sp>
      <p:pic>
        <p:nvPicPr>
          <p:cNvPr id="5" name="Content Placeholder 4" descr="Text, letter&#10;&#10;Description automatically generated">
            <a:extLst>
              <a:ext uri="{FF2B5EF4-FFF2-40B4-BE49-F238E27FC236}">
                <a16:creationId xmlns="" xmlns:a16="http://schemas.microsoft.com/office/drawing/2014/main" id="{FFDC39D1-F27C-A57E-9D0F-4289F825620A}"/>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956603" y="1378636"/>
            <a:ext cx="5176910" cy="5304766"/>
          </a:xfrm>
          <a:prstGeom prst="rect">
            <a:avLst/>
          </a:prstGeom>
          <a:ln>
            <a:solidFill>
              <a:schemeClr val="tx1"/>
            </a:solidFill>
          </a:ln>
        </p:spPr>
      </p:pic>
      <p:pic>
        <p:nvPicPr>
          <p:cNvPr id="6" name="Content Placeholder 5" descr="Text&#10;&#10;Description automatically generated">
            <a:extLst>
              <a:ext uri="{FF2B5EF4-FFF2-40B4-BE49-F238E27FC236}">
                <a16:creationId xmlns="" xmlns:a16="http://schemas.microsoft.com/office/drawing/2014/main" id="{79997C53-9BD4-96C7-3F96-8911158BFAB0}"/>
              </a:ext>
            </a:extLst>
          </p:cNvPr>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6203852" y="1280160"/>
            <a:ext cx="5331656" cy="5345723"/>
          </a:xfrm>
          <a:prstGeom prst="rect">
            <a:avLst/>
          </a:prstGeom>
          <a:ln>
            <a:solidFill>
              <a:schemeClr val="tx1"/>
            </a:solidFill>
          </a:ln>
        </p:spPr>
      </p:pic>
      <p:sp>
        <p:nvSpPr>
          <p:cNvPr id="7" name="Rectangle 6">
            <a:extLst>
              <a:ext uri="{FF2B5EF4-FFF2-40B4-BE49-F238E27FC236}">
                <a16:creationId xmlns="" xmlns:a16="http://schemas.microsoft.com/office/drawing/2014/main" id="{89F0979E-62BC-276D-D38E-4DCD3AEEF910}"/>
              </a:ext>
            </a:extLst>
          </p:cNvPr>
          <p:cNvSpPr/>
          <p:nvPr/>
        </p:nvSpPr>
        <p:spPr>
          <a:xfrm flipV="1">
            <a:off x="1317064" y="3123027"/>
            <a:ext cx="4028659" cy="351689"/>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 xmlns:a16="http://schemas.microsoft.com/office/drawing/2014/main" id="{516D212B-9DE4-072F-FC9A-6FEF8D92659F}"/>
              </a:ext>
            </a:extLst>
          </p:cNvPr>
          <p:cNvSpPr/>
          <p:nvPr/>
        </p:nvSpPr>
        <p:spPr>
          <a:xfrm>
            <a:off x="1992313" y="3429000"/>
            <a:ext cx="1297782" cy="146304"/>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 xmlns:a16="http://schemas.microsoft.com/office/drawing/2014/main" id="{D2D0C465-8314-7043-59AF-139D1A330B0F}"/>
              </a:ext>
            </a:extLst>
          </p:cNvPr>
          <p:cNvSpPr/>
          <p:nvPr/>
        </p:nvSpPr>
        <p:spPr>
          <a:xfrm>
            <a:off x="7326313" y="3282696"/>
            <a:ext cx="2814637" cy="146304"/>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 xmlns:a16="http://schemas.microsoft.com/office/drawing/2014/main" id="{01487300-5773-CC1F-25E6-C64080B0231E}"/>
              </a:ext>
            </a:extLst>
          </p:cNvPr>
          <p:cNvSpPr/>
          <p:nvPr/>
        </p:nvSpPr>
        <p:spPr>
          <a:xfrm>
            <a:off x="6636995" y="3038622"/>
            <a:ext cx="4462413" cy="396005"/>
          </a:xfrm>
          <a:prstGeom prst="rect">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 xmlns:p14="http://schemas.microsoft.com/office/powerpoint/2010/main" val="1948472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5B1B4-B0F6-8193-A956-67857719D366}"/>
              </a:ext>
            </a:extLst>
          </p:cNvPr>
          <p:cNvSpPr>
            <a:spLocks noGrp="1"/>
          </p:cNvSpPr>
          <p:nvPr>
            <p:ph type="title"/>
          </p:nvPr>
        </p:nvSpPr>
        <p:spPr>
          <a:xfrm flipV="1">
            <a:off x="838200" y="319406"/>
            <a:ext cx="10515600" cy="45719"/>
          </a:xfrm>
        </p:spPr>
        <p:txBody>
          <a:bodyPr>
            <a:normAutofit fontScale="90000"/>
          </a:bodyPr>
          <a:lstStyle/>
          <a:p>
            <a:r>
              <a:rPr lang="en-CA" dirty="0" smtClean="0"/>
              <a:t>.</a:t>
            </a:r>
            <a:endParaRPr lang="en-CA" dirty="0"/>
          </a:p>
        </p:txBody>
      </p:sp>
      <p:sp>
        <p:nvSpPr>
          <p:cNvPr id="3" name="Content Placeholder 2">
            <a:extLst>
              <a:ext uri="{FF2B5EF4-FFF2-40B4-BE49-F238E27FC236}">
                <a16:creationId xmlns="" xmlns:a16="http://schemas.microsoft.com/office/drawing/2014/main" id="{53554209-EB89-B3EA-BFD6-594A89250835}"/>
              </a:ext>
            </a:extLst>
          </p:cNvPr>
          <p:cNvSpPr>
            <a:spLocks noGrp="1"/>
          </p:cNvSpPr>
          <p:nvPr>
            <p:ph sz="half" idx="1"/>
          </p:nvPr>
        </p:nvSpPr>
        <p:spPr>
          <a:ln>
            <a:solidFill>
              <a:schemeClr val="tx1"/>
            </a:solidFill>
          </a:ln>
        </p:spPr>
        <p:txBody>
          <a:bodyPr>
            <a:normAutofit lnSpcReduction="10000"/>
          </a:bodyPr>
          <a:lstStyle/>
          <a:p>
            <a:pPr marL="0" indent="0">
              <a:lnSpc>
                <a:spcPct val="115000"/>
              </a:lnSpc>
              <a:spcAft>
                <a:spcPts val="700"/>
              </a:spcAft>
              <a:buNone/>
            </a:pPr>
            <a:r>
              <a:rPr lang="en-US" sz="1800" b="1" kern="100" dirty="0" err="1">
                <a:latin typeface="Calibri" panose="020F0502020204030204" pitchFamily="34" charset="0"/>
                <a:ea typeface="Roboto" panose="02000000000000000000" pitchFamily="2" charset="0"/>
                <a:cs typeface="Droid Sans Devanagari"/>
              </a:rPr>
              <a:t>A</a:t>
            </a:r>
            <a:r>
              <a:rPr lang="en-US" sz="1800" b="1" kern="100" dirty="0" err="1">
                <a:effectLst/>
                <a:latin typeface="Calibri" panose="020F0502020204030204" pitchFamily="34" charset="0"/>
                <a:ea typeface="Roboto" panose="02000000000000000000" pitchFamily="2" charset="0"/>
                <a:cs typeface="Droid Sans Devanagari"/>
              </a:rPr>
              <a:t>rrêt</a:t>
            </a:r>
            <a:r>
              <a:rPr lang="en-US" sz="1800" b="1" kern="100" dirty="0">
                <a:effectLst/>
                <a:latin typeface="Calibri" panose="020F0502020204030204" pitchFamily="34" charset="0"/>
                <a:ea typeface="Roboto" panose="02000000000000000000" pitchFamily="2" charset="0"/>
                <a:cs typeface="Droid Sans Devanagari"/>
              </a:rPr>
              <a:t> </a:t>
            </a:r>
            <a:r>
              <a:rPr lang="en-US" sz="1800" b="1" kern="100" dirty="0" err="1">
                <a:latin typeface="Calibri" panose="020F0502020204030204" pitchFamily="34" charset="0"/>
                <a:ea typeface="Roboto" panose="02000000000000000000" pitchFamily="2" charset="0"/>
                <a:cs typeface="Droid Sans Devanagari"/>
              </a:rPr>
              <a:t>D’</a:t>
            </a:r>
            <a:r>
              <a:rPr lang="en-US" sz="1800" b="1" kern="100" dirty="0" err="1">
                <a:effectLst/>
                <a:latin typeface="Calibri" panose="020F0502020204030204" pitchFamily="34" charset="0"/>
                <a:ea typeface="Roboto" panose="02000000000000000000" pitchFamily="2" charset="0"/>
                <a:cs typeface="Droid Sans Devanagari"/>
              </a:rPr>
              <a:t>urgeance</a:t>
            </a:r>
            <a:endParaRPr lang="en-US" sz="1800" b="1" kern="100" dirty="0">
              <a:effectLst/>
              <a:latin typeface="Calibri" panose="020F0502020204030204" pitchFamily="34" charset="0"/>
              <a:ea typeface="Roboto" panose="02000000000000000000" pitchFamily="2" charset="0"/>
              <a:cs typeface="Droid Sans Devanagari"/>
            </a:endParaRPr>
          </a:p>
          <a:p>
            <a:pPr marL="0" indent="0">
              <a:lnSpc>
                <a:spcPct val="115000"/>
              </a:lnSpc>
              <a:spcAft>
                <a:spcPts val="700"/>
              </a:spcAft>
              <a:buNone/>
            </a:pPr>
            <a:r>
              <a:rPr lang="en-US" sz="2200" kern="100" dirty="0">
                <a:effectLst/>
                <a:latin typeface="Calibri" panose="020F0502020204030204" pitchFamily="34" charset="0"/>
                <a:ea typeface="Roboto" panose="02000000000000000000" pitchFamily="2" charset="0"/>
                <a:cs typeface="Droid Sans Devanagari"/>
              </a:rPr>
              <a:t>c) le </a:t>
            </a:r>
            <a:r>
              <a:rPr lang="en-US" sz="2200" kern="100" dirty="0" err="1">
                <a:effectLst/>
                <a:latin typeface="Calibri" panose="020F0502020204030204" pitchFamily="34" charset="0"/>
                <a:ea typeface="Roboto" panose="02000000000000000000" pitchFamily="2" charset="0"/>
                <a:cs typeface="Droid Sans Devanagari"/>
              </a:rPr>
              <a:t>ministre</a:t>
            </a:r>
            <a:r>
              <a:rPr lang="en-US" sz="2200" kern="100" dirty="0">
                <a:effectLst/>
                <a:latin typeface="Calibri" panose="020F0502020204030204" pitchFamily="34" charset="0"/>
                <a:ea typeface="Roboto" panose="02000000000000000000" pitchFamily="2" charset="0"/>
                <a:cs typeface="Droid Sans Devanagari"/>
              </a:rPr>
              <a:t> dispose de </a:t>
            </a:r>
            <a:r>
              <a:rPr lang="en-US" sz="2200" u="sng" kern="100" dirty="0" err="1">
                <a:effectLst/>
                <a:latin typeface="Calibri" panose="020F0502020204030204" pitchFamily="34" charset="0"/>
                <a:ea typeface="Roboto" panose="02000000000000000000" pitchFamily="2" charset="0"/>
                <a:cs typeface="Droid Sans Devanagari"/>
              </a:rPr>
              <a:t>preuves</a:t>
            </a:r>
            <a:r>
              <a:rPr lang="en-US" sz="2200" u="sng" kern="100" dirty="0">
                <a:effectLst/>
                <a:latin typeface="Calibri" panose="020F0502020204030204" pitchFamily="34" charset="0"/>
                <a:ea typeface="Roboto" panose="02000000000000000000" pitchFamily="2" charset="0"/>
                <a:cs typeface="Droid Sans Devanagari"/>
              </a:rPr>
              <a:t> suffisantes pour </a:t>
            </a:r>
            <a:r>
              <a:rPr lang="en-US" sz="2200" u="sng" kern="100" dirty="0" err="1">
                <a:effectLst/>
                <a:latin typeface="Calibri" panose="020F0502020204030204" pitchFamily="34" charset="0"/>
                <a:ea typeface="Roboto" panose="02000000000000000000" pitchFamily="2" charset="0"/>
                <a:cs typeface="Droid Sans Devanagari"/>
              </a:rPr>
              <a:t>soutenir</a:t>
            </a:r>
            <a:r>
              <a:rPr lang="en-US" sz="2200" u="sng" kern="100" dirty="0">
                <a:effectLst/>
                <a:latin typeface="Calibri" panose="020F0502020204030204" pitchFamily="34" charset="0"/>
                <a:ea typeface="Roboto" panose="02000000000000000000" pitchFamily="2" charset="0"/>
                <a:cs typeface="Droid Sans Devanagari"/>
              </a:rPr>
              <a:t> la conclusion</a:t>
            </a:r>
            <a:r>
              <a:rPr lang="en-US" sz="2200" u="sng" kern="100" baseline="30000" dirty="0">
                <a:effectLst/>
                <a:latin typeface="Calibri" panose="020F0502020204030204" pitchFamily="34" charset="0"/>
                <a:ea typeface="Roboto" panose="02000000000000000000" pitchFamily="2" charset="0"/>
                <a:cs typeface="Droid Sans Devanagari"/>
              </a:rPr>
              <a:t>2</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selon</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laquelle</a:t>
            </a:r>
            <a:r>
              <a:rPr lang="en-US" sz="2200" kern="100" dirty="0">
                <a:effectLst/>
                <a:latin typeface="Calibri" panose="020F0502020204030204" pitchFamily="34" charset="0"/>
                <a:ea typeface="Roboto" panose="02000000000000000000" pitchFamily="2" charset="0"/>
                <a:cs typeface="Droid Sans Devanagari"/>
              </a:rPr>
              <a:t> les </a:t>
            </a:r>
            <a:r>
              <a:rPr lang="en-US" sz="2200" kern="100" dirty="0" err="1">
                <a:effectLst/>
                <a:latin typeface="Calibri" panose="020F0502020204030204" pitchFamily="34" charset="0"/>
                <a:ea typeface="Roboto" panose="02000000000000000000" pitchFamily="2" charset="0"/>
                <a:cs typeface="Droid Sans Devanagari"/>
              </a:rPr>
              <a:t>avantages</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associés</a:t>
            </a:r>
            <a:r>
              <a:rPr lang="en-US" sz="2200" kern="100" dirty="0">
                <a:effectLst/>
                <a:latin typeface="Calibri" panose="020F0502020204030204" pitchFamily="34" charset="0"/>
                <a:ea typeface="Roboto" panose="02000000000000000000" pitchFamily="2" charset="0"/>
                <a:cs typeface="Droid Sans Devanagari"/>
              </a:rPr>
              <a:t> à la drogue </a:t>
            </a:r>
            <a:r>
              <a:rPr lang="en-US" sz="2200" kern="100" dirty="0" err="1">
                <a:effectLst/>
                <a:latin typeface="Calibri" panose="020F0502020204030204" pitchFamily="34" charset="0"/>
                <a:ea typeface="Roboto" panose="02000000000000000000" pitchFamily="2" charset="0"/>
                <a:cs typeface="Droid Sans Devanagari"/>
              </a:rPr>
              <a:t>l'emportent</a:t>
            </a:r>
            <a:r>
              <a:rPr lang="en-US" sz="2200" kern="100" dirty="0">
                <a:effectLst/>
                <a:latin typeface="Calibri" panose="020F0502020204030204" pitchFamily="34" charset="0"/>
                <a:ea typeface="Roboto" panose="02000000000000000000" pitchFamily="2" charset="0"/>
                <a:cs typeface="Droid Sans Devanagari"/>
              </a:rPr>
              <a:t> sur les </a:t>
            </a:r>
            <a:r>
              <a:rPr lang="en-US" sz="2200" kern="100" dirty="0" err="1">
                <a:effectLst/>
                <a:latin typeface="Calibri" panose="020F0502020204030204" pitchFamily="34" charset="0"/>
                <a:ea typeface="Roboto" panose="02000000000000000000" pitchFamily="2" charset="0"/>
                <a:cs typeface="Droid Sans Devanagari"/>
              </a:rPr>
              <a:t>risques</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associés</a:t>
            </a:r>
            <a:r>
              <a:rPr lang="en-US" sz="2200" kern="100" dirty="0">
                <a:effectLst/>
                <a:latin typeface="Calibri" panose="020F0502020204030204" pitchFamily="34" charset="0"/>
                <a:ea typeface="Roboto" panose="02000000000000000000" pitchFamily="2" charset="0"/>
                <a:cs typeface="Droid Sans Devanagari"/>
              </a:rPr>
              <a:t> à </a:t>
            </a:r>
            <a:r>
              <a:rPr lang="en-US" sz="2200" kern="100" dirty="0" err="1">
                <a:effectLst/>
                <a:latin typeface="Calibri" panose="020F0502020204030204" pitchFamily="34" charset="0"/>
                <a:ea typeface="Roboto" panose="02000000000000000000" pitchFamily="2" charset="0"/>
                <a:cs typeface="Droid Sans Devanagari"/>
              </a:rPr>
              <a:t>cette</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dernière</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compte</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tenu</a:t>
            </a:r>
            <a:r>
              <a:rPr lang="en-US" sz="2200" kern="100" dirty="0">
                <a:effectLst/>
                <a:latin typeface="Calibri" panose="020F0502020204030204" pitchFamily="34" charset="0"/>
                <a:ea typeface="Roboto" panose="02000000000000000000" pitchFamily="2" charset="0"/>
                <a:cs typeface="Droid Sans Devanagari"/>
              </a:rPr>
              <a:t> des </a:t>
            </a:r>
            <a:r>
              <a:rPr lang="en-US" sz="2200" kern="100" dirty="0" err="1">
                <a:effectLst/>
                <a:latin typeface="Calibri" panose="020F0502020204030204" pitchFamily="34" charset="0"/>
                <a:ea typeface="Roboto" panose="02000000000000000000" pitchFamily="2" charset="0"/>
                <a:cs typeface="Droid Sans Devanagari"/>
              </a:rPr>
              <a:t>incertitudes</a:t>
            </a:r>
            <a:r>
              <a:rPr lang="en-US" sz="2200" kern="100" dirty="0">
                <a:effectLst/>
                <a:latin typeface="Calibri" panose="020F0502020204030204" pitchFamily="34" charset="0"/>
                <a:ea typeface="Roboto" panose="02000000000000000000" pitchFamily="2" charset="0"/>
                <a:cs typeface="Droid Sans Devanagari"/>
              </a:rPr>
              <a:t> à </a:t>
            </a:r>
            <a:r>
              <a:rPr lang="en-US" sz="2200" kern="100" dirty="0" err="1">
                <a:effectLst/>
                <a:latin typeface="Calibri" panose="020F0502020204030204" pitchFamily="34" charset="0"/>
                <a:ea typeface="Roboto" panose="02000000000000000000" pitchFamily="2" charset="0"/>
                <a:cs typeface="Droid Sans Devanagari"/>
              </a:rPr>
              <a:t>l'égard</a:t>
            </a:r>
            <a:r>
              <a:rPr lang="en-US" sz="2200" kern="100" dirty="0">
                <a:effectLst/>
                <a:latin typeface="Calibri" panose="020F0502020204030204" pitchFamily="34" charset="0"/>
                <a:ea typeface="Roboto" panose="02000000000000000000" pitchFamily="2" charset="0"/>
                <a:cs typeface="Droid Sans Devanagari"/>
              </a:rPr>
              <a:t> de </a:t>
            </a:r>
            <a:r>
              <a:rPr lang="en-US" sz="2200" kern="100" dirty="0" err="1">
                <a:effectLst/>
                <a:latin typeface="Calibri" panose="020F0502020204030204" pitchFamily="34" charset="0"/>
                <a:ea typeface="Roboto" panose="02000000000000000000" pitchFamily="2" charset="0"/>
                <a:cs typeface="Droid Sans Devanagari"/>
              </a:rPr>
              <a:t>ces</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avantages</a:t>
            </a:r>
            <a:r>
              <a:rPr lang="en-US" sz="2200" kern="100" dirty="0">
                <a:effectLst/>
                <a:latin typeface="Calibri" panose="020F0502020204030204" pitchFamily="34" charset="0"/>
                <a:ea typeface="Roboto" panose="02000000000000000000" pitchFamily="2" charset="0"/>
                <a:cs typeface="Droid Sans Devanagari"/>
              </a:rPr>
              <a:t> et de </a:t>
            </a:r>
            <a:r>
              <a:rPr lang="en-US" sz="2200" kern="100" dirty="0" err="1">
                <a:effectLst/>
                <a:latin typeface="Calibri" panose="020F0502020204030204" pitchFamily="34" charset="0"/>
                <a:ea typeface="Roboto" panose="02000000000000000000" pitchFamily="2" charset="0"/>
                <a:cs typeface="Droid Sans Devanagari"/>
              </a:rPr>
              <a:t>ces</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risques</a:t>
            </a:r>
            <a:r>
              <a:rPr lang="en-US" sz="2200" kern="100" dirty="0">
                <a:effectLst/>
                <a:latin typeface="Calibri" panose="020F0502020204030204" pitchFamily="34" charset="0"/>
                <a:ea typeface="Roboto" panose="02000000000000000000" pitchFamily="2" charset="0"/>
                <a:cs typeface="Droid Sans Devanagari"/>
              </a:rPr>
              <a:t> et de la </a:t>
            </a:r>
            <a:r>
              <a:rPr lang="en-US" sz="2200" kern="100" dirty="0" err="1">
                <a:effectLst/>
                <a:latin typeface="Calibri" panose="020F0502020204030204" pitchFamily="34" charset="0"/>
                <a:ea typeface="Roboto" panose="02000000000000000000" pitchFamily="2" charset="0"/>
                <a:cs typeface="Droid Sans Devanagari"/>
              </a:rPr>
              <a:t>nécessité</a:t>
            </a:r>
            <a:r>
              <a:rPr lang="en-US" sz="2200" kern="100" dirty="0">
                <a:effectLst/>
                <a:latin typeface="Calibri" panose="020F0502020204030204" pitchFamily="34" charset="0"/>
                <a:ea typeface="Roboto" panose="02000000000000000000" pitchFamily="2" charset="0"/>
                <a:cs typeface="Droid Sans Devanagari"/>
              </a:rPr>
              <a:t> de </a:t>
            </a:r>
            <a:r>
              <a:rPr lang="en-US" sz="2200" kern="100" dirty="0" err="1">
                <a:effectLst/>
                <a:latin typeface="Calibri" panose="020F0502020204030204" pitchFamily="34" charset="0"/>
                <a:ea typeface="Roboto" panose="02000000000000000000" pitchFamily="2" charset="0"/>
                <a:cs typeface="Droid Sans Devanagari"/>
              </a:rPr>
              <a:t>combler</a:t>
            </a:r>
            <a:r>
              <a:rPr lang="en-US" sz="2200" kern="100" dirty="0">
                <a:effectLst/>
                <a:latin typeface="Calibri" panose="020F0502020204030204" pitchFamily="34" charset="0"/>
                <a:ea typeface="Roboto" panose="02000000000000000000" pitchFamily="2" charset="0"/>
                <a:cs typeface="Droid Sans Devanagari"/>
              </a:rPr>
              <a:t> le </a:t>
            </a:r>
            <a:r>
              <a:rPr lang="en-US" sz="2200" kern="100" dirty="0" err="1">
                <a:effectLst/>
                <a:latin typeface="Calibri" panose="020F0502020204030204" pitchFamily="34" charset="0"/>
                <a:ea typeface="Roboto" panose="02000000000000000000" pitchFamily="2" charset="0"/>
                <a:cs typeface="Droid Sans Devanagari"/>
              </a:rPr>
              <a:t>besoin</a:t>
            </a:r>
            <a:r>
              <a:rPr lang="en-US" sz="2200" kern="100" dirty="0">
                <a:effectLst/>
                <a:latin typeface="Calibri" panose="020F0502020204030204" pitchFamily="34" charset="0"/>
                <a:ea typeface="Roboto" panose="02000000000000000000" pitchFamily="2" charset="0"/>
                <a:cs typeface="Droid Sans Devanagari"/>
              </a:rPr>
              <a:t> urgent </a:t>
            </a:r>
            <a:r>
              <a:rPr lang="en-US" sz="2200" kern="100" dirty="0" err="1">
                <a:effectLst/>
                <a:latin typeface="Calibri" panose="020F0502020204030204" pitchFamily="34" charset="0"/>
                <a:ea typeface="Roboto" panose="02000000000000000000" pitchFamily="2" charset="0"/>
                <a:cs typeface="Droid Sans Devanagari"/>
              </a:rPr>
              <a:t>en</a:t>
            </a:r>
            <a:r>
              <a:rPr lang="en-US" sz="2200" kern="100" dirty="0">
                <a:effectLst/>
                <a:latin typeface="Calibri" panose="020F0502020204030204" pitchFamily="34" charset="0"/>
                <a:ea typeface="Roboto" panose="02000000000000000000" pitchFamily="2" charset="0"/>
                <a:cs typeface="Droid Sans Devanagari"/>
              </a:rPr>
              <a:t> matière de </a:t>
            </a:r>
            <a:r>
              <a:rPr lang="en-US" sz="2200" kern="100" dirty="0" err="1">
                <a:effectLst/>
                <a:latin typeface="Calibri" panose="020F0502020204030204" pitchFamily="34" charset="0"/>
                <a:ea typeface="Roboto" panose="02000000000000000000" pitchFamily="2" charset="0"/>
                <a:cs typeface="Droid Sans Devanagari"/>
              </a:rPr>
              <a:t>santé</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publique</a:t>
            </a:r>
            <a:r>
              <a:rPr lang="en-US" sz="2200" kern="100" dirty="0">
                <a:effectLst/>
                <a:latin typeface="Calibri" panose="020F0502020204030204" pitchFamily="34" charset="0"/>
                <a:ea typeface="Roboto" panose="02000000000000000000" pitchFamily="2" charset="0"/>
                <a:cs typeface="Droid Sans Devanagari"/>
              </a:rPr>
              <a:t> </a:t>
            </a:r>
            <a:r>
              <a:rPr lang="en-US" sz="2200" kern="100" dirty="0" err="1">
                <a:effectLst/>
                <a:latin typeface="Calibri" panose="020F0502020204030204" pitchFamily="34" charset="0"/>
                <a:ea typeface="Roboto" panose="02000000000000000000" pitchFamily="2" charset="0"/>
                <a:cs typeface="Droid Sans Devanagari"/>
              </a:rPr>
              <a:t>relatif</a:t>
            </a:r>
            <a:r>
              <a:rPr lang="en-US" sz="2200" kern="100" dirty="0">
                <a:effectLst/>
                <a:latin typeface="Calibri" panose="020F0502020204030204" pitchFamily="34" charset="0"/>
                <a:ea typeface="Roboto" panose="02000000000000000000" pitchFamily="2" charset="0"/>
                <a:cs typeface="Droid Sans Devanagari"/>
              </a:rPr>
              <a:t> à la COVID-19.</a:t>
            </a:r>
            <a:endParaRPr lang="en-CA" sz="2200" kern="100" dirty="0">
              <a:effectLst/>
              <a:latin typeface="Liberation Serif"/>
              <a:ea typeface="Roboto" panose="02000000000000000000" pitchFamily="2" charset="0"/>
              <a:cs typeface="Droid Sans Devanagari"/>
            </a:endParaRPr>
          </a:p>
          <a:p>
            <a:pPr marL="0" indent="0">
              <a:buNone/>
            </a:pPr>
            <a:r>
              <a:rPr lang="en-US" sz="1100" kern="100" dirty="0">
                <a:effectLst/>
                <a:ea typeface="Roboto" panose="02000000000000000000" pitchFamily="2" charset="0"/>
                <a:cs typeface="Droid Sans Devanagari"/>
              </a:rPr>
              <a:t>2 </a:t>
            </a:r>
            <a:r>
              <a:rPr lang="en-US" sz="1100" kern="100" dirty="0" err="1">
                <a:effectLst/>
                <a:ea typeface="Roboto" panose="02000000000000000000" pitchFamily="2" charset="0"/>
                <a:cs typeface="Droid Sans Devanagari"/>
              </a:rPr>
              <a:t>Voir</a:t>
            </a:r>
            <a:r>
              <a:rPr lang="en-US" sz="1100" kern="100" dirty="0">
                <a:effectLst/>
                <a:ea typeface="Roboto" panose="02000000000000000000" pitchFamily="2" charset="0"/>
                <a:cs typeface="Droid Sans Devanagari"/>
              </a:rPr>
              <a:t> la note </a:t>
            </a:r>
            <a:r>
              <a:rPr lang="en-US" sz="1100" kern="100" dirty="0" err="1">
                <a:effectLst/>
                <a:ea typeface="Roboto" panose="02000000000000000000" pitchFamily="2" charset="0"/>
                <a:cs typeface="Droid Sans Devanagari"/>
              </a:rPr>
              <a:t>destinée</a:t>
            </a:r>
            <a:r>
              <a:rPr lang="en-US" sz="1100" kern="100" dirty="0">
                <a:effectLst/>
                <a:ea typeface="Roboto" panose="02000000000000000000" pitchFamily="2" charset="0"/>
                <a:cs typeface="Droid Sans Devanagari"/>
              </a:rPr>
              <a:t> au </a:t>
            </a:r>
            <a:r>
              <a:rPr lang="en-US" sz="1100" kern="100" dirty="0" err="1">
                <a:effectLst/>
                <a:ea typeface="Roboto" panose="02000000000000000000" pitchFamily="2" charset="0"/>
                <a:cs typeface="Droid Sans Devanagari"/>
              </a:rPr>
              <a:t>lecteur</a:t>
            </a:r>
            <a:r>
              <a:rPr lang="en-US" sz="1100" kern="100" dirty="0">
                <a:effectLst/>
                <a:ea typeface="Roboto" panose="02000000000000000000" pitchFamily="2" charset="0"/>
                <a:cs typeface="Droid Sans Devanagari"/>
              </a:rPr>
              <a:t> francophone.</a:t>
            </a:r>
            <a:endParaRPr lang="en-CA" sz="1100" kern="100" dirty="0">
              <a:effectLst/>
              <a:ea typeface="Roboto" panose="02000000000000000000" pitchFamily="2" charset="0"/>
              <a:cs typeface="Droid Sans Devanagari"/>
            </a:endParaRPr>
          </a:p>
        </p:txBody>
      </p:sp>
      <p:sp>
        <p:nvSpPr>
          <p:cNvPr id="4" name="Content Placeholder 3">
            <a:extLst>
              <a:ext uri="{FF2B5EF4-FFF2-40B4-BE49-F238E27FC236}">
                <a16:creationId xmlns="" xmlns:a16="http://schemas.microsoft.com/office/drawing/2014/main" id="{5CE28AA9-F7D0-D640-D4C9-14273D442058}"/>
              </a:ext>
            </a:extLst>
          </p:cNvPr>
          <p:cNvSpPr>
            <a:spLocks noGrp="1"/>
          </p:cNvSpPr>
          <p:nvPr>
            <p:ph sz="half" idx="2"/>
          </p:nvPr>
        </p:nvSpPr>
        <p:spPr>
          <a:ln>
            <a:solidFill>
              <a:schemeClr val="tx1"/>
            </a:solidFill>
          </a:ln>
        </p:spPr>
        <p:txBody>
          <a:bodyPr>
            <a:normAutofit lnSpcReduction="10000"/>
          </a:bodyPr>
          <a:lstStyle/>
          <a:p>
            <a:pPr marL="0" indent="0">
              <a:buNone/>
            </a:pPr>
            <a:r>
              <a:rPr lang="en-US" sz="1800" b="1" kern="100" dirty="0">
                <a:effectLst/>
                <a:latin typeface="Calibri" panose="020F0502020204030204" pitchFamily="34" charset="0"/>
                <a:ea typeface="Roboto" panose="02000000000000000000" pitchFamily="2" charset="0"/>
                <a:cs typeface="Droid Sans Devanagari"/>
              </a:rPr>
              <a:t>Interim Order Test</a:t>
            </a:r>
          </a:p>
          <a:p>
            <a:pPr marL="0" indent="0">
              <a:buNone/>
            </a:pPr>
            <a:r>
              <a:rPr lang="en-US" sz="2400" kern="100" dirty="0">
                <a:effectLst/>
                <a:latin typeface="Calibri" panose="020F0502020204030204" pitchFamily="34" charset="0"/>
                <a:ea typeface="Roboto" panose="02000000000000000000" pitchFamily="2" charset="0"/>
                <a:cs typeface="Droid Sans Devanagari"/>
              </a:rPr>
              <a:t>c) the Minister has sufficient evidence to support the conclusion that the benefits  associated with the drug outweigh the risks, having regard to the uncertainties relating to the benefits and risks and the necessity of addressing the urgent public health need related to COVID-19</a:t>
            </a:r>
            <a:r>
              <a:rPr lang="en-US" sz="1800" kern="100" dirty="0">
                <a:effectLst/>
                <a:latin typeface="Calibri" panose="020F0502020204030204" pitchFamily="34" charset="0"/>
                <a:ea typeface="Roboto" panose="02000000000000000000" pitchFamily="2" charset="0"/>
                <a:cs typeface="Droid Sans Devanagari"/>
              </a:rPr>
              <a:t>.</a:t>
            </a:r>
            <a:endParaRPr lang="en-CA" sz="1800" kern="100" dirty="0">
              <a:effectLst/>
              <a:latin typeface="Liberation Serif"/>
              <a:ea typeface="Roboto" panose="02000000000000000000" pitchFamily="2" charset="0"/>
              <a:cs typeface="Droid Sans Devanagari"/>
            </a:endParaRPr>
          </a:p>
          <a:p>
            <a:pPr marL="0" indent="0">
              <a:buNone/>
            </a:pPr>
            <a:endParaRPr lang="en-CA" dirty="0"/>
          </a:p>
        </p:txBody>
      </p:sp>
      <p:cxnSp>
        <p:nvCxnSpPr>
          <p:cNvPr id="5" name="Straight Connector 4">
            <a:extLst>
              <a:ext uri="{FF2B5EF4-FFF2-40B4-BE49-F238E27FC236}">
                <a16:creationId xmlns="" xmlns:a16="http://schemas.microsoft.com/office/drawing/2014/main" id="{255D0DDD-D971-8663-8677-8ECA9A162DB5}"/>
              </a:ext>
            </a:extLst>
          </p:cNvPr>
          <p:cNvCxnSpPr/>
          <p:nvPr/>
        </p:nvCxnSpPr>
        <p:spPr>
          <a:xfrm>
            <a:off x="6172200" y="2148840"/>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544949D-687D-5504-DE38-253A7BA69933}"/>
              </a:ext>
            </a:extLst>
          </p:cNvPr>
          <p:cNvCxnSpPr/>
          <p:nvPr/>
        </p:nvCxnSpPr>
        <p:spPr>
          <a:xfrm>
            <a:off x="838200" y="2176272"/>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1885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E4AF558-CBA3-AF07-34C2-EE36AF5A2C2B}"/>
              </a:ext>
            </a:extLst>
          </p:cNvPr>
          <p:cNvSpPr>
            <a:spLocks noGrp="1"/>
          </p:cNvSpPr>
          <p:nvPr>
            <p:ph sz="half" idx="1"/>
          </p:nvPr>
        </p:nvSpPr>
        <p:spPr>
          <a:xfrm>
            <a:off x="838200" y="407964"/>
            <a:ext cx="5181600" cy="5797135"/>
          </a:xfrm>
          <a:ln>
            <a:solidFill>
              <a:schemeClr val="tx1"/>
            </a:solidFill>
          </a:ln>
        </p:spPr>
        <p:txBody>
          <a:bodyPr>
            <a:normAutofit fontScale="92500" lnSpcReduction="20000"/>
          </a:bodyPr>
          <a:lstStyle/>
          <a:p>
            <a:pPr marL="0" indent="0">
              <a:buNone/>
            </a:pPr>
            <a:r>
              <a:rPr lang="en-US" sz="1800" kern="100" dirty="0">
                <a:effectLst/>
                <a:latin typeface="Calibri" panose="020F0502020204030204" pitchFamily="34" charset="0"/>
                <a:ea typeface="Roboto" panose="02000000000000000000" pitchFamily="2" charset="0"/>
                <a:cs typeface="Droid Sans Devanagari"/>
              </a:rPr>
              <a:t>Il y a lieu </a:t>
            </a:r>
            <a:r>
              <a:rPr lang="en-US" sz="1800" kern="100" dirty="0" err="1">
                <a:effectLst/>
                <a:latin typeface="Calibri" panose="020F0502020204030204" pitchFamily="34" charset="0"/>
                <a:ea typeface="Roboto" panose="02000000000000000000" pitchFamily="2" charset="0"/>
                <a:cs typeface="Droid Sans Devanagari"/>
              </a:rPr>
              <a:t>ici</a:t>
            </a:r>
            <a:r>
              <a:rPr lang="en-US" sz="1800" kern="100" dirty="0">
                <a:effectLst/>
                <a:latin typeface="Calibri" panose="020F0502020204030204" pitchFamily="34" charset="0"/>
                <a:ea typeface="Roboto" panose="02000000000000000000" pitchFamily="2" charset="0"/>
                <a:cs typeface="Droid Sans Devanagari"/>
              </a:rPr>
              <a:t> de </a:t>
            </a:r>
            <a:r>
              <a:rPr lang="en-US" sz="1800" kern="100" dirty="0" err="1">
                <a:effectLst/>
                <a:latin typeface="Calibri" panose="020F0502020204030204" pitchFamily="34" charset="0"/>
                <a:ea typeface="Roboto" panose="02000000000000000000" pitchFamily="2" charset="0"/>
                <a:cs typeface="Droid Sans Devanagari"/>
              </a:rPr>
              <a:t>décortiquer</a:t>
            </a:r>
            <a:r>
              <a:rPr lang="en-US" sz="1800" kern="100" dirty="0">
                <a:effectLst/>
                <a:latin typeface="Calibri" panose="020F0502020204030204" pitchFamily="34" charset="0"/>
                <a:ea typeface="Roboto" panose="02000000000000000000" pitchFamily="2" charset="0"/>
                <a:cs typeface="Droid Sans Devanagari"/>
              </a:rPr>
              <a:t> la première </a:t>
            </a:r>
            <a:r>
              <a:rPr lang="en-US" sz="1800" kern="100" dirty="0" err="1">
                <a:effectLst/>
                <a:latin typeface="Calibri" panose="020F0502020204030204" pitchFamily="34" charset="0"/>
                <a:ea typeface="Roboto" panose="02000000000000000000" pitchFamily="2" charset="0"/>
                <a:cs typeface="Droid Sans Devanagari"/>
              </a:rPr>
              <a:t>partie</a:t>
            </a:r>
            <a:r>
              <a:rPr lang="en-US" sz="1800" kern="100" dirty="0">
                <a:effectLst/>
                <a:latin typeface="Calibri" panose="020F0502020204030204" pitchFamily="34" charset="0"/>
                <a:ea typeface="Roboto" panose="02000000000000000000" pitchFamily="2" charset="0"/>
                <a:cs typeface="Droid Sans Devanagari"/>
              </a:rPr>
              <a:t> de la disposition </a:t>
            </a:r>
            <a:r>
              <a:rPr lang="en-US" sz="1800" kern="100" dirty="0" err="1">
                <a:effectLst/>
                <a:latin typeface="Calibri" panose="020F0502020204030204" pitchFamily="34" charset="0"/>
                <a:ea typeface="Roboto" panose="02000000000000000000" pitchFamily="2" charset="0"/>
                <a:cs typeface="Droid Sans Devanagari"/>
              </a:rPr>
              <a:t>citée</a:t>
            </a:r>
            <a:r>
              <a:rPr lang="en-US" sz="1800" kern="100" dirty="0">
                <a:effectLst/>
                <a:latin typeface="Calibri" panose="020F0502020204030204" pitchFamily="34" charset="0"/>
                <a:ea typeface="Roboto" panose="02000000000000000000" pitchFamily="2" charset="0"/>
                <a:cs typeface="Droid Sans Devanagari"/>
              </a:rPr>
              <a:t> plus haut.  On lit que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r>
              <a:rPr lang="en-US" sz="1800" i="1" kern="100" dirty="0">
                <a:effectLst/>
                <a:latin typeface="Calibri" panose="020F0502020204030204" pitchFamily="34" charset="0"/>
                <a:ea typeface="Roboto" panose="02000000000000000000" pitchFamily="2" charset="0"/>
                <a:cs typeface="Droid Sans Devanagari"/>
              </a:rPr>
              <a:t>(</a:t>
            </a:r>
            <a:r>
              <a:rPr lang="en-US" sz="1800" i="1" kern="100" dirty="0" err="1">
                <a:effectLst/>
                <a:latin typeface="Calibri" panose="020F0502020204030204" pitchFamily="34" charset="0"/>
                <a:ea typeface="Roboto" panose="02000000000000000000" pitchFamily="2" charset="0"/>
                <a:cs typeface="Droid Sans Devanagari"/>
              </a:rPr>
              <a:t>si</a:t>
            </a:r>
            <a:r>
              <a:rPr lang="en-US" sz="1800" i="1" kern="100" dirty="0">
                <a:effectLst/>
                <a:latin typeface="Calibri" panose="020F0502020204030204" pitchFamily="34" charset="0"/>
                <a:ea typeface="Roboto" panose="02000000000000000000" pitchFamily="2" charset="0"/>
                <a:cs typeface="Droid Sans Devanagari"/>
              </a:rPr>
              <a:t>) le </a:t>
            </a:r>
            <a:r>
              <a:rPr lang="en-US" sz="1800" i="1" kern="100" dirty="0" err="1">
                <a:effectLst/>
                <a:latin typeface="Calibri" panose="020F0502020204030204" pitchFamily="34" charset="0"/>
                <a:ea typeface="Roboto" panose="02000000000000000000" pitchFamily="2" charset="0"/>
                <a:cs typeface="Droid Sans Devanagari"/>
              </a:rPr>
              <a:t>ministre</a:t>
            </a:r>
            <a:r>
              <a:rPr lang="en-US" sz="1800" i="1" kern="100" dirty="0">
                <a:effectLst/>
                <a:latin typeface="Calibri" panose="020F0502020204030204" pitchFamily="34" charset="0"/>
                <a:ea typeface="Roboto" panose="02000000000000000000" pitchFamily="2" charset="0"/>
                <a:cs typeface="Droid Sans Devanagari"/>
              </a:rPr>
              <a:t> dispose de </a:t>
            </a:r>
            <a:r>
              <a:rPr lang="en-US" sz="1800" i="1" kern="100" dirty="0" err="1">
                <a:effectLst/>
                <a:latin typeface="Calibri" panose="020F0502020204030204" pitchFamily="34" charset="0"/>
                <a:ea typeface="Roboto" panose="02000000000000000000" pitchFamily="2" charset="0"/>
                <a:cs typeface="Droid Sans Devanagari"/>
              </a:rPr>
              <a:t>preuves</a:t>
            </a:r>
            <a:r>
              <a:rPr lang="en-US" sz="1800" i="1" kern="100" dirty="0">
                <a:effectLst/>
                <a:latin typeface="Calibri" panose="020F0502020204030204" pitchFamily="34" charset="0"/>
                <a:ea typeface="Roboto" panose="02000000000000000000" pitchFamily="2" charset="0"/>
                <a:cs typeface="Droid Sans Devanagari"/>
              </a:rPr>
              <a:t> suffisantes pour</a:t>
            </a:r>
            <a:r>
              <a:rPr lang="en-US" sz="1800" b="1" i="1" kern="100" dirty="0">
                <a:effectLst/>
                <a:latin typeface="Calibri" panose="020F0502020204030204" pitchFamily="34" charset="0"/>
                <a:ea typeface="Roboto" panose="02000000000000000000" pitchFamily="2" charset="0"/>
                <a:cs typeface="Droid Sans Devanagari"/>
              </a:rPr>
              <a:t> </a:t>
            </a:r>
            <a:r>
              <a:rPr lang="en-US" sz="1800" b="1" i="1" u="sng" kern="100" dirty="0" err="1">
                <a:effectLst/>
                <a:latin typeface="Calibri" panose="020F0502020204030204" pitchFamily="34" charset="0"/>
                <a:ea typeface="Roboto" panose="02000000000000000000" pitchFamily="2" charset="0"/>
                <a:cs typeface="Droid Sans Devanagari"/>
              </a:rPr>
              <a:t>soutenir</a:t>
            </a:r>
            <a:r>
              <a:rPr lang="en-US" sz="1800" b="1" i="1" u="sng" kern="100" dirty="0">
                <a:effectLst/>
                <a:latin typeface="Calibri" panose="020F0502020204030204" pitchFamily="34" charset="0"/>
                <a:ea typeface="Roboto" panose="02000000000000000000" pitchFamily="2" charset="0"/>
                <a:cs typeface="Droid Sans Devanagari"/>
              </a:rPr>
              <a:t> la conclusion</a:t>
            </a:r>
            <a:r>
              <a:rPr lang="en-US" sz="1800" kern="100" baseline="30000" dirty="0">
                <a:effectLst/>
                <a:latin typeface="Calibri" panose="020F0502020204030204" pitchFamily="34" charset="0"/>
                <a:ea typeface="Roboto" panose="02000000000000000000" pitchFamily="2" charset="0"/>
                <a:cs typeface="Droid Sans Devanagari"/>
              </a:rPr>
              <a:t>3</a:t>
            </a:r>
            <a:endParaRPr lang="en-CA" sz="1800" kern="100" baseline="300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err="1">
                <a:effectLst/>
                <a:latin typeface="Calibri" panose="020F0502020204030204" pitchFamily="34" charset="0"/>
                <a:ea typeface="Roboto" panose="02000000000000000000" pitchFamily="2" charset="0"/>
                <a:cs typeface="Droid Sans Devanagari"/>
              </a:rPr>
              <a:t>mais</a:t>
            </a:r>
            <a:r>
              <a:rPr lang="en-US" sz="1800" kern="100" dirty="0">
                <a:effectLst/>
                <a:latin typeface="Calibri" panose="020F0502020204030204" pitchFamily="34" charset="0"/>
                <a:ea typeface="Roboto" panose="02000000000000000000" pitchFamily="2" charset="0"/>
                <a:cs typeface="Droid Sans Devanagari"/>
              </a:rPr>
              <a:t> </a:t>
            </a:r>
            <a:r>
              <a:rPr lang="en-US" sz="1800" b="1" kern="100" dirty="0" err="1">
                <a:effectLst/>
                <a:latin typeface="Calibri" panose="020F0502020204030204" pitchFamily="34" charset="0"/>
                <a:ea typeface="Roboto" panose="02000000000000000000" pitchFamily="2" charset="0"/>
                <a:cs typeface="Droid Sans Devanagari"/>
              </a:rPr>
              <a:t>cela</a:t>
            </a:r>
            <a:r>
              <a:rPr lang="en-US" sz="1800" b="1" kern="100" dirty="0">
                <a:effectLst/>
                <a:latin typeface="Calibri" panose="020F0502020204030204" pitchFamily="34" charset="0"/>
                <a:ea typeface="Roboto" panose="02000000000000000000" pitchFamily="2" charset="0"/>
                <a:cs typeface="Droid Sans Devanagari"/>
              </a:rPr>
              <a:t> ne </a:t>
            </a:r>
            <a:r>
              <a:rPr lang="en-US" sz="1800" b="1" kern="100" dirty="0" err="1">
                <a:effectLst/>
                <a:latin typeface="Calibri" panose="020F0502020204030204" pitchFamily="34" charset="0"/>
                <a:ea typeface="Roboto" panose="02000000000000000000" pitchFamily="2" charset="0"/>
                <a:cs typeface="Droid Sans Devanagari"/>
              </a:rPr>
              <a:t>signifie</a:t>
            </a:r>
            <a:r>
              <a:rPr lang="en-US" sz="1800" b="1" kern="100" dirty="0">
                <a:effectLst/>
                <a:latin typeface="Calibri" panose="020F0502020204030204" pitchFamily="34" charset="0"/>
                <a:ea typeface="Roboto" panose="02000000000000000000" pitchFamily="2" charset="0"/>
                <a:cs typeface="Droid Sans Devanagari"/>
              </a:rPr>
              <a:t> pas que le </a:t>
            </a:r>
            <a:r>
              <a:rPr lang="en-US" sz="1800" b="1" kern="100" dirty="0" err="1">
                <a:effectLst/>
                <a:latin typeface="Calibri" panose="020F0502020204030204" pitchFamily="34" charset="0"/>
                <a:ea typeface="Roboto" panose="02000000000000000000" pitchFamily="2" charset="0"/>
                <a:cs typeface="Droid Sans Devanagari"/>
              </a:rPr>
              <a:t>ministre</a:t>
            </a:r>
            <a:r>
              <a:rPr lang="en-US" sz="1800" b="1" kern="100" dirty="0">
                <a:effectLst/>
                <a:latin typeface="Calibri" panose="020F0502020204030204" pitchFamily="34" charset="0"/>
                <a:ea typeface="Roboto" panose="02000000000000000000" pitchFamily="2" charset="0"/>
                <a:cs typeface="Droid Sans Devanagari"/>
              </a:rPr>
              <a:t> (</a:t>
            </a:r>
            <a:r>
              <a:rPr lang="en-US" sz="1800" b="1" kern="100" dirty="0" err="1">
                <a:effectLst/>
                <a:latin typeface="Calibri" panose="020F0502020204030204" pitchFamily="34" charset="0"/>
                <a:ea typeface="Roboto" panose="02000000000000000000" pitchFamily="2" charset="0"/>
                <a:cs typeface="Droid Sans Devanagari"/>
              </a:rPr>
              <a:t>Santé</a:t>
            </a:r>
            <a:r>
              <a:rPr lang="en-US" sz="1800" b="1" kern="100" dirty="0">
                <a:effectLst/>
                <a:latin typeface="Calibri" panose="020F0502020204030204" pitchFamily="34" charset="0"/>
                <a:ea typeface="Roboto" panose="02000000000000000000" pitchFamily="2" charset="0"/>
                <a:cs typeface="Droid Sans Devanagari"/>
              </a:rPr>
              <a:t> Canada) </a:t>
            </a:r>
            <a:r>
              <a:rPr lang="en-US" sz="1800" b="1" kern="100" dirty="0" err="1">
                <a:effectLst/>
                <a:latin typeface="Calibri" panose="020F0502020204030204" pitchFamily="34" charset="0"/>
                <a:ea typeface="Roboto" panose="02000000000000000000" pitchFamily="2" charset="0"/>
                <a:cs typeface="Droid Sans Devanagari"/>
              </a:rPr>
              <a:t>doive</a:t>
            </a:r>
            <a:r>
              <a:rPr lang="en-US" sz="1800" b="1" kern="100" dirty="0">
                <a:effectLst/>
                <a:latin typeface="Calibri" panose="020F0502020204030204" pitchFamily="34" charset="0"/>
                <a:ea typeface="Roboto" panose="02000000000000000000" pitchFamily="2" charset="0"/>
                <a:cs typeface="Droid Sans Devanagari"/>
              </a:rPr>
              <a:t> </a:t>
            </a:r>
            <a:r>
              <a:rPr lang="en-US" sz="1800" b="1" kern="100" dirty="0" err="1">
                <a:effectLst/>
                <a:latin typeface="Calibri" panose="020F0502020204030204" pitchFamily="34" charset="0"/>
                <a:ea typeface="Roboto" panose="02000000000000000000" pitchFamily="2" charset="0"/>
                <a:cs typeface="Droid Sans Devanagari"/>
              </a:rPr>
              <a:t>être</a:t>
            </a:r>
            <a:r>
              <a:rPr lang="en-US" sz="1800" b="1" kern="100" dirty="0">
                <a:effectLst/>
                <a:latin typeface="Calibri" panose="020F0502020204030204" pitchFamily="34" charset="0"/>
                <a:ea typeface="Roboto" panose="02000000000000000000" pitchFamily="2" charset="0"/>
                <a:cs typeface="Droid Sans Devanagari"/>
              </a:rPr>
              <a:t> </a:t>
            </a:r>
            <a:r>
              <a:rPr lang="en-US" sz="1800" b="1" kern="100" dirty="0" err="1">
                <a:effectLst/>
                <a:latin typeface="Calibri" panose="020F0502020204030204" pitchFamily="34" charset="0"/>
                <a:ea typeface="Roboto" panose="02000000000000000000" pitchFamily="2" charset="0"/>
                <a:cs typeface="Droid Sans Devanagari"/>
              </a:rPr>
              <a:t>convaincu</a:t>
            </a:r>
            <a:r>
              <a:rPr lang="en-US" sz="1800" b="1" kern="100" dirty="0">
                <a:effectLst/>
                <a:latin typeface="Calibri" panose="020F0502020204030204" pitchFamily="34" charset="0"/>
                <a:ea typeface="Roboto" panose="02000000000000000000" pitchFamily="2" charset="0"/>
                <a:cs typeface="Droid Sans Devanagari"/>
              </a:rPr>
              <a:t> et </a:t>
            </a:r>
            <a:r>
              <a:rPr lang="en-US" sz="1800" b="1" kern="100" dirty="0" err="1">
                <a:effectLst/>
                <a:latin typeface="Calibri" panose="020F0502020204030204" pitchFamily="34" charset="0"/>
                <a:ea typeface="Roboto" panose="02000000000000000000" pitchFamily="2" charset="0"/>
                <a:cs typeface="Droid Sans Devanagari"/>
              </a:rPr>
              <a:t>en</a:t>
            </a:r>
            <a:r>
              <a:rPr lang="en-US" sz="1800" b="1" kern="100" dirty="0">
                <a:effectLst/>
                <a:latin typeface="Calibri" panose="020F0502020204030204" pitchFamily="34" charset="0"/>
                <a:ea typeface="Roboto" panose="02000000000000000000" pitchFamily="2" charset="0"/>
                <a:cs typeface="Droid Sans Devanagari"/>
              </a:rPr>
              <a:t> arrive à </a:t>
            </a:r>
            <a:r>
              <a:rPr lang="en-US" sz="1800" b="1" kern="100" dirty="0" err="1">
                <a:effectLst/>
                <a:latin typeface="Calibri" panose="020F0502020204030204" pitchFamily="34" charset="0"/>
                <a:ea typeface="Roboto" panose="02000000000000000000" pitchFamily="2" charset="0"/>
                <a:cs typeface="Droid Sans Devanagari"/>
              </a:rPr>
              <a:t>une</a:t>
            </a:r>
            <a:r>
              <a:rPr lang="en-US" sz="1800" b="1" kern="100" dirty="0">
                <a:effectLst/>
                <a:latin typeface="Calibri" panose="020F0502020204030204" pitchFamily="34" charset="0"/>
                <a:ea typeface="Roboto" panose="02000000000000000000" pitchFamily="2" charset="0"/>
                <a:cs typeface="Droid Sans Devanagari"/>
              </a:rPr>
              <a:t> conclusion</a:t>
            </a:r>
            <a:r>
              <a:rPr lang="en-US" sz="1800" kern="100" dirty="0">
                <a:effectLst/>
                <a:latin typeface="Calibri" panose="020F0502020204030204" pitchFamily="34" charset="0"/>
                <a:ea typeface="Roboto" panose="02000000000000000000" pitchFamily="2" charset="0"/>
                <a:cs typeface="Droid Sans Devanagari"/>
              </a:rPr>
              <a:t>.  Si le </a:t>
            </a:r>
            <a:r>
              <a:rPr lang="en-US" sz="1800" kern="100" dirty="0" err="1">
                <a:effectLst/>
                <a:latin typeface="Calibri" panose="020F0502020204030204" pitchFamily="34" charset="0"/>
                <a:ea typeface="Roboto" panose="02000000000000000000" pitchFamily="2" charset="0"/>
                <a:cs typeface="Droid Sans Devanagari"/>
              </a:rPr>
              <a:t>critère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consistait</a:t>
            </a:r>
            <a:r>
              <a:rPr lang="en-US" sz="1800" kern="100" dirty="0">
                <a:effectLst/>
                <a:latin typeface="Calibri" panose="020F0502020204030204" pitchFamily="34" charset="0"/>
                <a:ea typeface="Roboto" panose="02000000000000000000" pitchFamily="2" charset="0"/>
                <a:cs typeface="Droid Sans Devanagari"/>
              </a:rPr>
              <a:t> à </a:t>
            </a:r>
            <a:r>
              <a:rPr lang="en-US" sz="1800" kern="100" dirty="0" err="1">
                <a:effectLst/>
                <a:latin typeface="Calibri" panose="020F0502020204030204" pitchFamily="34" charset="0"/>
                <a:ea typeface="Roboto" panose="02000000000000000000" pitchFamily="2" charset="0"/>
                <a:cs typeface="Droid Sans Devanagari"/>
              </a:rPr>
              <a:t>convaincre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Santé</a:t>
            </a:r>
            <a:r>
              <a:rPr lang="en-US" sz="1800" kern="100" dirty="0">
                <a:effectLst/>
                <a:latin typeface="Calibri" panose="020F0502020204030204" pitchFamily="34" charset="0"/>
                <a:ea typeface="Roboto" panose="02000000000000000000" pitchFamily="2" charset="0"/>
                <a:cs typeface="Droid Sans Devanagari"/>
              </a:rPr>
              <a:t> Canada, on </a:t>
            </a:r>
            <a:r>
              <a:rPr lang="en-US" sz="1800" kern="100" dirty="0" err="1">
                <a:effectLst/>
                <a:latin typeface="Calibri" panose="020F0502020204030204" pitchFamily="34" charset="0"/>
                <a:ea typeface="Roboto" panose="02000000000000000000" pitchFamily="2" charset="0"/>
                <a:cs typeface="Droid Sans Devanagari"/>
              </a:rPr>
              <a:t>lirait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plutôt</a:t>
            </a: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si</a:t>
            </a:r>
            <a:r>
              <a:rPr lang="en-US" sz="1800" kern="100" dirty="0">
                <a:effectLst/>
                <a:latin typeface="Calibri" panose="020F0502020204030204" pitchFamily="34" charset="0"/>
                <a:ea typeface="Roboto" panose="02000000000000000000" pitchFamily="2" charset="0"/>
                <a:cs typeface="Droid Sans Devanagari"/>
              </a:rPr>
              <a:t>) le </a:t>
            </a:r>
            <a:r>
              <a:rPr lang="en-US" sz="1800" kern="100" dirty="0" err="1">
                <a:effectLst/>
                <a:latin typeface="Calibri" panose="020F0502020204030204" pitchFamily="34" charset="0"/>
                <a:ea typeface="Roboto" panose="02000000000000000000" pitchFamily="2" charset="0"/>
                <a:cs typeface="Droid Sans Devanagari"/>
              </a:rPr>
              <a:t>ministre</a:t>
            </a:r>
            <a:r>
              <a:rPr lang="en-US" sz="1800" kern="100" dirty="0">
                <a:effectLst/>
                <a:latin typeface="Calibri" panose="020F0502020204030204" pitchFamily="34" charset="0"/>
                <a:ea typeface="Roboto" panose="02000000000000000000" pitchFamily="2" charset="0"/>
                <a:cs typeface="Droid Sans Devanagari"/>
              </a:rPr>
              <a:t> dispose de </a:t>
            </a:r>
            <a:r>
              <a:rPr lang="en-US" sz="1800" kern="100" dirty="0" err="1">
                <a:effectLst/>
                <a:latin typeface="Calibri" panose="020F0502020204030204" pitchFamily="34" charset="0"/>
                <a:ea typeface="Roboto" panose="02000000000000000000" pitchFamily="2" charset="0"/>
                <a:cs typeface="Droid Sans Devanagari"/>
              </a:rPr>
              <a:t>preuves</a:t>
            </a:r>
            <a:r>
              <a:rPr lang="en-US" sz="1800" kern="100" dirty="0">
                <a:effectLst/>
                <a:latin typeface="Calibri" panose="020F0502020204030204" pitchFamily="34" charset="0"/>
                <a:ea typeface="Roboto" panose="02000000000000000000" pitchFamily="2" charset="0"/>
                <a:cs typeface="Droid Sans Devanagari"/>
              </a:rPr>
              <a:t> suffisantes pour </a:t>
            </a:r>
            <a:r>
              <a:rPr lang="en-US" sz="1800" b="1" u="sng" kern="100" dirty="0" err="1">
                <a:effectLst/>
                <a:latin typeface="Calibri" panose="020F0502020204030204" pitchFamily="34" charset="0"/>
                <a:ea typeface="Roboto" panose="02000000000000000000" pitchFamily="2" charset="0"/>
                <a:cs typeface="Droid Sans Devanagari"/>
              </a:rPr>
              <a:t>conclure</a:t>
            </a:r>
            <a:endParaRPr lang="en-CA" sz="1800" kern="100" dirty="0">
              <a:effectLst/>
              <a:latin typeface="Liberation Serif"/>
              <a:ea typeface="Roboto" panose="02000000000000000000" pitchFamily="2" charset="0"/>
              <a:cs typeface="Droid Sans Devanagari"/>
            </a:endParaRPr>
          </a:p>
          <a:p>
            <a:pPr marL="0" indent="0">
              <a:buNone/>
            </a:pPr>
            <a:r>
              <a:rPr lang="en-US" sz="1800" b="1" u="none" strike="noStrike"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err="1">
                <a:effectLst/>
                <a:latin typeface="Calibri" panose="020F0502020204030204" pitchFamily="34" charset="0"/>
                <a:ea typeface="Roboto" panose="02000000000000000000" pitchFamily="2" charset="0"/>
                <a:cs typeface="Droid Sans Devanagari"/>
              </a:rPr>
              <a:t>Cependant</a:t>
            </a:r>
            <a:r>
              <a:rPr lang="en-US" sz="1800" kern="100" dirty="0">
                <a:effectLst/>
                <a:latin typeface="Calibri" panose="020F0502020204030204" pitchFamily="34" charset="0"/>
                <a:ea typeface="Roboto" panose="02000000000000000000" pitchFamily="2" charset="0"/>
                <a:cs typeface="Droid Sans Devanagari"/>
              </a:rPr>
              <a:t>, le </a:t>
            </a:r>
            <a:r>
              <a:rPr lang="en-US" sz="1800" kern="100" dirty="0" err="1">
                <a:effectLst/>
                <a:latin typeface="Calibri" panose="020F0502020204030204" pitchFamily="34" charset="0"/>
                <a:ea typeface="Roboto" panose="02000000000000000000" pitchFamily="2" charset="0"/>
                <a:cs typeface="Droid Sans Devanagari"/>
              </a:rPr>
              <a:t>critère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n’exige</a:t>
            </a:r>
            <a:r>
              <a:rPr lang="en-US" sz="1800" kern="100" dirty="0">
                <a:effectLst/>
                <a:latin typeface="Calibri" panose="020F0502020204030204" pitchFamily="34" charset="0"/>
                <a:ea typeface="Roboto" panose="02000000000000000000" pitchFamily="2" charset="0"/>
                <a:cs typeface="Droid Sans Devanagari"/>
              </a:rPr>
              <a:t> pas que </a:t>
            </a:r>
            <a:r>
              <a:rPr lang="en-US" sz="1800" kern="100" dirty="0" err="1">
                <a:effectLst/>
                <a:latin typeface="Calibri" panose="020F0502020204030204" pitchFamily="34" charset="0"/>
                <a:ea typeface="Roboto" panose="02000000000000000000" pitchFamily="2" charset="0"/>
                <a:cs typeface="Droid Sans Devanagari"/>
              </a:rPr>
              <a:t>Santé</a:t>
            </a:r>
            <a:r>
              <a:rPr lang="en-US" sz="1800" kern="100" dirty="0">
                <a:effectLst/>
                <a:latin typeface="Calibri" panose="020F0502020204030204" pitchFamily="34" charset="0"/>
                <a:ea typeface="Roboto" panose="02000000000000000000" pitchFamily="2" charset="0"/>
                <a:cs typeface="Droid Sans Devanagari"/>
              </a:rPr>
              <a:t> Canada dispose de </a:t>
            </a:r>
            <a:r>
              <a:rPr lang="en-US" sz="1800" kern="100" dirty="0" err="1">
                <a:effectLst/>
                <a:latin typeface="Calibri" panose="020F0502020204030204" pitchFamily="34" charset="0"/>
                <a:ea typeface="Roboto" panose="02000000000000000000" pitchFamily="2" charset="0"/>
                <a:cs typeface="Droid Sans Devanagari"/>
              </a:rPr>
              <a:t>preuves</a:t>
            </a:r>
            <a:r>
              <a:rPr lang="en-US" sz="1800" kern="100" dirty="0">
                <a:effectLst/>
                <a:latin typeface="Calibri" panose="020F0502020204030204" pitchFamily="34" charset="0"/>
                <a:ea typeface="Roboto" panose="02000000000000000000" pitchFamily="2" charset="0"/>
                <a:cs typeface="Droid Sans Devanagari"/>
              </a:rPr>
              <a:t> suffisantes pour </a:t>
            </a:r>
            <a:r>
              <a:rPr lang="en-US" sz="1800" i="1" kern="100" dirty="0" err="1">
                <a:effectLst/>
                <a:latin typeface="Calibri" panose="020F0502020204030204" pitchFamily="34" charset="0"/>
                <a:ea typeface="Roboto" panose="02000000000000000000" pitchFamily="2" charset="0"/>
                <a:cs typeface="Droid Sans Devanagari"/>
              </a:rPr>
              <a:t>conclure</a:t>
            </a:r>
            <a:r>
              <a:rPr lang="en-US" sz="1800" kern="100" dirty="0">
                <a:effectLst/>
                <a:latin typeface="Calibri" panose="020F0502020204030204" pitchFamily="34" charset="0"/>
                <a:ea typeface="Roboto" panose="02000000000000000000" pitchFamily="2" charset="0"/>
                <a:cs typeface="Droid Sans Devanagari"/>
              </a:rPr>
              <a:t> que les </a:t>
            </a:r>
            <a:r>
              <a:rPr lang="en-US" sz="1800" kern="100" dirty="0" err="1">
                <a:effectLst/>
                <a:latin typeface="Calibri" panose="020F0502020204030204" pitchFamily="34" charset="0"/>
                <a:ea typeface="Roboto" panose="02000000000000000000" pitchFamily="2" charset="0"/>
                <a:cs typeface="Droid Sans Devanagari"/>
              </a:rPr>
              <a:t>avantages</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liés</a:t>
            </a:r>
            <a:r>
              <a:rPr lang="en-US" sz="1800" kern="100" dirty="0">
                <a:effectLst/>
                <a:latin typeface="Calibri" panose="020F0502020204030204" pitchFamily="34" charset="0"/>
                <a:ea typeface="Roboto" panose="02000000000000000000" pitchFamily="2" charset="0"/>
                <a:cs typeface="Droid Sans Devanagari"/>
              </a:rPr>
              <a:t> au </a:t>
            </a:r>
            <a:r>
              <a:rPr lang="en-US" sz="1800" kern="100" dirty="0" err="1">
                <a:effectLst/>
                <a:latin typeface="Calibri" panose="020F0502020204030204" pitchFamily="34" charset="0"/>
                <a:ea typeface="Roboto" panose="02000000000000000000" pitchFamily="2" charset="0"/>
                <a:cs typeface="Droid Sans Devanagari"/>
              </a:rPr>
              <a:t>vaccin</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l’emportent</a:t>
            </a:r>
            <a:r>
              <a:rPr lang="en-US" sz="1800" kern="100" dirty="0">
                <a:effectLst/>
                <a:latin typeface="Calibri" panose="020F0502020204030204" pitchFamily="34" charset="0"/>
                <a:ea typeface="Roboto" panose="02000000000000000000" pitchFamily="2" charset="0"/>
                <a:cs typeface="Droid Sans Devanagari"/>
              </a:rPr>
              <a:t> sur les </a:t>
            </a:r>
            <a:r>
              <a:rPr lang="en-US" sz="1800" kern="100" dirty="0" err="1">
                <a:effectLst/>
                <a:latin typeface="Calibri" panose="020F0502020204030204" pitchFamily="34" charset="0"/>
                <a:ea typeface="Roboto" panose="02000000000000000000" pitchFamily="2" charset="0"/>
                <a:cs typeface="Droid Sans Devanagari"/>
              </a:rPr>
              <a:t>risques</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liés</a:t>
            </a:r>
            <a:r>
              <a:rPr lang="en-US" sz="1800" kern="100" dirty="0">
                <a:effectLst/>
                <a:latin typeface="Calibri" panose="020F0502020204030204" pitchFamily="34" charset="0"/>
                <a:ea typeface="Roboto" panose="02000000000000000000" pitchFamily="2" charset="0"/>
                <a:cs typeface="Droid Sans Devanagari"/>
              </a:rPr>
              <a:t> au </a:t>
            </a:r>
            <a:r>
              <a:rPr lang="en-US" sz="1800" kern="100" dirty="0" err="1">
                <a:effectLst/>
                <a:latin typeface="Calibri" panose="020F0502020204030204" pitchFamily="34" charset="0"/>
                <a:ea typeface="Roboto" panose="02000000000000000000" pitchFamily="2" charset="0"/>
                <a:cs typeface="Droid Sans Devanagari"/>
              </a:rPr>
              <a:t>vaccin</a:t>
            </a:r>
            <a:r>
              <a:rPr lang="en-US" sz="1800" kern="100" dirty="0">
                <a:effectLst/>
                <a:latin typeface="Calibri" panose="020F0502020204030204" pitchFamily="34" charset="0"/>
                <a:ea typeface="Roboto" panose="02000000000000000000" pitchFamily="2" charset="0"/>
                <a:cs typeface="Droid Sans Devanagari"/>
              </a:rPr>
              <a:t>.  Le </a:t>
            </a:r>
            <a:r>
              <a:rPr lang="en-US" sz="1800" kern="100" dirty="0" err="1">
                <a:effectLst/>
                <a:latin typeface="Calibri" panose="020F0502020204030204" pitchFamily="34" charset="0"/>
                <a:ea typeface="Roboto" panose="02000000000000000000" pitchFamily="2" charset="0"/>
                <a:cs typeface="Droid Sans Devanagari"/>
              </a:rPr>
              <a:t>critère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veut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plutôt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qu’il</a:t>
            </a:r>
            <a:r>
              <a:rPr lang="en-US" sz="1800" kern="100" dirty="0">
                <a:effectLst/>
                <a:latin typeface="Calibri" panose="020F0502020204030204" pitchFamily="34" charset="0"/>
                <a:ea typeface="Roboto" panose="02000000000000000000" pitchFamily="2" charset="0"/>
                <a:cs typeface="Droid Sans Devanagari"/>
              </a:rPr>
              <a:t> y </a:t>
            </a:r>
            <a:r>
              <a:rPr lang="en-US" sz="1800" kern="100" dirty="0" err="1">
                <a:effectLst/>
                <a:latin typeface="Calibri" panose="020F0502020204030204" pitchFamily="34" charset="0"/>
                <a:ea typeface="Roboto" panose="02000000000000000000" pitchFamily="2" charset="0"/>
                <a:cs typeface="Droid Sans Devanagari"/>
              </a:rPr>
              <a:t>ait</a:t>
            </a:r>
            <a:r>
              <a:rPr lang="en-US" sz="1800" kern="100" dirty="0">
                <a:effectLst/>
                <a:latin typeface="Calibri" panose="020F0502020204030204" pitchFamily="34" charset="0"/>
                <a:ea typeface="Roboto" panose="02000000000000000000" pitchFamily="2" charset="0"/>
                <a:cs typeface="Droid Sans Devanagari"/>
              </a:rPr>
              <a:t> des </a:t>
            </a:r>
            <a:r>
              <a:rPr lang="en-US" sz="1800" i="1" u="sng" kern="100" dirty="0" err="1">
                <a:effectLst/>
                <a:latin typeface="Calibri" panose="020F0502020204030204" pitchFamily="34" charset="0"/>
                <a:ea typeface="Roboto" panose="02000000000000000000" pitchFamily="2" charset="0"/>
                <a:cs typeface="Droid Sans Devanagari"/>
              </a:rPr>
              <a:t>preuves</a:t>
            </a:r>
            <a:r>
              <a:rPr lang="en-US" sz="1800" i="1" u="sng" kern="100" dirty="0">
                <a:effectLst/>
                <a:latin typeface="Calibri" panose="020F0502020204030204" pitchFamily="34" charset="0"/>
                <a:ea typeface="Roboto" panose="02000000000000000000" pitchFamily="2" charset="0"/>
                <a:cs typeface="Droid Sans Devanagari"/>
              </a:rPr>
              <a:t> suffisantes pour </a:t>
            </a:r>
            <a:r>
              <a:rPr lang="en-US" sz="1800" i="1" u="sng" kern="100" dirty="0" err="1">
                <a:effectLst/>
                <a:latin typeface="Calibri" panose="020F0502020204030204" pitchFamily="34" charset="0"/>
                <a:ea typeface="Roboto" panose="02000000000000000000" pitchFamily="2" charset="0"/>
                <a:cs typeface="Droid Sans Devanagari"/>
              </a:rPr>
              <a:t>soutenir</a:t>
            </a:r>
            <a:r>
              <a:rPr lang="en-US" sz="1800" i="1" u="sng" kern="100" dirty="0">
                <a:effectLst/>
                <a:latin typeface="Calibri" panose="020F0502020204030204" pitchFamily="34" charset="0"/>
                <a:ea typeface="Roboto" panose="02000000000000000000" pitchFamily="2" charset="0"/>
                <a:cs typeface="Droid Sans Devanagari"/>
              </a:rPr>
              <a:t> la conclusion</a:t>
            </a:r>
            <a:r>
              <a:rPr lang="en-US" sz="1800" kern="100" baseline="30000" dirty="0">
                <a:effectLst/>
                <a:latin typeface="Calibri" panose="020F0502020204030204" pitchFamily="34" charset="0"/>
                <a:ea typeface="Roboto" panose="02000000000000000000" pitchFamily="2" charset="0"/>
                <a:cs typeface="Droid Sans Devanagari"/>
              </a:rPr>
              <a:t>4</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selon</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laquelle</a:t>
            </a:r>
            <a:r>
              <a:rPr lang="en-US" sz="1800" kern="100" dirty="0">
                <a:effectLst/>
                <a:latin typeface="Calibri" panose="020F0502020204030204" pitchFamily="34" charset="0"/>
                <a:ea typeface="Roboto" panose="02000000000000000000" pitchFamily="2" charset="0"/>
                <a:cs typeface="Droid Sans Devanagari"/>
              </a:rPr>
              <a:t> les </a:t>
            </a:r>
            <a:r>
              <a:rPr lang="en-US" sz="1800" kern="100" dirty="0" err="1">
                <a:effectLst/>
                <a:latin typeface="Calibri" panose="020F0502020204030204" pitchFamily="34" charset="0"/>
                <a:ea typeface="Roboto" panose="02000000000000000000" pitchFamily="2" charset="0"/>
                <a:cs typeface="Droid Sans Devanagari"/>
              </a:rPr>
              <a:t>avantages</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l’emportent</a:t>
            </a:r>
            <a:r>
              <a:rPr lang="en-US" sz="1800" kern="100" dirty="0">
                <a:effectLst/>
                <a:latin typeface="Calibri" panose="020F0502020204030204" pitchFamily="34" charset="0"/>
                <a:ea typeface="Roboto" panose="02000000000000000000" pitchFamily="2" charset="0"/>
                <a:cs typeface="Droid Sans Devanagari"/>
              </a:rPr>
              <a:t> sur les </a:t>
            </a:r>
            <a:r>
              <a:rPr lang="en-US" sz="1800" kern="100" dirty="0" err="1">
                <a:effectLst/>
                <a:latin typeface="Calibri" panose="020F0502020204030204" pitchFamily="34" charset="0"/>
                <a:ea typeface="Roboto" panose="02000000000000000000" pitchFamily="2" charset="0"/>
                <a:cs typeface="Droid Sans Devanagari"/>
              </a:rPr>
              <a:t>risques</a:t>
            </a:r>
            <a:r>
              <a:rPr lang="en-US" sz="1800" kern="100" dirty="0">
                <a:effectLst/>
                <a:latin typeface="Calibri" panose="020F0502020204030204" pitchFamily="34" charset="0"/>
                <a:ea typeface="Roboto" panose="02000000000000000000" pitchFamily="2" charset="0"/>
                <a:cs typeface="Droid Sans Devanagari"/>
              </a:rPr>
              <a:t>.</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err="1">
                <a:effectLst/>
                <a:latin typeface="Calibri" panose="020F0502020204030204" pitchFamily="34" charset="0"/>
                <a:ea typeface="Roboto" panose="02000000000000000000" pitchFamily="2" charset="0"/>
                <a:cs typeface="Droid Sans Devanagari"/>
              </a:rPr>
              <a:t>Soutenir</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une</a:t>
            </a:r>
            <a:r>
              <a:rPr lang="en-US" sz="1800" kern="100" dirty="0">
                <a:effectLst/>
                <a:latin typeface="Calibri" panose="020F0502020204030204" pitchFamily="34" charset="0"/>
                <a:ea typeface="Roboto" panose="02000000000000000000" pitchFamily="2" charset="0"/>
                <a:cs typeface="Droid Sans Devanagari"/>
              </a:rPr>
              <a:t> conclusion </a:t>
            </a:r>
            <a:r>
              <a:rPr lang="en-US" sz="1800" kern="100" dirty="0" err="1">
                <a:effectLst/>
                <a:latin typeface="Calibri" panose="020F0502020204030204" pitchFamily="34" charset="0"/>
                <a:ea typeface="Roboto" panose="02000000000000000000" pitchFamily="2" charset="0"/>
                <a:cs typeface="Droid Sans Devanagari"/>
              </a:rPr>
              <a:t>n’équivaut</a:t>
            </a:r>
            <a:r>
              <a:rPr lang="en-US" sz="1800" kern="100" dirty="0">
                <a:effectLst/>
                <a:latin typeface="Calibri" panose="020F0502020204030204" pitchFamily="34" charset="0"/>
                <a:ea typeface="Roboto" panose="02000000000000000000" pitchFamily="2" charset="0"/>
                <a:cs typeface="Droid Sans Devanagari"/>
              </a:rPr>
              <a:t> pas à </a:t>
            </a:r>
            <a:r>
              <a:rPr lang="en-US" sz="1800" kern="100" dirty="0" err="1">
                <a:effectLst/>
                <a:latin typeface="Calibri" panose="020F0502020204030204" pitchFamily="34" charset="0"/>
                <a:ea typeface="Roboto" panose="02000000000000000000" pitchFamily="2" charset="0"/>
                <a:cs typeface="Droid Sans Devanagari"/>
              </a:rPr>
              <a:t>prouver</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ladite</a:t>
            </a:r>
            <a:r>
              <a:rPr lang="en-US" sz="1800" kern="100" dirty="0">
                <a:effectLst/>
                <a:latin typeface="Calibri" panose="020F0502020204030204" pitchFamily="34" charset="0"/>
                <a:ea typeface="Roboto" panose="02000000000000000000" pitchFamily="2" charset="0"/>
                <a:cs typeface="Droid Sans Devanagari"/>
              </a:rPr>
              <a:t> conclusion.</a:t>
            </a:r>
          </a:p>
          <a:p>
            <a:pPr marL="0" indent="0">
              <a:buNone/>
            </a:pPr>
            <a:endParaRPr lang="en-CA" sz="1800" kern="100" dirty="0">
              <a:effectLst/>
              <a:latin typeface="Liberation Serif"/>
              <a:ea typeface="Roboto" panose="02000000000000000000" pitchFamily="2" charset="0"/>
              <a:cs typeface="Droid Sans Devanagari"/>
            </a:endParaRPr>
          </a:p>
          <a:p>
            <a:pPr marL="0" indent="0">
              <a:buNone/>
            </a:pPr>
            <a:r>
              <a:rPr lang="en-US" sz="1400" kern="100" dirty="0">
                <a:latin typeface="Liberation Serif"/>
                <a:ea typeface="Roboto" panose="02000000000000000000" pitchFamily="2" charset="0"/>
                <a:cs typeface="Droid Sans Devanagari"/>
              </a:rPr>
              <a:t>3 </a:t>
            </a:r>
            <a:r>
              <a:rPr lang="en-US" sz="1400" kern="100" dirty="0" err="1">
                <a:effectLst/>
                <a:latin typeface="Liberation Serif"/>
                <a:ea typeface="Roboto" panose="02000000000000000000" pitchFamily="2" charset="0"/>
                <a:cs typeface="Droid Sans Devanagari"/>
              </a:rPr>
              <a:t>Voir</a:t>
            </a:r>
            <a:r>
              <a:rPr lang="en-US" sz="1400" kern="100" dirty="0">
                <a:effectLst/>
                <a:latin typeface="Liberation Serif"/>
                <a:ea typeface="Roboto" panose="02000000000000000000" pitchFamily="2" charset="0"/>
                <a:cs typeface="Droid Sans Devanagari"/>
              </a:rPr>
              <a:t> la note </a:t>
            </a:r>
            <a:r>
              <a:rPr lang="en-US" sz="1400" kern="100" dirty="0" err="1">
                <a:effectLst/>
                <a:latin typeface="Liberation Serif"/>
                <a:ea typeface="Roboto" panose="02000000000000000000" pitchFamily="2" charset="0"/>
                <a:cs typeface="Droid Sans Devanagari"/>
              </a:rPr>
              <a:t>destinée</a:t>
            </a:r>
            <a:r>
              <a:rPr lang="en-US" sz="1400" kern="100" dirty="0">
                <a:effectLst/>
                <a:latin typeface="Liberation Serif"/>
                <a:ea typeface="Roboto" panose="02000000000000000000" pitchFamily="2" charset="0"/>
                <a:cs typeface="Droid Sans Devanagari"/>
              </a:rPr>
              <a:t> au </a:t>
            </a:r>
            <a:r>
              <a:rPr lang="en-US" sz="1400" kern="100" dirty="0" err="1">
                <a:effectLst/>
                <a:latin typeface="Liberation Serif"/>
                <a:ea typeface="Roboto" panose="02000000000000000000" pitchFamily="2" charset="0"/>
                <a:cs typeface="Droid Sans Devanagari"/>
              </a:rPr>
              <a:t>lecteur</a:t>
            </a:r>
            <a:r>
              <a:rPr lang="en-US" sz="1400" kern="100" dirty="0">
                <a:effectLst/>
                <a:latin typeface="Liberation Serif"/>
                <a:ea typeface="Roboto" panose="02000000000000000000" pitchFamily="2" charset="0"/>
                <a:cs typeface="Droid Sans Devanagari"/>
              </a:rPr>
              <a:t> francophone.</a:t>
            </a:r>
            <a:endParaRPr lang="en-CA" sz="1400" kern="100" dirty="0">
              <a:effectLst/>
              <a:latin typeface="Liberation Serif"/>
              <a:ea typeface="Roboto" panose="02000000000000000000" pitchFamily="2" charset="0"/>
              <a:cs typeface="Droid Sans Devanagari"/>
            </a:endParaRPr>
          </a:p>
          <a:p>
            <a:pPr marL="0" indent="0">
              <a:buNone/>
            </a:pPr>
            <a:r>
              <a:rPr lang="en-US" sz="1400" kern="100" dirty="0">
                <a:latin typeface="Liberation Serif"/>
                <a:ea typeface="Roboto" panose="02000000000000000000" pitchFamily="2" charset="0"/>
                <a:cs typeface="Droid Sans Devanagari"/>
              </a:rPr>
              <a:t>4 </a:t>
            </a:r>
            <a:r>
              <a:rPr lang="en-US" sz="1400" kern="100" dirty="0" err="1">
                <a:effectLst/>
                <a:latin typeface="Liberation Serif"/>
                <a:ea typeface="Roboto" panose="02000000000000000000" pitchFamily="2" charset="0"/>
                <a:cs typeface="Droid Sans Devanagari"/>
              </a:rPr>
              <a:t>Voir</a:t>
            </a:r>
            <a:r>
              <a:rPr lang="en-US" sz="1400" kern="100" dirty="0">
                <a:effectLst/>
                <a:latin typeface="Liberation Serif"/>
                <a:ea typeface="Roboto" panose="02000000000000000000" pitchFamily="2" charset="0"/>
                <a:cs typeface="Droid Sans Devanagari"/>
              </a:rPr>
              <a:t> la note </a:t>
            </a:r>
            <a:r>
              <a:rPr lang="en-US" sz="1400" kern="100" dirty="0" err="1">
                <a:effectLst/>
                <a:latin typeface="Liberation Serif"/>
                <a:ea typeface="Roboto" panose="02000000000000000000" pitchFamily="2" charset="0"/>
                <a:cs typeface="Droid Sans Devanagari"/>
              </a:rPr>
              <a:t>destinée</a:t>
            </a:r>
            <a:r>
              <a:rPr lang="en-US" sz="1400" kern="100" dirty="0">
                <a:effectLst/>
                <a:latin typeface="Liberation Serif"/>
                <a:ea typeface="Roboto" panose="02000000000000000000" pitchFamily="2" charset="0"/>
                <a:cs typeface="Droid Sans Devanagari"/>
              </a:rPr>
              <a:t> au </a:t>
            </a:r>
            <a:r>
              <a:rPr lang="en-US" sz="1400" kern="100" dirty="0" err="1">
                <a:effectLst/>
                <a:latin typeface="Liberation Serif"/>
                <a:ea typeface="Roboto" panose="02000000000000000000" pitchFamily="2" charset="0"/>
                <a:cs typeface="Droid Sans Devanagari"/>
              </a:rPr>
              <a:t>lecteur</a:t>
            </a:r>
            <a:r>
              <a:rPr lang="en-US" sz="1400" kern="100" dirty="0">
                <a:effectLst/>
                <a:latin typeface="Liberation Serif"/>
                <a:ea typeface="Roboto" panose="02000000000000000000" pitchFamily="2" charset="0"/>
                <a:cs typeface="Droid Sans Devanagari"/>
              </a:rPr>
              <a:t> francophone.</a:t>
            </a:r>
            <a:endParaRPr lang="en-CA" sz="1400" kern="100" dirty="0">
              <a:effectLst/>
              <a:latin typeface="Liberation Serif"/>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3910B49D-2214-706D-81F6-C017FED7C381}"/>
              </a:ext>
            </a:extLst>
          </p:cNvPr>
          <p:cNvSpPr>
            <a:spLocks noGrp="1"/>
          </p:cNvSpPr>
          <p:nvPr>
            <p:ph sz="half" idx="2"/>
          </p:nvPr>
        </p:nvSpPr>
        <p:spPr>
          <a:xfrm>
            <a:off x="6172200" y="393895"/>
            <a:ext cx="5181600" cy="5783068"/>
          </a:xfrm>
          <a:ln>
            <a:solidFill>
              <a:schemeClr val="tx1"/>
            </a:solidFill>
          </a:ln>
        </p:spPr>
        <p:txBody>
          <a:bodyPr>
            <a:normAutofit fontScale="92500" lnSpcReduction="20000"/>
          </a:bodyPr>
          <a:lstStyle/>
          <a:p>
            <a:pPr marL="0" indent="0">
              <a:buNone/>
            </a:pPr>
            <a:r>
              <a:rPr lang="en-CA" sz="1800" kern="0" dirty="0">
                <a:effectLst/>
                <a:latin typeface="Calibri" panose="020F0502020204030204" pitchFamily="34" charset="0"/>
                <a:ea typeface="Roboto" panose="02000000000000000000" pitchFamily="2" charset="0"/>
                <a:cs typeface="Droid Sans Devanagari"/>
              </a:rPr>
              <a:t>The first part of this test is important to break down. When it reads:</a:t>
            </a:r>
            <a:endParaRPr lang="en-CA" sz="1800" kern="100" dirty="0">
              <a:effectLst/>
              <a:latin typeface="Liberation Serif"/>
              <a:ea typeface="Roboto" panose="02000000000000000000" pitchFamily="2" charset="0"/>
              <a:cs typeface="Droid Sans Devanagari"/>
            </a:endParaRPr>
          </a:p>
          <a:p>
            <a:pPr marL="0" indent="0">
              <a:buNone/>
            </a:pPr>
            <a:r>
              <a:rPr lang="en-CA" sz="1800" kern="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indent="0">
              <a:buNone/>
            </a:pPr>
            <a:r>
              <a:rPr lang="en-CA" sz="1800" kern="0" dirty="0">
                <a:effectLst/>
                <a:latin typeface="Calibri" panose="020F0502020204030204" pitchFamily="34" charset="0"/>
                <a:ea typeface="Roboto" panose="02000000000000000000" pitchFamily="2" charset="0"/>
                <a:cs typeface="Droid Sans Devanagari"/>
              </a:rPr>
              <a:t>the Minister has sufficient evidence to </a:t>
            </a:r>
            <a:r>
              <a:rPr lang="en-CA" sz="1800" b="1" u="sng" kern="0" dirty="0">
                <a:effectLst/>
                <a:latin typeface="Calibri" panose="020F0502020204030204" pitchFamily="34" charset="0"/>
                <a:ea typeface="Roboto" panose="02000000000000000000" pitchFamily="2" charset="0"/>
                <a:cs typeface="Droid Sans Devanagari"/>
              </a:rPr>
              <a:t>support the conclusion</a:t>
            </a:r>
            <a:endParaRPr lang="en-CA" sz="1800" kern="100" dirty="0">
              <a:effectLst/>
              <a:latin typeface="Liberation Serif"/>
              <a:ea typeface="Roboto" panose="02000000000000000000" pitchFamily="2" charset="0"/>
              <a:cs typeface="Droid Sans Devanagari"/>
            </a:endParaRPr>
          </a:p>
          <a:p>
            <a:pPr indent="0">
              <a:buNone/>
            </a:pPr>
            <a:r>
              <a:rPr lang="en-CA" sz="1800" b="1" kern="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CA" sz="1800" kern="0" dirty="0">
                <a:effectLst/>
                <a:latin typeface="Calibri" panose="020F0502020204030204" pitchFamily="34" charset="0"/>
                <a:ea typeface="Roboto" panose="02000000000000000000" pitchFamily="2" charset="0"/>
                <a:cs typeface="Droid Sans Devanagari"/>
              </a:rPr>
              <a:t>this </a:t>
            </a:r>
            <a:r>
              <a:rPr lang="en-CA" sz="1800" b="1" kern="0" dirty="0">
                <a:effectLst/>
                <a:latin typeface="Calibri" panose="020F0502020204030204" pitchFamily="34" charset="0"/>
                <a:ea typeface="Roboto" panose="02000000000000000000" pitchFamily="2" charset="0"/>
                <a:cs typeface="Droid Sans Devanagari"/>
              </a:rPr>
              <a:t>does not mean the Minister (i.e. Health Canada) has to be convinced and actually reach the conclusion. </a:t>
            </a:r>
            <a:r>
              <a:rPr lang="en-CA" sz="1800" kern="0" dirty="0">
                <a:effectLst/>
                <a:latin typeface="Calibri" panose="020F0502020204030204" pitchFamily="34" charset="0"/>
                <a:ea typeface="Roboto" panose="02000000000000000000" pitchFamily="2" charset="0"/>
                <a:cs typeface="Droid Sans Devanagari"/>
              </a:rPr>
              <a:t>If the test was to convince Health Canada, the test would read:</a:t>
            </a:r>
            <a:endParaRPr lang="en-CA" sz="1800" kern="100" dirty="0">
              <a:effectLst/>
              <a:latin typeface="Liberation Serif"/>
              <a:ea typeface="Roboto" panose="02000000000000000000" pitchFamily="2" charset="0"/>
              <a:cs typeface="Droid Sans Devanagari"/>
            </a:endParaRPr>
          </a:p>
          <a:p>
            <a:pPr marL="0" indent="0">
              <a:buNone/>
            </a:pPr>
            <a:r>
              <a:rPr lang="en-CA" sz="1800" kern="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indent="0">
              <a:buNone/>
            </a:pPr>
            <a:r>
              <a:rPr lang="en-CA" sz="1800" kern="0" dirty="0">
                <a:effectLst/>
                <a:latin typeface="Calibri" panose="020F0502020204030204" pitchFamily="34" charset="0"/>
                <a:ea typeface="Roboto" panose="02000000000000000000" pitchFamily="2" charset="0"/>
                <a:cs typeface="Droid Sans Devanagari"/>
              </a:rPr>
              <a:t>the Minister has sufficient evidence </a:t>
            </a:r>
            <a:r>
              <a:rPr lang="en-CA" sz="1800" b="1" u="sng" kern="0" dirty="0">
                <a:effectLst/>
                <a:latin typeface="Calibri" panose="020F0502020204030204" pitchFamily="34" charset="0"/>
                <a:ea typeface="Roboto" panose="02000000000000000000" pitchFamily="2" charset="0"/>
                <a:cs typeface="Droid Sans Devanagari"/>
              </a:rPr>
              <a:t>to conclude</a:t>
            </a:r>
            <a:endParaRPr lang="en-CA" sz="1800" kern="100" dirty="0">
              <a:effectLst/>
              <a:latin typeface="Liberation Serif"/>
              <a:ea typeface="Roboto" panose="02000000000000000000" pitchFamily="2" charset="0"/>
              <a:cs typeface="Droid Sans Devanagari"/>
            </a:endParaRPr>
          </a:p>
          <a:p>
            <a:pPr marL="0" indent="0">
              <a:buNone/>
            </a:pPr>
            <a:r>
              <a:rPr lang="en-CA" sz="1800" kern="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CA" sz="1800" kern="0" dirty="0">
                <a:effectLst/>
                <a:latin typeface="Calibri" panose="020F0502020204030204" pitchFamily="34" charset="0"/>
                <a:ea typeface="Roboto" panose="02000000000000000000" pitchFamily="2" charset="0"/>
                <a:cs typeface="Droid Sans Devanagari"/>
              </a:rPr>
              <a:t>However, the test does not require Health Canada be given sufficient evidence “to conclude” that the benefits associated with the vaccine outweigh the risks of the vaccine. Rather the test only requires that there be “sufficient evidence to support the conclusion” that the benefits outweigh the risks.</a:t>
            </a:r>
            <a:endParaRPr lang="en-CA" sz="1800" kern="100" dirty="0">
              <a:effectLst/>
              <a:latin typeface="Liberation Serif"/>
              <a:ea typeface="Roboto" panose="02000000000000000000" pitchFamily="2" charset="0"/>
              <a:cs typeface="Droid Sans Devanagari"/>
            </a:endParaRPr>
          </a:p>
          <a:p>
            <a:pPr marL="0" indent="0">
              <a:buNone/>
            </a:pPr>
            <a:r>
              <a:rPr lang="en-CA" sz="1800" kern="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CA" sz="1800" b="1" kern="0" dirty="0">
                <a:effectLst/>
                <a:latin typeface="Calibri" panose="020F0502020204030204" pitchFamily="34" charset="0"/>
                <a:ea typeface="Roboto" panose="02000000000000000000" pitchFamily="2" charset="0"/>
                <a:cs typeface="Droid Sans Devanagari"/>
              </a:rPr>
              <a:t>Evidence “to support” a conclusion is much different than evidence “to prove</a:t>
            </a:r>
            <a:r>
              <a:rPr lang="en-CA" sz="1800" b="1" kern="0">
                <a:effectLst/>
                <a:latin typeface="Calibri" panose="020F0502020204030204" pitchFamily="34" charset="0"/>
                <a:ea typeface="Roboto" panose="02000000000000000000" pitchFamily="2" charset="0"/>
                <a:cs typeface="Droid Sans Devanagari"/>
              </a:rPr>
              <a:t>” </a:t>
            </a:r>
            <a:r>
              <a:rPr lang="en-CA" sz="1800" b="1" kern="0" smtClean="0">
                <a:effectLst/>
                <a:latin typeface="Calibri" panose="020F0502020204030204" pitchFamily="34" charset="0"/>
                <a:ea typeface="Roboto" panose="02000000000000000000" pitchFamily="2" charset="0"/>
                <a:cs typeface="Droid Sans Devanagari"/>
              </a:rPr>
              <a:t>a </a:t>
            </a:r>
            <a:r>
              <a:rPr lang="en-CA" sz="1800" b="1" kern="0" smtClean="0">
                <a:effectLst/>
                <a:latin typeface="Calibri" panose="020F0502020204030204" pitchFamily="34" charset="0"/>
                <a:ea typeface="Roboto" panose="02000000000000000000" pitchFamily="2" charset="0"/>
              </a:rPr>
              <a:t>conclusion</a:t>
            </a:r>
            <a:r>
              <a:rPr lang="en-CA" sz="1800" b="1" kern="0" dirty="0">
                <a:effectLst/>
                <a:latin typeface="Calibri" panose="020F0502020204030204" pitchFamily="34" charset="0"/>
                <a:ea typeface="Roboto" panose="02000000000000000000" pitchFamily="2" charset="0"/>
              </a:rPr>
              <a:t>.</a:t>
            </a:r>
            <a:r>
              <a:rPr lang="en-CA" sz="1800" dirty="0">
                <a:effectLst/>
                <a:latin typeface="Calibri" panose="020F0502020204030204" pitchFamily="34" charset="0"/>
                <a:ea typeface="Roboto" panose="02000000000000000000" pitchFamily="2" charset="0"/>
              </a:rPr>
              <a:t> </a:t>
            </a:r>
            <a:endParaRPr lang="en-CA" dirty="0"/>
          </a:p>
        </p:txBody>
      </p:sp>
    </p:spTree>
    <p:extLst>
      <p:ext uri="{BB962C8B-B14F-4D97-AF65-F5344CB8AC3E}">
        <p14:creationId xmlns="" xmlns:p14="http://schemas.microsoft.com/office/powerpoint/2010/main" val="19373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C823B0-108E-5682-3663-C09CD38B584F}"/>
              </a:ext>
            </a:extLst>
          </p:cNvPr>
          <p:cNvSpPr>
            <a:spLocks noGrp="1"/>
          </p:cNvSpPr>
          <p:nvPr>
            <p:ph sz="half" idx="1"/>
          </p:nvPr>
        </p:nvSpPr>
        <p:spPr>
          <a:xfrm>
            <a:off x="838200" y="450166"/>
            <a:ext cx="5181600" cy="5726797"/>
          </a:xfrm>
          <a:ln>
            <a:solidFill>
              <a:schemeClr val="tx1"/>
            </a:solidFill>
          </a:ln>
        </p:spPr>
        <p:txBody>
          <a:bodyPr>
            <a:normAutofit lnSpcReduction="10000"/>
          </a:bodyPr>
          <a:lstStyle/>
          <a:p>
            <a:pPr marL="0" indent="0">
              <a:buNone/>
            </a:pP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Aucune</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preuve</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de </a:t>
            </a: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l’innocuité</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n’est</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exigée</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 </a:t>
            </a: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en</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fait, le mot </a:t>
            </a:r>
            <a:r>
              <a:rPr lang="en-US" sz="2400" b="1" i="1" kern="100" dirty="0" err="1">
                <a:solidFill>
                  <a:srgbClr val="FF0000"/>
                </a:solidFill>
                <a:effectLst/>
                <a:latin typeface="Calibri" panose="020F0502020204030204" pitchFamily="34" charset="0"/>
                <a:ea typeface="Roboto" panose="02000000000000000000" pitchFamily="2" charset="0"/>
                <a:cs typeface="Droid Sans Devanagari"/>
              </a:rPr>
              <a:t>innocuité</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n’y</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figure </a:t>
            </a:r>
            <a:r>
              <a:rPr lang="en-US" sz="2400" b="1" kern="100" dirty="0" err="1">
                <a:solidFill>
                  <a:srgbClr val="FF0000"/>
                </a:solidFill>
                <a:effectLst/>
                <a:latin typeface="Calibri" panose="020F0502020204030204" pitchFamily="34" charset="0"/>
                <a:ea typeface="Roboto" panose="02000000000000000000" pitchFamily="2" charset="0"/>
                <a:cs typeface="Droid Sans Devanagari"/>
              </a:rPr>
              <a:t>même</a:t>
            </a:r>
            <a:r>
              <a:rPr lang="en-US" sz="2400" b="1" kern="100" dirty="0">
                <a:solidFill>
                  <a:srgbClr val="FF0000"/>
                </a:solidFill>
                <a:effectLst/>
                <a:latin typeface="Calibri" panose="020F0502020204030204" pitchFamily="34" charset="0"/>
                <a:ea typeface="Roboto" panose="02000000000000000000" pitchFamily="2" charset="0"/>
                <a:cs typeface="Droid Sans Devanagari"/>
              </a:rPr>
              <a:t> pas.</a:t>
            </a:r>
            <a:endParaRPr lang="en-CA" sz="2400" kern="100" dirty="0">
              <a:solidFill>
                <a:srgbClr val="FF0000"/>
              </a:solidFill>
              <a:effectLst/>
              <a:latin typeface="Liberation Serif"/>
              <a:ea typeface="Roboto" panose="02000000000000000000" pitchFamily="2" charset="0"/>
              <a:cs typeface="Droid Sans Devanagari"/>
            </a:endParaRPr>
          </a:p>
          <a:p>
            <a:pPr marL="457200" lvl="1" indent="0">
              <a:buNone/>
            </a:pPr>
            <a:endParaRPr lang="en-US" sz="1400" kern="100" dirty="0" smtClean="0">
              <a:solidFill>
                <a:srgbClr val="000000"/>
              </a:solidFill>
              <a:effectLst/>
              <a:latin typeface="Calibri" panose="020F0502020204030204" pitchFamily="34" charset="0"/>
              <a:ea typeface="Roboto" panose="02000000000000000000" pitchFamily="2" charset="0"/>
              <a:cs typeface="Droid Sans Devanagari"/>
            </a:endParaRPr>
          </a:p>
          <a:p>
            <a:pPr marL="457200" lvl="1" indent="0">
              <a:buNone/>
            </a:pPr>
            <a:r>
              <a:rPr lang="en-US" kern="100" dirty="0" smtClean="0">
                <a:solidFill>
                  <a:srgbClr val="000000"/>
                </a:solidFill>
                <a:effectLst/>
                <a:latin typeface="Calibri" panose="020F0502020204030204" pitchFamily="34" charset="0"/>
                <a:ea typeface="Roboto" panose="02000000000000000000" pitchFamily="2" charset="0"/>
                <a:cs typeface="Droid Sans Devanagari"/>
              </a:rPr>
              <a:t>le </a:t>
            </a:r>
            <a:r>
              <a:rPr lang="en-US" kern="100" dirty="0" err="1">
                <a:solidFill>
                  <a:srgbClr val="000000"/>
                </a:solidFill>
                <a:effectLst/>
                <a:latin typeface="Calibri" panose="020F0502020204030204" pitchFamily="34" charset="0"/>
                <a:ea typeface="Roboto" panose="02000000000000000000" pitchFamily="2" charset="0"/>
                <a:cs typeface="Droid Sans Devanagari"/>
              </a:rPr>
              <a:t>ministre</a:t>
            </a:r>
            <a:r>
              <a:rPr lang="en-US" kern="100" dirty="0">
                <a:solidFill>
                  <a:srgbClr val="000000"/>
                </a:solidFill>
                <a:effectLst/>
                <a:latin typeface="Calibri" panose="020F0502020204030204" pitchFamily="34" charset="0"/>
                <a:ea typeface="Roboto" panose="02000000000000000000" pitchFamily="2" charset="0"/>
                <a:cs typeface="Droid Sans Devanagari"/>
              </a:rPr>
              <a:t> dispose de </a:t>
            </a:r>
            <a:r>
              <a:rPr lang="en-US" u="sng" kern="100" dirty="0" err="1">
                <a:solidFill>
                  <a:srgbClr val="000000"/>
                </a:solidFill>
                <a:effectLst/>
                <a:latin typeface="Calibri" panose="020F0502020204030204" pitchFamily="34" charset="0"/>
                <a:ea typeface="Roboto" panose="02000000000000000000" pitchFamily="2" charset="0"/>
                <a:cs typeface="Droid Sans Devanagari"/>
              </a:rPr>
              <a:t>preuves</a:t>
            </a:r>
            <a:r>
              <a:rPr lang="en-US" u="sng" kern="100" dirty="0">
                <a:solidFill>
                  <a:srgbClr val="000000"/>
                </a:solidFill>
                <a:effectLst/>
                <a:latin typeface="Calibri" panose="020F0502020204030204" pitchFamily="34" charset="0"/>
                <a:ea typeface="Roboto" panose="02000000000000000000" pitchFamily="2" charset="0"/>
                <a:cs typeface="Droid Sans Devanagari"/>
              </a:rPr>
              <a:t> suffisantes pour </a:t>
            </a:r>
            <a:r>
              <a:rPr lang="en-US" u="sng" kern="100" dirty="0" err="1">
                <a:solidFill>
                  <a:srgbClr val="000000"/>
                </a:solidFill>
                <a:effectLst/>
                <a:latin typeface="Calibri" panose="020F0502020204030204" pitchFamily="34" charset="0"/>
                <a:ea typeface="Roboto" panose="02000000000000000000" pitchFamily="2" charset="0"/>
                <a:cs typeface="Droid Sans Devanagari"/>
              </a:rPr>
              <a:t>soutenir</a:t>
            </a:r>
            <a:r>
              <a:rPr lang="en-US" u="sng" kern="100" dirty="0">
                <a:solidFill>
                  <a:srgbClr val="000000"/>
                </a:solidFill>
                <a:effectLst/>
                <a:latin typeface="Calibri" panose="020F0502020204030204" pitchFamily="34" charset="0"/>
                <a:ea typeface="Roboto" panose="02000000000000000000" pitchFamily="2" charset="0"/>
                <a:cs typeface="Droid Sans Devanagari"/>
              </a:rPr>
              <a:t> la conclusion</a:t>
            </a:r>
            <a:r>
              <a:rPr lang="en-US" kern="100" baseline="30000" dirty="0">
                <a:solidFill>
                  <a:srgbClr val="000000"/>
                </a:solidFill>
                <a:effectLst/>
                <a:latin typeface="Calibri" panose="020F0502020204030204" pitchFamily="34" charset="0"/>
                <a:ea typeface="Roboto" panose="02000000000000000000" pitchFamily="2" charset="0"/>
                <a:cs typeface="Droid Sans Devanagari"/>
              </a:rPr>
              <a:t>5</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selon</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laquelle</a:t>
            </a:r>
            <a:r>
              <a:rPr lang="en-US" kern="100" dirty="0">
                <a:solidFill>
                  <a:srgbClr val="000000"/>
                </a:solidFill>
                <a:effectLst/>
                <a:latin typeface="Calibri" panose="020F0502020204030204" pitchFamily="34" charset="0"/>
                <a:ea typeface="Roboto" panose="02000000000000000000" pitchFamily="2" charset="0"/>
                <a:cs typeface="Droid Sans Devanagari"/>
              </a:rPr>
              <a:t> les </a:t>
            </a:r>
            <a:r>
              <a:rPr lang="en-US" kern="100" dirty="0" err="1">
                <a:solidFill>
                  <a:srgbClr val="000000"/>
                </a:solidFill>
                <a:effectLst/>
                <a:latin typeface="Calibri" panose="020F0502020204030204" pitchFamily="34" charset="0"/>
                <a:ea typeface="Roboto" panose="02000000000000000000" pitchFamily="2" charset="0"/>
                <a:cs typeface="Droid Sans Devanagari"/>
              </a:rPr>
              <a:t>avantages</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associés</a:t>
            </a:r>
            <a:r>
              <a:rPr lang="en-US" kern="100" dirty="0">
                <a:solidFill>
                  <a:srgbClr val="000000"/>
                </a:solidFill>
                <a:effectLst/>
                <a:latin typeface="Calibri" panose="020F0502020204030204" pitchFamily="34" charset="0"/>
                <a:ea typeface="Roboto" panose="02000000000000000000" pitchFamily="2" charset="0"/>
                <a:cs typeface="Droid Sans Devanagari"/>
              </a:rPr>
              <a:t> à la drogue </a:t>
            </a:r>
            <a:r>
              <a:rPr lang="en-US" kern="100" dirty="0" err="1">
                <a:solidFill>
                  <a:srgbClr val="000000"/>
                </a:solidFill>
                <a:effectLst/>
                <a:latin typeface="Calibri" panose="020F0502020204030204" pitchFamily="34" charset="0"/>
                <a:ea typeface="Roboto" panose="02000000000000000000" pitchFamily="2" charset="0"/>
                <a:cs typeface="Droid Sans Devanagari"/>
              </a:rPr>
              <a:t>l'emportent</a:t>
            </a:r>
            <a:r>
              <a:rPr lang="en-US" kern="100" dirty="0">
                <a:solidFill>
                  <a:srgbClr val="000000"/>
                </a:solidFill>
                <a:effectLst/>
                <a:latin typeface="Calibri" panose="020F0502020204030204" pitchFamily="34" charset="0"/>
                <a:ea typeface="Roboto" panose="02000000000000000000" pitchFamily="2" charset="0"/>
                <a:cs typeface="Droid Sans Devanagari"/>
              </a:rPr>
              <a:t> sur les </a:t>
            </a:r>
            <a:r>
              <a:rPr lang="en-US" kern="100" dirty="0" err="1">
                <a:solidFill>
                  <a:srgbClr val="000000"/>
                </a:solidFill>
                <a:effectLst/>
                <a:latin typeface="Calibri" panose="020F0502020204030204" pitchFamily="34" charset="0"/>
                <a:ea typeface="Roboto" panose="02000000000000000000" pitchFamily="2" charset="0"/>
                <a:cs typeface="Droid Sans Devanagari"/>
              </a:rPr>
              <a:t>risques</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associés</a:t>
            </a:r>
            <a:r>
              <a:rPr lang="en-US" kern="100" dirty="0">
                <a:solidFill>
                  <a:srgbClr val="000000"/>
                </a:solidFill>
                <a:effectLst/>
                <a:latin typeface="Calibri" panose="020F0502020204030204" pitchFamily="34" charset="0"/>
                <a:ea typeface="Roboto" panose="02000000000000000000" pitchFamily="2" charset="0"/>
                <a:cs typeface="Droid Sans Devanagari"/>
              </a:rPr>
              <a:t> à </a:t>
            </a:r>
            <a:r>
              <a:rPr lang="en-US" kern="100" dirty="0" err="1">
                <a:solidFill>
                  <a:srgbClr val="000000"/>
                </a:solidFill>
                <a:effectLst/>
                <a:latin typeface="Calibri" panose="020F0502020204030204" pitchFamily="34" charset="0"/>
                <a:ea typeface="Roboto" panose="02000000000000000000" pitchFamily="2" charset="0"/>
                <a:cs typeface="Droid Sans Devanagari"/>
              </a:rPr>
              <a:t>cette</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dernière</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compte</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tenu</a:t>
            </a:r>
            <a:r>
              <a:rPr lang="en-US" kern="100" dirty="0">
                <a:solidFill>
                  <a:srgbClr val="000000"/>
                </a:solidFill>
                <a:effectLst/>
                <a:latin typeface="Calibri" panose="020F0502020204030204" pitchFamily="34" charset="0"/>
                <a:ea typeface="Roboto" panose="02000000000000000000" pitchFamily="2" charset="0"/>
                <a:cs typeface="Droid Sans Devanagari"/>
              </a:rPr>
              <a:t> des </a:t>
            </a:r>
            <a:r>
              <a:rPr lang="en-US" kern="100" dirty="0" err="1">
                <a:solidFill>
                  <a:srgbClr val="000000"/>
                </a:solidFill>
                <a:effectLst/>
                <a:latin typeface="Calibri" panose="020F0502020204030204" pitchFamily="34" charset="0"/>
                <a:ea typeface="Roboto" panose="02000000000000000000" pitchFamily="2" charset="0"/>
                <a:cs typeface="Droid Sans Devanagari"/>
              </a:rPr>
              <a:t>incertitudes</a:t>
            </a:r>
            <a:r>
              <a:rPr lang="en-US" kern="100" dirty="0">
                <a:solidFill>
                  <a:srgbClr val="000000"/>
                </a:solidFill>
                <a:effectLst/>
                <a:latin typeface="Calibri" panose="020F0502020204030204" pitchFamily="34" charset="0"/>
                <a:ea typeface="Roboto" panose="02000000000000000000" pitchFamily="2" charset="0"/>
                <a:cs typeface="Droid Sans Devanagari"/>
              </a:rPr>
              <a:t> à </a:t>
            </a:r>
            <a:r>
              <a:rPr lang="en-US" kern="100" dirty="0" err="1">
                <a:solidFill>
                  <a:srgbClr val="000000"/>
                </a:solidFill>
                <a:effectLst/>
                <a:latin typeface="Calibri" panose="020F0502020204030204" pitchFamily="34" charset="0"/>
                <a:ea typeface="Roboto" panose="02000000000000000000" pitchFamily="2" charset="0"/>
                <a:cs typeface="Droid Sans Devanagari"/>
              </a:rPr>
              <a:t>l'égard</a:t>
            </a:r>
            <a:r>
              <a:rPr lang="en-US" kern="100" dirty="0">
                <a:solidFill>
                  <a:srgbClr val="000000"/>
                </a:solidFill>
                <a:effectLst/>
                <a:latin typeface="Calibri" panose="020F0502020204030204" pitchFamily="34" charset="0"/>
                <a:ea typeface="Roboto" panose="02000000000000000000" pitchFamily="2" charset="0"/>
                <a:cs typeface="Droid Sans Devanagari"/>
              </a:rPr>
              <a:t> de </a:t>
            </a:r>
            <a:r>
              <a:rPr lang="en-US" kern="100" dirty="0" err="1">
                <a:solidFill>
                  <a:srgbClr val="000000"/>
                </a:solidFill>
                <a:effectLst/>
                <a:latin typeface="Calibri" panose="020F0502020204030204" pitchFamily="34" charset="0"/>
                <a:ea typeface="Roboto" panose="02000000000000000000" pitchFamily="2" charset="0"/>
                <a:cs typeface="Droid Sans Devanagari"/>
              </a:rPr>
              <a:t>ces</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avantages</a:t>
            </a:r>
            <a:r>
              <a:rPr lang="en-US" kern="100" dirty="0">
                <a:solidFill>
                  <a:srgbClr val="000000"/>
                </a:solidFill>
                <a:effectLst/>
                <a:latin typeface="Calibri" panose="020F0502020204030204" pitchFamily="34" charset="0"/>
                <a:ea typeface="Roboto" panose="02000000000000000000" pitchFamily="2" charset="0"/>
                <a:cs typeface="Droid Sans Devanagari"/>
              </a:rPr>
              <a:t> et de </a:t>
            </a:r>
            <a:r>
              <a:rPr lang="en-US" kern="100" dirty="0" err="1">
                <a:solidFill>
                  <a:srgbClr val="000000"/>
                </a:solidFill>
                <a:effectLst/>
                <a:latin typeface="Calibri" panose="020F0502020204030204" pitchFamily="34" charset="0"/>
                <a:ea typeface="Roboto" panose="02000000000000000000" pitchFamily="2" charset="0"/>
                <a:cs typeface="Droid Sans Devanagari"/>
              </a:rPr>
              <a:t>ces</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risques</a:t>
            </a:r>
            <a:r>
              <a:rPr lang="en-US" kern="100" dirty="0">
                <a:solidFill>
                  <a:srgbClr val="000000"/>
                </a:solidFill>
                <a:effectLst/>
                <a:latin typeface="Calibri" panose="020F0502020204030204" pitchFamily="34" charset="0"/>
                <a:ea typeface="Roboto" panose="02000000000000000000" pitchFamily="2" charset="0"/>
                <a:cs typeface="Droid Sans Devanagari"/>
              </a:rPr>
              <a:t> et de la </a:t>
            </a:r>
            <a:r>
              <a:rPr lang="en-US" kern="100" dirty="0" err="1">
                <a:solidFill>
                  <a:srgbClr val="000000"/>
                </a:solidFill>
                <a:effectLst/>
                <a:latin typeface="Calibri" panose="020F0502020204030204" pitchFamily="34" charset="0"/>
                <a:ea typeface="Roboto" panose="02000000000000000000" pitchFamily="2" charset="0"/>
                <a:cs typeface="Droid Sans Devanagari"/>
              </a:rPr>
              <a:t>nécessité</a:t>
            </a:r>
            <a:r>
              <a:rPr lang="en-US" kern="100" dirty="0">
                <a:solidFill>
                  <a:srgbClr val="000000"/>
                </a:solidFill>
                <a:effectLst/>
                <a:latin typeface="Calibri" panose="020F0502020204030204" pitchFamily="34" charset="0"/>
                <a:ea typeface="Roboto" panose="02000000000000000000" pitchFamily="2" charset="0"/>
                <a:cs typeface="Droid Sans Devanagari"/>
              </a:rPr>
              <a:t> de </a:t>
            </a:r>
            <a:r>
              <a:rPr lang="en-US" kern="100" dirty="0" err="1">
                <a:solidFill>
                  <a:srgbClr val="000000"/>
                </a:solidFill>
                <a:effectLst/>
                <a:latin typeface="Calibri" panose="020F0502020204030204" pitchFamily="34" charset="0"/>
                <a:ea typeface="Roboto" panose="02000000000000000000" pitchFamily="2" charset="0"/>
                <a:cs typeface="Droid Sans Devanagari"/>
              </a:rPr>
              <a:t>combler</a:t>
            </a:r>
            <a:r>
              <a:rPr lang="en-US" kern="100" dirty="0">
                <a:solidFill>
                  <a:srgbClr val="000000"/>
                </a:solidFill>
                <a:effectLst/>
                <a:latin typeface="Calibri" panose="020F0502020204030204" pitchFamily="34" charset="0"/>
                <a:ea typeface="Roboto" panose="02000000000000000000" pitchFamily="2" charset="0"/>
                <a:cs typeface="Droid Sans Devanagari"/>
              </a:rPr>
              <a:t> le </a:t>
            </a:r>
            <a:r>
              <a:rPr lang="en-US" kern="100" dirty="0" err="1">
                <a:solidFill>
                  <a:srgbClr val="000000"/>
                </a:solidFill>
                <a:effectLst/>
                <a:latin typeface="Calibri" panose="020F0502020204030204" pitchFamily="34" charset="0"/>
                <a:ea typeface="Roboto" panose="02000000000000000000" pitchFamily="2" charset="0"/>
                <a:cs typeface="Droid Sans Devanagari"/>
              </a:rPr>
              <a:t>besoin</a:t>
            </a:r>
            <a:r>
              <a:rPr lang="en-US" kern="100" dirty="0">
                <a:solidFill>
                  <a:srgbClr val="000000"/>
                </a:solidFill>
                <a:effectLst/>
                <a:latin typeface="Calibri" panose="020F0502020204030204" pitchFamily="34" charset="0"/>
                <a:ea typeface="Roboto" panose="02000000000000000000" pitchFamily="2" charset="0"/>
                <a:cs typeface="Droid Sans Devanagari"/>
              </a:rPr>
              <a:t> urgent en matière de santé </a:t>
            </a:r>
            <a:r>
              <a:rPr lang="en-US" kern="100" dirty="0" err="1">
                <a:solidFill>
                  <a:srgbClr val="000000"/>
                </a:solidFill>
                <a:effectLst/>
                <a:latin typeface="Calibri" panose="020F0502020204030204" pitchFamily="34" charset="0"/>
                <a:ea typeface="Roboto" panose="02000000000000000000" pitchFamily="2" charset="0"/>
                <a:cs typeface="Droid Sans Devanagari"/>
              </a:rPr>
              <a:t>publique</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relatif</a:t>
            </a:r>
            <a:r>
              <a:rPr lang="en-US" kern="100" dirty="0">
                <a:solidFill>
                  <a:srgbClr val="000000"/>
                </a:solidFill>
                <a:effectLst/>
                <a:latin typeface="Calibri" panose="020F0502020204030204" pitchFamily="34" charset="0"/>
                <a:ea typeface="Roboto" panose="02000000000000000000" pitchFamily="2" charset="0"/>
                <a:cs typeface="Droid Sans Devanagari"/>
              </a:rPr>
              <a:t> à la COVID-19. [</a:t>
            </a:r>
            <a:r>
              <a:rPr lang="en-US" kern="100" dirty="0" err="1">
                <a:solidFill>
                  <a:srgbClr val="000000"/>
                </a:solidFill>
                <a:effectLst/>
                <a:latin typeface="Calibri" panose="020F0502020204030204" pitchFamily="34" charset="0"/>
                <a:ea typeface="Roboto" panose="02000000000000000000" pitchFamily="2" charset="0"/>
                <a:cs typeface="Droid Sans Devanagari"/>
              </a:rPr>
              <a:t>Arrêté</a:t>
            </a:r>
            <a:r>
              <a:rPr lang="en-US" kern="100" dirty="0">
                <a:solidFill>
                  <a:srgbClr val="000000"/>
                </a:solidFill>
                <a:effectLst/>
                <a:latin typeface="Calibri" panose="020F0502020204030204" pitchFamily="34" charset="0"/>
                <a:ea typeface="Roboto" panose="02000000000000000000" pitchFamily="2" charset="0"/>
                <a:cs typeface="Droid Sans Devanagari"/>
              </a:rPr>
              <a:t> </a:t>
            </a:r>
            <a:r>
              <a:rPr lang="en-US" kern="100" dirty="0" err="1">
                <a:solidFill>
                  <a:srgbClr val="000000"/>
                </a:solidFill>
                <a:effectLst/>
                <a:latin typeface="Calibri" panose="020F0502020204030204" pitchFamily="34" charset="0"/>
                <a:ea typeface="Roboto" panose="02000000000000000000" pitchFamily="2" charset="0"/>
                <a:cs typeface="Droid Sans Devanagari"/>
              </a:rPr>
              <a:t>d’urgence</a:t>
            </a:r>
            <a:r>
              <a:rPr lang="en-US" kern="100" dirty="0">
                <a:solidFill>
                  <a:srgbClr val="000000"/>
                </a:solidFill>
                <a:effectLst/>
                <a:latin typeface="Calibri" panose="020F0502020204030204" pitchFamily="34" charset="0"/>
                <a:ea typeface="Roboto" panose="02000000000000000000" pitchFamily="2" charset="0"/>
                <a:cs typeface="Droid Sans Devanagari"/>
              </a:rPr>
              <a:t>, par. 5(c)]</a:t>
            </a:r>
          </a:p>
          <a:p>
            <a:pPr marL="0" indent="0">
              <a:buNone/>
            </a:pPr>
            <a:endParaRPr lang="en-CA" sz="1800" kern="100" dirty="0">
              <a:effectLst/>
              <a:latin typeface="Liberation Serif"/>
              <a:ea typeface="Roboto" panose="02000000000000000000" pitchFamily="2" charset="0"/>
              <a:cs typeface="Droid Sans Devanagari"/>
            </a:endParaRPr>
          </a:p>
          <a:p>
            <a:pPr marL="0" indent="0">
              <a:buNone/>
            </a:pPr>
            <a:r>
              <a:rPr lang="en-US" sz="1300" kern="100" dirty="0">
                <a:effectLst/>
                <a:ea typeface="Roboto" panose="02000000000000000000" pitchFamily="2" charset="0"/>
                <a:cs typeface="Droid Sans Devanagari"/>
              </a:rPr>
              <a:t>5 </a:t>
            </a:r>
            <a:r>
              <a:rPr lang="en-US" sz="1300" kern="100" dirty="0" err="1">
                <a:effectLst/>
                <a:ea typeface="Roboto" panose="02000000000000000000" pitchFamily="2" charset="0"/>
                <a:cs typeface="Droid Sans Devanagari"/>
              </a:rPr>
              <a:t>Voir</a:t>
            </a:r>
            <a:r>
              <a:rPr lang="en-US" sz="1300" kern="100" dirty="0">
                <a:effectLst/>
                <a:ea typeface="Roboto" panose="02000000000000000000" pitchFamily="2" charset="0"/>
                <a:cs typeface="Droid Sans Devanagari"/>
              </a:rPr>
              <a:t> la note </a:t>
            </a:r>
            <a:r>
              <a:rPr lang="en-US" sz="1300" kern="100" dirty="0" err="1">
                <a:effectLst/>
                <a:ea typeface="Roboto" panose="02000000000000000000" pitchFamily="2" charset="0"/>
                <a:cs typeface="Droid Sans Devanagari"/>
              </a:rPr>
              <a:t>destinée</a:t>
            </a:r>
            <a:r>
              <a:rPr lang="en-US" sz="1300" kern="100" dirty="0">
                <a:effectLst/>
                <a:ea typeface="Roboto" panose="02000000000000000000" pitchFamily="2" charset="0"/>
                <a:cs typeface="Droid Sans Devanagari"/>
              </a:rPr>
              <a:t> au </a:t>
            </a:r>
            <a:r>
              <a:rPr lang="en-US" sz="1300" kern="100" dirty="0" err="1">
                <a:effectLst/>
                <a:ea typeface="Roboto" panose="02000000000000000000" pitchFamily="2" charset="0"/>
                <a:cs typeface="Droid Sans Devanagari"/>
              </a:rPr>
              <a:t>lecteur</a:t>
            </a:r>
            <a:r>
              <a:rPr lang="en-US" sz="1300" kern="100" dirty="0">
                <a:effectLst/>
                <a:ea typeface="Roboto" panose="02000000000000000000" pitchFamily="2" charset="0"/>
                <a:cs typeface="Droid Sans Devanagari"/>
              </a:rPr>
              <a:t> francophone.</a:t>
            </a:r>
            <a:endParaRPr lang="en-CA" sz="1300" kern="100" dirty="0">
              <a:effectLst/>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C85631AC-61E5-7708-17BF-A34BA307EE2A}"/>
              </a:ext>
            </a:extLst>
          </p:cNvPr>
          <p:cNvSpPr>
            <a:spLocks noGrp="1"/>
          </p:cNvSpPr>
          <p:nvPr>
            <p:ph sz="half" idx="2"/>
          </p:nvPr>
        </p:nvSpPr>
        <p:spPr>
          <a:xfrm>
            <a:off x="6144065" y="404788"/>
            <a:ext cx="5181600" cy="5742794"/>
          </a:xfrm>
          <a:ln>
            <a:solidFill>
              <a:schemeClr val="tx1"/>
            </a:solidFill>
          </a:ln>
        </p:spPr>
        <p:txBody>
          <a:bodyPr>
            <a:normAutofit lnSpcReduction="10000"/>
          </a:bodyPr>
          <a:lstStyle/>
          <a:p>
            <a:pPr marL="0" indent="0">
              <a:buNone/>
            </a:pPr>
            <a:r>
              <a:rPr lang="en-US" sz="2400" b="1" kern="100" dirty="0">
                <a:solidFill>
                  <a:srgbClr val="FF0000"/>
                </a:solidFill>
                <a:effectLst/>
                <a:latin typeface="Calibri" panose="020F0502020204030204" pitchFamily="34" charset="0"/>
                <a:ea typeface="Roboto" panose="02000000000000000000" pitchFamily="2" charset="0"/>
                <a:cs typeface="Droid Sans Devanagari"/>
              </a:rPr>
              <a:t>There is no requirement to prove safety - indeed the word "safety" is not even mentioned </a:t>
            </a:r>
            <a:r>
              <a:rPr lang="en-US" sz="1800" b="1" kern="100" dirty="0">
                <a:effectLst/>
                <a:latin typeface="Calibri" panose="020F0502020204030204" pitchFamily="34" charset="0"/>
                <a:ea typeface="Roboto" panose="02000000000000000000" pitchFamily="2" charset="0"/>
                <a:cs typeface="Droid Sans Devanagari"/>
              </a:rPr>
              <a:t/>
            </a:r>
            <a:br>
              <a:rPr lang="en-US" sz="1800" b="1" kern="100" dirty="0">
                <a:effectLst/>
                <a:latin typeface="Calibri" panose="020F0502020204030204" pitchFamily="34" charset="0"/>
                <a:ea typeface="Roboto" panose="02000000000000000000" pitchFamily="2" charset="0"/>
                <a:cs typeface="Droid Sans Devanagari"/>
              </a:rPr>
            </a:br>
            <a:r>
              <a:rPr lang="en-US" sz="1800" b="1" kern="100" dirty="0">
                <a:effectLst/>
                <a:latin typeface="Calibri" panose="020F0502020204030204" pitchFamily="34" charset="0"/>
                <a:ea typeface="Roboto" panose="02000000000000000000" pitchFamily="2" charset="0"/>
                <a:cs typeface="Droid Sans Devanagari"/>
              </a:rPr>
              <a:t/>
            </a:r>
            <a:br>
              <a:rPr lang="en-US" sz="1800" b="1" kern="100" dirty="0">
                <a:effectLst/>
                <a:latin typeface="Calibri" panose="020F0502020204030204" pitchFamily="34" charset="0"/>
                <a:ea typeface="Roboto" panose="02000000000000000000" pitchFamily="2" charset="0"/>
                <a:cs typeface="Droid Sans Devanagari"/>
              </a:rPr>
            </a:br>
            <a:endParaRPr lang="en-US" sz="1800" b="1" kern="100" dirty="0" smtClean="0">
              <a:effectLst/>
              <a:latin typeface="Calibri" panose="020F0502020204030204" pitchFamily="34" charset="0"/>
              <a:ea typeface="Roboto" panose="02000000000000000000" pitchFamily="2" charset="0"/>
              <a:cs typeface="Droid Sans Devanagari"/>
            </a:endParaRPr>
          </a:p>
          <a:p>
            <a:pPr marL="0" indent="0">
              <a:buNone/>
            </a:pPr>
            <a:r>
              <a:rPr lang="en-US" sz="2400" dirty="0" smtClean="0">
                <a:effectLst/>
                <a:latin typeface="Calibri" panose="020F0502020204030204" pitchFamily="34" charset="0"/>
                <a:ea typeface="Roboto" panose="02000000000000000000" pitchFamily="2" charset="0"/>
              </a:rPr>
              <a:t>the </a:t>
            </a:r>
            <a:r>
              <a:rPr lang="en-US" sz="2400" dirty="0">
                <a:effectLst/>
                <a:latin typeface="Calibri" panose="020F0502020204030204" pitchFamily="34" charset="0"/>
                <a:ea typeface="Roboto" panose="02000000000000000000" pitchFamily="2" charset="0"/>
              </a:rPr>
              <a:t>Minister has sufficient evidence to support the conclusion that the benefits associated with the drug outweigh the risks, having regard to the uncertainties relating to the benefits and risks and the necessity of addressing the urgent public health need related to COVID-19 (Interim Order s. 5(c)). </a:t>
            </a:r>
            <a:endParaRPr lang="en-CA" sz="2400" dirty="0"/>
          </a:p>
        </p:txBody>
      </p:sp>
      <p:cxnSp>
        <p:nvCxnSpPr>
          <p:cNvPr id="5" name="Straight Connector 4">
            <a:extLst>
              <a:ext uri="{FF2B5EF4-FFF2-40B4-BE49-F238E27FC236}">
                <a16:creationId xmlns="" xmlns:a16="http://schemas.microsoft.com/office/drawing/2014/main" id="{22B06107-18EA-B76C-1278-4C21D5E2C270}"/>
              </a:ext>
            </a:extLst>
          </p:cNvPr>
          <p:cNvCxnSpPr/>
          <p:nvPr/>
        </p:nvCxnSpPr>
        <p:spPr>
          <a:xfrm>
            <a:off x="866336" y="1361752"/>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2488EADA-FF1A-DD0F-B550-5AEC8F23EB53}"/>
              </a:ext>
            </a:extLst>
          </p:cNvPr>
          <p:cNvCxnSpPr/>
          <p:nvPr/>
        </p:nvCxnSpPr>
        <p:spPr>
          <a:xfrm>
            <a:off x="6158132" y="1389888"/>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5019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C89D7A-A42B-2745-D92E-8012CA4E5EF3}"/>
              </a:ext>
            </a:extLst>
          </p:cNvPr>
          <p:cNvSpPr>
            <a:spLocks noGrp="1"/>
          </p:cNvSpPr>
          <p:nvPr>
            <p:ph sz="half" idx="1"/>
          </p:nvPr>
        </p:nvSpPr>
        <p:spPr>
          <a:xfrm>
            <a:off x="838200" y="464235"/>
            <a:ext cx="5181600" cy="5839338"/>
          </a:xfrm>
          <a:ln>
            <a:solidFill>
              <a:schemeClr val="tx1"/>
            </a:solidFill>
          </a:ln>
        </p:spPr>
        <p:txBody>
          <a:bodyPr>
            <a:normAutofit lnSpcReduction="10000"/>
          </a:bodyPr>
          <a:lstStyle/>
          <a:p>
            <a:pPr marL="0" indent="0">
              <a:buNone/>
            </a:pPr>
            <a:r>
              <a:rPr lang="en-US" sz="2200" b="1" kern="100" dirty="0" err="1">
                <a:solidFill>
                  <a:srgbClr val="FF0000"/>
                </a:solidFill>
                <a:effectLst/>
                <a:ea typeface="Roboto" panose="02000000000000000000" pitchFamily="2" charset="0"/>
                <a:cs typeface="Droid Sans Devanagari"/>
              </a:rPr>
              <a:t>Aucune</a:t>
            </a:r>
            <a:r>
              <a:rPr lang="en-US" sz="2200" b="1" kern="100" dirty="0">
                <a:solidFill>
                  <a:srgbClr val="FF0000"/>
                </a:solidFill>
                <a:effectLst/>
                <a:ea typeface="Roboto" panose="02000000000000000000" pitchFamily="2" charset="0"/>
                <a:cs typeface="Droid Sans Devanagari"/>
              </a:rPr>
              <a:t> </a:t>
            </a:r>
            <a:r>
              <a:rPr lang="en-US" sz="2200" b="1" kern="100" dirty="0" err="1">
                <a:solidFill>
                  <a:srgbClr val="FF0000"/>
                </a:solidFill>
                <a:effectLst/>
                <a:ea typeface="Roboto" panose="02000000000000000000" pitchFamily="2" charset="0"/>
                <a:cs typeface="Droid Sans Devanagari"/>
              </a:rPr>
              <a:t>preuve</a:t>
            </a:r>
            <a:r>
              <a:rPr lang="en-US" sz="2200" b="1" kern="100" dirty="0">
                <a:solidFill>
                  <a:srgbClr val="FF0000"/>
                </a:solidFill>
                <a:effectLst/>
                <a:ea typeface="Roboto" panose="02000000000000000000" pitchFamily="2" charset="0"/>
                <a:cs typeface="Droid Sans Devanagari"/>
              </a:rPr>
              <a:t> de </a:t>
            </a:r>
            <a:r>
              <a:rPr lang="en-US" sz="2200" b="1" kern="100" dirty="0" err="1">
                <a:solidFill>
                  <a:srgbClr val="FF0000"/>
                </a:solidFill>
                <a:effectLst/>
                <a:ea typeface="Roboto" panose="02000000000000000000" pitchFamily="2" charset="0"/>
                <a:cs typeface="Droid Sans Devanagari"/>
              </a:rPr>
              <a:t>l’efficacité</a:t>
            </a:r>
            <a:r>
              <a:rPr lang="en-US" sz="2200" b="1" kern="100" dirty="0">
                <a:solidFill>
                  <a:srgbClr val="FF0000"/>
                </a:solidFill>
                <a:effectLst/>
                <a:ea typeface="Roboto" panose="02000000000000000000" pitchFamily="2" charset="0"/>
                <a:cs typeface="Droid Sans Devanagari"/>
              </a:rPr>
              <a:t> </a:t>
            </a:r>
            <a:r>
              <a:rPr lang="en-US" sz="2200" b="1" kern="100" dirty="0" err="1">
                <a:solidFill>
                  <a:srgbClr val="FF0000"/>
                </a:solidFill>
                <a:effectLst/>
                <a:ea typeface="Roboto" panose="02000000000000000000" pitchFamily="2" charset="0"/>
                <a:cs typeface="Droid Sans Devanagari"/>
              </a:rPr>
              <a:t>n’est</a:t>
            </a:r>
            <a:r>
              <a:rPr lang="en-US" sz="2200" b="1" kern="100" dirty="0">
                <a:solidFill>
                  <a:srgbClr val="FF0000"/>
                </a:solidFill>
                <a:effectLst/>
                <a:ea typeface="Roboto" panose="02000000000000000000" pitchFamily="2" charset="0"/>
                <a:cs typeface="Droid Sans Devanagari"/>
              </a:rPr>
              <a:t> </a:t>
            </a:r>
            <a:r>
              <a:rPr lang="en-US" sz="2200" b="1" kern="100" dirty="0" err="1">
                <a:solidFill>
                  <a:srgbClr val="FF0000"/>
                </a:solidFill>
                <a:effectLst/>
                <a:ea typeface="Roboto" panose="02000000000000000000" pitchFamily="2" charset="0"/>
                <a:cs typeface="Droid Sans Devanagari"/>
              </a:rPr>
              <a:t>exigée</a:t>
            </a:r>
            <a:r>
              <a:rPr lang="en-US" sz="2200" b="1" kern="100" dirty="0">
                <a:solidFill>
                  <a:srgbClr val="FF0000"/>
                </a:solidFill>
                <a:effectLst/>
                <a:ea typeface="Roboto" panose="02000000000000000000" pitchFamily="2" charset="0"/>
                <a:cs typeface="Droid Sans Devanagari"/>
              </a:rPr>
              <a:t> – </a:t>
            </a:r>
            <a:r>
              <a:rPr lang="en-US" sz="2200" b="1" kern="100" dirty="0" err="1">
                <a:solidFill>
                  <a:srgbClr val="FF0000"/>
                </a:solidFill>
                <a:effectLst/>
                <a:ea typeface="Roboto" panose="02000000000000000000" pitchFamily="2" charset="0"/>
                <a:cs typeface="Droid Sans Devanagari"/>
              </a:rPr>
              <a:t>en</a:t>
            </a:r>
            <a:r>
              <a:rPr lang="en-US" sz="2200" b="1" kern="100" dirty="0">
                <a:solidFill>
                  <a:srgbClr val="FF0000"/>
                </a:solidFill>
                <a:effectLst/>
                <a:ea typeface="Roboto" panose="02000000000000000000" pitchFamily="2" charset="0"/>
                <a:cs typeface="Droid Sans Devanagari"/>
              </a:rPr>
              <a:t> fait, le mot </a:t>
            </a:r>
            <a:r>
              <a:rPr lang="en-US" sz="2200" b="1" i="1" kern="100" dirty="0" err="1">
                <a:solidFill>
                  <a:srgbClr val="FF0000"/>
                </a:solidFill>
                <a:effectLst/>
                <a:ea typeface="Roboto" panose="02000000000000000000" pitchFamily="2" charset="0"/>
                <a:cs typeface="Droid Sans Devanagari"/>
              </a:rPr>
              <a:t>efficacité</a:t>
            </a:r>
            <a:r>
              <a:rPr lang="en-US" sz="2200" b="1" kern="100" dirty="0">
                <a:solidFill>
                  <a:srgbClr val="FF0000"/>
                </a:solidFill>
                <a:effectLst/>
                <a:ea typeface="Roboto" panose="02000000000000000000" pitchFamily="2" charset="0"/>
                <a:cs typeface="Droid Sans Devanagari"/>
              </a:rPr>
              <a:t> </a:t>
            </a:r>
            <a:r>
              <a:rPr lang="en-US" sz="2200" b="1" kern="100" dirty="0" err="1">
                <a:solidFill>
                  <a:srgbClr val="FF0000"/>
                </a:solidFill>
                <a:effectLst/>
                <a:ea typeface="Roboto" panose="02000000000000000000" pitchFamily="2" charset="0"/>
                <a:cs typeface="Droid Sans Devanagari"/>
              </a:rPr>
              <a:t>n’y</a:t>
            </a:r>
            <a:r>
              <a:rPr lang="en-US" sz="2200" b="1" kern="100" dirty="0">
                <a:solidFill>
                  <a:srgbClr val="FF0000"/>
                </a:solidFill>
                <a:effectLst/>
                <a:ea typeface="Roboto" panose="02000000000000000000" pitchFamily="2" charset="0"/>
                <a:cs typeface="Droid Sans Devanagari"/>
              </a:rPr>
              <a:t> figure </a:t>
            </a:r>
            <a:r>
              <a:rPr lang="en-US" sz="2200" b="1" kern="100" dirty="0" err="1">
                <a:solidFill>
                  <a:srgbClr val="FF0000"/>
                </a:solidFill>
                <a:effectLst/>
                <a:ea typeface="Roboto" panose="02000000000000000000" pitchFamily="2" charset="0"/>
                <a:cs typeface="Droid Sans Devanagari"/>
              </a:rPr>
              <a:t>même</a:t>
            </a:r>
            <a:r>
              <a:rPr lang="en-US" sz="2200" b="1" kern="100" dirty="0">
                <a:solidFill>
                  <a:srgbClr val="FF0000"/>
                </a:solidFill>
                <a:effectLst/>
                <a:ea typeface="Roboto" panose="02000000000000000000" pitchFamily="2" charset="0"/>
                <a:cs typeface="Droid Sans Devanagari"/>
              </a:rPr>
              <a:t> pas.</a:t>
            </a:r>
            <a:endParaRPr lang="en-CA" sz="2200" kern="100" dirty="0">
              <a:solidFill>
                <a:srgbClr val="FF0000"/>
              </a:solidFill>
              <a:effectLst/>
              <a:ea typeface="Roboto" panose="02000000000000000000" pitchFamily="2" charset="0"/>
              <a:cs typeface="Droid Sans Devanagari"/>
            </a:endParaRPr>
          </a:p>
          <a:p>
            <a:pPr marL="457200" lvl="1" indent="0">
              <a:buNone/>
            </a:pPr>
            <a:endParaRPr lang="en-US" sz="1400" i="1" kern="100" dirty="0" smtClean="0">
              <a:solidFill>
                <a:srgbClr val="000000"/>
              </a:solidFill>
              <a:effectLst/>
              <a:ea typeface="Roboto" panose="02000000000000000000" pitchFamily="2" charset="0"/>
              <a:cs typeface="Droid Sans Devanagari"/>
            </a:endParaRPr>
          </a:p>
          <a:p>
            <a:pPr marL="457200" lvl="1" indent="0">
              <a:buNone/>
            </a:pPr>
            <a:endParaRPr lang="en-US" sz="1400" i="1" kern="100" dirty="0" smtClean="0">
              <a:solidFill>
                <a:srgbClr val="000000"/>
              </a:solidFill>
              <a:effectLst/>
              <a:ea typeface="Roboto" panose="02000000000000000000" pitchFamily="2" charset="0"/>
              <a:cs typeface="Droid Sans Devanagari"/>
            </a:endParaRPr>
          </a:p>
          <a:p>
            <a:pPr marL="457200" lvl="1" indent="0">
              <a:buNone/>
            </a:pPr>
            <a:r>
              <a:rPr lang="en-US" i="1" kern="100" dirty="0" smtClean="0">
                <a:solidFill>
                  <a:srgbClr val="000000"/>
                </a:solidFill>
                <a:effectLst/>
                <a:ea typeface="Roboto" panose="02000000000000000000" pitchFamily="2" charset="0"/>
                <a:cs typeface="Droid Sans Devanagari"/>
              </a:rPr>
              <a:t>le </a:t>
            </a:r>
            <a:r>
              <a:rPr lang="en-US" i="1" kern="100" dirty="0" err="1">
                <a:solidFill>
                  <a:srgbClr val="000000"/>
                </a:solidFill>
                <a:effectLst/>
                <a:ea typeface="Roboto" panose="02000000000000000000" pitchFamily="2" charset="0"/>
                <a:cs typeface="Droid Sans Devanagari"/>
              </a:rPr>
              <a:t>ministre</a:t>
            </a:r>
            <a:r>
              <a:rPr lang="en-US" i="1" kern="100" dirty="0">
                <a:solidFill>
                  <a:srgbClr val="000000"/>
                </a:solidFill>
                <a:effectLst/>
                <a:ea typeface="Roboto" panose="02000000000000000000" pitchFamily="2" charset="0"/>
                <a:cs typeface="Droid Sans Devanagari"/>
              </a:rPr>
              <a:t> dispose de </a:t>
            </a:r>
            <a:r>
              <a:rPr lang="en-US" i="1" u="sng" kern="100" dirty="0" err="1">
                <a:solidFill>
                  <a:srgbClr val="000000"/>
                </a:solidFill>
                <a:effectLst/>
                <a:ea typeface="Roboto" panose="02000000000000000000" pitchFamily="2" charset="0"/>
                <a:cs typeface="Droid Sans Devanagari"/>
              </a:rPr>
              <a:t>preuves</a:t>
            </a:r>
            <a:r>
              <a:rPr lang="en-US" i="1" u="sng" kern="100" dirty="0">
                <a:solidFill>
                  <a:srgbClr val="000000"/>
                </a:solidFill>
                <a:effectLst/>
                <a:ea typeface="Roboto" panose="02000000000000000000" pitchFamily="2" charset="0"/>
                <a:cs typeface="Droid Sans Devanagari"/>
              </a:rPr>
              <a:t> suffisantes pour </a:t>
            </a:r>
            <a:r>
              <a:rPr lang="en-US" i="1" u="sng" kern="100" dirty="0" err="1">
                <a:solidFill>
                  <a:srgbClr val="000000"/>
                </a:solidFill>
                <a:effectLst/>
                <a:ea typeface="Roboto" panose="02000000000000000000" pitchFamily="2" charset="0"/>
                <a:cs typeface="Droid Sans Devanagari"/>
              </a:rPr>
              <a:t>soutenir</a:t>
            </a:r>
            <a:r>
              <a:rPr lang="en-US" i="1" u="sng" kern="100" dirty="0">
                <a:solidFill>
                  <a:srgbClr val="000000"/>
                </a:solidFill>
                <a:effectLst/>
                <a:ea typeface="Roboto" panose="02000000000000000000" pitchFamily="2" charset="0"/>
                <a:cs typeface="Droid Sans Devanagari"/>
              </a:rPr>
              <a:t> la conclusion</a:t>
            </a:r>
            <a:r>
              <a:rPr lang="en-US" i="1" kern="100" baseline="30000" dirty="0">
                <a:solidFill>
                  <a:srgbClr val="000000"/>
                </a:solidFill>
                <a:effectLst/>
                <a:ea typeface="Roboto" panose="02000000000000000000" pitchFamily="2" charset="0"/>
                <a:cs typeface="Droid Sans Devanagari"/>
              </a:rPr>
              <a:t>6</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selon</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laquelle</a:t>
            </a:r>
            <a:r>
              <a:rPr lang="en-US" i="1" kern="100" dirty="0">
                <a:solidFill>
                  <a:srgbClr val="000000"/>
                </a:solidFill>
                <a:effectLst/>
                <a:ea typeface="Roboto" panose="02000000000000000000" pitchFamily="2" charset="0"/>
                <a:cs typeface="Droid Sans Devanagari"/>
              </a:rPr>
              <a:t> les </a:t>
            </a:r>
            <a:r>
              <a:rPr lang="en-US" i="1" kern="100" dirty="0" err="1">
                <a:solidFill>
                  <a:srgbClr val="000000"/>
                </a:solidFill>
                <a:effectLst/>
                <a:ea typeface="Roboto" panose="02000000000000000000" pitchFamily="2" charset="0"/>
                <a:cs typeface="Droid Sans Devanagari"/>
              </a:rPr>
              <a:t>avantages</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associés</a:t>
            </a:r>
            <a:r>
              <a:rPr lang="en-US" i="1" kern="100" dirty="0">
                <a:solidFill>
                  <a:srgbClr val="000000"/>
                </a:solidFill>
                <a:effectLst/>
                <a:ea typeface="Roboto" panose="02000000000000000000" pitchFamily="2" charset="0"/>
                <a:cs typeface="Droid Sans Devanagari"/>
              </a:rPr>
              <a:t> à la drogue </a:t>
            </a:r>
            <a:r>
              <a:rPr lang="en-US" i="1" kern="100" dirty="0" err="1">
                <a:solidFill>
                  <a:srgbClr val="000000"/>
                </a:solidFill>
                <a:effectLst/>
                <a:ea typeface="Roboto" panose="02000000000000000000" pitchFamily="2" charset="0"/>
                <a:cs typeface="Droid Sans Devanagari"/>
              </a:rPr>
              <a:t>l'emportent</a:t>
            </a:r>
            <a:r>
              <a:rPr lang="en-US" i="1" kern="100" dirty="0">
                <a:solidFill>
                  <a:srgbClr val="000000"/>
                </a:solidFill>
                <a:effectLst/>
                <a:ea typeface="Roboto" panose="02000000000000000000" pitchFamily="2" charset="0"/>
                <a:cs typeface="Droid Sans Devanagari"/>
              </a:rPr>
              <a:t> sur les </a:t>
            </a:r>
            <a:r>
              <a:rPr lang="en-US" i="1" kern="100" dirty="0" err="1">
                <a:solidFill>
                  <a:srgbClr val="000000"/>
                </a:solidFill>
                <a:effectLst/>
                <a:ea typeface="Roboto" panose="02000000000000000000" pitchFamily="2" charset="0"/>
                <a:cs typeface="Droid Sans Devanagari"/>
              </a:rPr>
              <a:t>risques</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associés</a:t>
            </a:r>
            <a:r>
              <a:rPr lang="en-US" i="1" kern="100" dirty="0">
                <a:solidFill>
                  <a:srgbClr val="000000"/>
                </a:solidFill>
                <a:effectLst/>
                <a:ea typeface="Roboto" panose="02000000000000000000" pitchFamily="2" charset="0"/>
                <a:cs typeface="Droid Sans Devanagari"/>
              </a:rPr>
              <a:t> à </a:t>
            </a:r>
            <a:r>
              <a:rPr lang="en-US" i="1" kern="100" dirty="0" err="1">
                <a:solidFill>
                  <a:srgbClr val="000000"/>
                </a:solidFill>
                <a:effectLst/>
                <a:ea typeface="Roboto" panose="02000000000000000000" pitchFamily="2" charset="0"/>
                <a:cs typeface="Droid Sans Devanagari"/>
              </a:rPr>
              <a:t>cette</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dernière</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compte</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tenu</a:t>
            </a:r>
            <a:r>
              <a:rPr lang="en-US" i="1" kern="100" dirty="0">
                <a:solidFill>
                  <a:srgbClr val="000000"/>
                </a:solidFill>
                <a:effectLst/>
                <a:ea typeface="Roboto" panose="02000000000000000000" pitchFamily="2" charset="0"/>
                <a:cs typeface="Droid Sans Devanagari"/>
              </a:rPr>
              <a:t> des </a:t>
            </a:r>
            <a:r>
              <a:rPr lang="en-US" i="1" kern="100" dirty="0" err="1">
                <a:solidFill>
                  <a:srgbClr val="000000"/>
                </a:solidFill>
                <a:effectLst/>
                <a:ea typeface="Roboto" panose="02000000000000000000" pitchFamily="2" charset="0"/>
                <a:cs typeface="Droid Sans Devanagari"/>
              </a:rPr>
              <a:t>incertitudes</a:t>
            </a:r>
            <a:r>
              <a:rPr lang="en-US" i="1" kern="100" dirty="0">
                <a:solidFill>
                  <a:srgbClr val="000000"/>
                </a:solidFill>
                <a:effectLst/>
                <a:ea typeface="Roboto" panose="02000000000000000000" pitchFamily="2" charset="0"/>
                <a:cs typeface="Droid Sans Devanagari"/>
              </a:rPr>
              <a:t> à </a:t>
            </a:r>
            <a:r>
              <a:rPr lang="en-US" i="1" kern="100" dirty="0" err="1">
                <a:solidFill>
                  <a:srgbClr val="000000"/>
                </a:solidFill>
                <a:effectLst/>
                <a:ea typeface="Roboto" panose="02000000000000000000" pitchFamily="2" charset="0"/>
                <a:cs typeface="Droid Sans Devanagari"/>
              </a:rPr>
              <a:t>l'égard</a:t>
            </a:r>
            <a:r>
              <a:rPr lang="en-US" i="1" kern="100" dirty="0">
                <a:solidFill>
                  <a:srgbClr val="000000"/>
                </a:solidFill>
                <a:effectLst/>
                <a:ea typeface="Roboto" panose="02000000000000000000" pitchFamily="2" charset="0"/>
                <a:cs typeface="Droid Sans Devanagari"/>
              </a:rPr>
              <a:t> de </a:t>
            </a:r>
            <a:r>
              <a:rPr lang="en-US" i="1" kern="100" dirty="0" err="1">
                <a:solidFill>
                  <a:srgbClr val="000000"/>
                </a:solidFill>
                <a:effectLst/>
                <a:ea typeface="Roboto" panose="02000000000000000000" pitchFamily="2" charset="0"/>
                <a:cs typeface="Droid Sans Devanagari"/>
              </a:rPr>
              <a:t>ces</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avantages</a:t>
            </a:r>
            <a:r>
              <a:rPr lang="en-US" i="1" kern="100" dirty="0">
                <a:solidFill>
                  <a:srgbClr val="000000"/>
                </a:solidFill>
                <a:effectLst/>
                <a:ea typeface="Roboto" panose="02000000000000000000" pitchFamily="2" charset="0"/>
                <a:cs typeface="Droid Sans Devanagari"/>
              </a:rPr>
              <a:t> et de </a:t>
            </a:r>
            <a:r>
              <a:rPr lang="en-US" i="1" kern="100" dirty="0" err="1">
                <a:solidFill>
                  <a:srgbClr val="000000"/>
                </a:solidFill>
                <a:effectLst/>
                <a:ea typeface="Roboto" panose="02000000000000000000" pitchFamily="2" charset="0"/>
                <a:cs typeface="Droid Sans Devanagari"/>
              </a:rPr>
              <a:t>ces</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risques</a:t>
            </a:r>
            <a:r>
              <a:rPr lang="en-US" i="1" kern="100" dirty="0">
                <a:solidFill>
                  <a:srgbClr val="000000"/>
                </a:solidFill>
                <a:effectLst/>
                <a:ea typeface="Roboto" panose="02000000000000000000" pitchFamily="2" charset="0"/>
                <a:cs typeface="Droid Sans Devanagari"/>
              </a:rPr>
              <a:t> et de la </a:t>
            </a:r>
            <a:r>
              <a:rPr lang="en-US" i="1" kern="100" dirty="0" err="1">
                <a:solidFill>
                  <a:srgbClr val="000000"/>
                </a:solidFill>
                <a:effectLst/>
                <a:ea typeface="Roboto" panose="02000000000000000000" pitchFamily="2" charset="0"/>
                <a:cs typeface="Droid Sans Devanagari"/>
              </a:rPr>
              <a:t>nécessité</a:t>
            </a:r>
            <a:r>
              <a:rPr lang="en-US" i="1" kern="100" dirty="0">
                <a:solidFill>
                  <a:srgbClr val="000000"/>
                </a:solidFill>
                <a:effectLst/>
                <a:ea typeface="Roboto" panose="02000000000000000000" pitchFamily="2" charset="0"/>
                <a:cs typeface="Droid Sans Devanagari"/>
              </a:rPr>
              <a:t> de </a:t>
            </a:r>
            <a:r>
              <a:rPr lang="en-US" i="1" kern="100" dirty="0" err="1">
                <a:solidFill>
                  <a:srgbClr val="000000"/>
                </a:solidFill>
                <a:effectLst/>
                <a:ea typeface="Roboto" panose="02000000000000000000" pitchFamily="2" charset="0"/>
                <a:cs typeface="Droid Sans Devanagari"/>
              </a:rPr>
              <a:t>combler</a:t>
            </a:r>
            <a:r>
              <a:rPr lang="en-US" i="1" kern="100" dirty="0">
                <a:solidFill>
                  <a:srgbClr val="000000"/>
                </a:solidFill>
                <a:effectLst/>
                <a:ea typeface="Roboto" panose="02000000000000000000" pitchFamily="2" charset="0"/>
                <a:cs typeface="Droid Sans Devanagari"/>
              </a:rPr>
              <a:t> le </a:t>
            </a:r>
            <a:r>
              <a:rPr lang="en-US" i="1" kern="100" dirty="0" err="1">
                <a:solidFill>
                  <a:srgbClr val="000000"/>
                </a:solidFill>
                <a:effectLst/>
                <a:ea typeface="Roboto" panose="02000000000000000000" pitchFamily="2" charset="0"/>
                <a:cs typeface="Droid Sans Devanagari"/>
              </a:rPr>
              <a:t>besoin</a:t>
            </a:r>
            <a:r>
              <a:rPr lang="en-US" i="1" kern="100" dirty="0">
                <a:solidFill>
                  <a:srgbClr val="000000"/>
                </a:solidFill>
                <a:effectLst/>
                <a:ea typeface="Roboto" panose="02000000000000000000" pitchFamily="2" charset="0"/>
                <a:cs typeface="Droid Sans Devanagari"/>
              </a:rPr>
              <a:t> urgent en matière de santé </a:t>
            </a:r>
            <a:r>
              <a:rPr lang="en-US" i="1" kern="100" dirty="0" err="1">
                <a:solidFill>
                  <a:srgbClr val="000000"/>
                </a:solidFill>
                <a:effectLst/>
                <a:ea typeface="Roboto" panose="02000000000000000000" pitchFamily="2" charset="0"/>
                <a:cs typeface="Droid Sans Devanagari"/>
              </a:rPr>
              <a:t>publique</a:t>
            </a:r>
            <a:r>
              <a:rPr lang="en-US" i="1" kern="100" dirty="0">
                <a:solidFill>
                  <a:srgbClr val="000000"/>
                </a:solidFill>
                <a:effectLst/>
                <a:ea typeface="Roboto" panose="02000000000000000000" pitchFamily="2" charset="0"/>
                <a:cs typeface="Droid Sans Devanagari"/>
              </a:rPr>
              <a:t> </a:t>
            </a:r>
            <a:r>
              <a:rPr lang="en-US" i="1" kern="100" dirty="0" err="1">
                <a:solidFill>
                  <a:srgbClr val="000000"/>
                </a:solidFill>
                <a:effectLst/>
                <a:ea typeface="Roboto" panose="02000000000000000000" pitchFamily="2" charset="0"/>
                <a:cs typeface="Droid Sans Devanagari"/>
              </a:rPr>
              <a:t>relatif</a:t>
            </a:r>
            <a:r>
              <a:rPr lang="en-US" i="1" kern="100" dirty="0">
                <a:solidFill>
                  <a:srgbClr val="000000"/>
                </a:solidFill>
                <a:effectLst/>
                <a:ea typeface="Roboto" panose="02000000000000000000" pitchFamily="2" charset="0"/>
                <a:cs typeface="Droid Sans Devanagari"/>
              </a:rPr>
              <a:t> à la COVID-19.</a:t>
            </a:r>
            <a:r>
              <a:rPr lang="en-US" kern="100" dirty="0">
                <a:solidFill>
                  <a:srgbClr val="000000"/>
                </a:solidFill>
                <a:effectLst/>
                <a:ea typeface="Roboto" panose="02000000000000000000" pitchFamily="2" charset="0"/>
                <a:cs typeface="Droid Sans Devanagari"/>
              </a:rPr>
              <a:t> [</a:t>
            </a:r>
            <a:r>
              <a:rPr lang="en-US" kern="100" dirty="0" err="1">
                <a:solidFill>
                  <a:srgbClr val="000000"/>
                </a:solidFill>
                <a:effectLst/>
                <a:ea typeface="Roboto" panose="02000000000000000000" pitchFamily="2" charset="0"/>
                <a:cs typeface="Droid Sans Devanagari"/>
              </a:rPr>
              <a:t>Arrêté</a:t>
            </a:r>
            <a:r>
              <a:rPr lang="en-US" kern="100" dirty="0">
                <a:solidFill>
                  <a:srgbClr val="000000"/>
                </a:solidFill>
                <a:effectLst/>
                <a:ea typeface="Roboto" panose="02000000000000000000" pitchFamily="2" charset="0"/>
                <a:cs typeface="Droid Sans Devanagari"/>
              </a:rPr>
              <a:t> </a:t>
            </a:r>
            <a:r>
              <a:rPr lang="en-US" kern="100" dirty="0" err="1">
                <a:solidFill>
                  <a:srgbClr val="000000"/>
                </a:solidFill>
                <a:effectLst/>
                <a:ea typeface="Roboto" panose="02000000000000000000" pitchFamily="2" charset="0"/>
                <a:cs typeface="Droid Sans Devanagari"/>
              </a:rPr>
              <a:t>d’urgence</a:t>
            </a:r>
            <a:r>
              <a:rPr lang="en-US" kern="100" dirty="0">
                <a:solidFill>
                  <a:srgbClr val="000000"/>
                </a:solidFill>
                <a:effectLst/>
                <a:ea typeface="Roboto" panose="02000000000000000000" pitchFamily="2" charset="0"/>
                <a:cs typeface="Droid Sans Devanagari"/>
              </a:rPr>
              <a:t>, par. 5(c)]</a:t>
            </a:r>
            <a:endParaRPr lang="en-CA" kern="100" dirty="0">
              <a:effectLst/>
              <a:ea typeface="Roboto" panose="02000000000000000000" pitchFamily="2" charset="0"/>
              <a:cs typeface="Droid Sans Devanagari"/>
            </a:endParaRPr>
          </a:p>
          <a:p>
            <a:pPr marL="0" indent="0">
              <a:buNone/>
            </a:pPr>
            <a:r>
              <a:rPr lang="en-US" sz="1400" kern="100" dirty="0">
                <a:ea typeface="Roboto" panose="02000000000000000000" pitchFamily="2" charset="0"/>
                <a:cs typeface="Droid Sans Devanagari"/>
              </a:rPr>
              <a:t>6 </a:t>
            </a:r>
            <a:r>
              <a:rPr lang="en-US" sz="1400" kern="100" dirty="0" err="1">
                <a:effectLst/>
                <a:ea typeface="Roboto" panose="02000000000000000000" pitchFamily="2" charset="0"/>
                <a:cs typeface="Droid Sans Devanagari"/>
              </a:rPr>
              <a:t>Voir</a:t>
            </a:r>
            <a:r>
              <a:rPr lang="en-US" sz="1400" kern="100" dirty="0">
                <a:effectLst/>
                <a:ea typeface="Roboto" panose="02000000000000000000" pitchFamily="2" charset="0"/>
                <a:cs typeface="Droid Sans Devanagari"/>
              </a:rPr>
              <a:t> la note </a:t>
            </a:r>
            <a:r>
              <a:rPr lang="en-US" sz="1400" kern="100" dirty="0" err="1">
                <a:effectLst/>
                <a:ea typeface="Roboto" panose="02000000000000000000" pitchFamily="2" charset="0"/>
                <a:cs typeface="Droid Sans Devanagari"/>
              </a:rPr>
              <a:t>destinée</a:t>
            </a:r>
            <a:r>
              <a:rPr lang="en-US" sz="1400" kern="100" dirty="0">
                <a:effectLst/>
                <a:ea typeface="Roboto" panose="02000000000000000000" pitchFamily="2" charset="0"/>
                <a:cs typeface="Droid Sans Devanagari"/>
              </a:rPr>
              <a:t> au </a:t>
            </a:r>
            <a:r>
              <a:rPr lang="en-US" sz="1400" kern="100" dirty="0" err="1">
                <a:effectLst/>
                <a:ea typeface="Roboto" panose="02000000000000000000" pitchFamily="2" charset="0"/>
                <a:cs typeface="Droid Sans Devanagari"/>
              </a:rPr>
              <a:t>lecteur</a:t>
            </a:r>
            <a:r>
              <a:rPr lang="en-US" sz="1400" kern="100" dirty="0">
                <a:effectLst/>
                <a:ea typeface="Roboto" panose="02000000000000000000" pitchFamily="2" charset="0"/>
                <a:cs typeface="Droid Sans Devanagari"/>
              </a:rPr>
              <a:t> francophone.</a:t>
            </a:r>
            <a:endParaRPr lang="en-CA" sz="1400" kern="100" dirty="0">
              <a:effectLst/>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09213D1E-7FE0-047D-0564-C7933B8422B1}"/>
              </a:ext>
            </a:extLst>
          </p:cNvPr>
          <p:cNvSpPr>
            <a:spLocks noGrp="1"/>
          </p:cNvSpPr>
          <p:nvPr>
            <p:ph sz="half" idx="2"/>
          </p:nvPr>
        </p:nvSpPr>
        <p:spPr>
          <a:xfrm>
            <a:off x="6144065" y="446991"/>
            <a:ext cx="5181600" cy="5742794"/>
          </a:xfrm>
          <a:ln>
            <a:solidFill>
              <a:schemeClr val="tx1"/>
            </a:solidFill>
          </a:ln>
        </p:spPr>
        <p:txBody>
          <a:bodyPr>
            <a:normAutofit lnSpcReduction="10000"/>
          </a:bodyPr>
          <a:lstStyle/>
          <a:p>
            <a:pPr marL="0" indent="0">
              <a:buNone/>
            </a:pPr>
            <a:r>
              <a:rPr lang="en-US" sz="2200" b="1" dirty="0">
                <a:solidFill>
                  <a:srgbClr val="FF0000"/>
                </a:solidFill>
                <a:effectLst/>
                <a:latin typeface="Calibri" panose="020F0502020204030204" pitchFamily="34" charset="0"/>
                <a:ea typeface="Roboto" panose="02000000000000000000" pitchFamily="2" charset="0"/>
              </a:rPr>
              <a:t>There is no requirement to prove efficacy - indeed the word "efficacy" is not even mentioned. </a:t>
            </a:r>
            <a:r>
              <a:rPr lang="en-US" sz="1800" b="1" dirty="0">
                <a:effectLst/>
                <a:latin typeface="Calibri" panose="020F0502020204030204" pitchFamily="34" charset="0"/>
                <a:ea typeface="Roboto" panose="02000000000000000000" pitchFamily="2" charset="0"/>
              </a:rPr>
              <a:t/>
            </a:r>
            <a:br>
              <a:rPr lang="en-US" sz="1800" b="1" dirty="0">
                <a:effectLst/>
                <a:latin typeface="Calibri" panose="020F0502020204030204" pitchFamily="34" charset="0"/>
                <a:ea typeface="Roboto" panose="02000000000000000000" pitchFamily="2" charset="0"/>
              </a:rPr>
            </a:br>
            <a:endParaRPr lang="en-US" sz="1800" b="1" dirty="0" smtClean="0">
              <a:effectLst/>
              <a:latin typeface="Calibri" panose="020F0502020204030204" pitchFamily="34" charset="0"/>
              <a:ea typeface="Roboto" panose="02000000000000000000" pitchFamily="2" charset="0"/>
            </a:endParaRPr>
          </a:p>
          <a:p>
            <a:pPr marL="0" indent="0">
              <a:buNone/>
            </a:pPr>
            <a:r>
              <a:rPr lang="en-US" dirty="0" smtClean="0">
                <a:effectLst/>
                <a:latin typeface="Calibri" panose="020F0502020204030204" pitchFamily="34" charset="0"/>
                <a:ea typeface="Roboto" panose="02000000000000000000" pitchFamily="2" charset="0"/>
              </a:rPr>
              <a:t>the </a:t>
            </a:r>
            <a:r>
              <a:rPr lang="en-US" dirty="0">
                <a:effectLst/>
                <a:latin typeface="Calibri" panose="020F0502020204030204" pitchFamily="34" charset="0"/>
                <a:ea typeface="Roboto" panose="02000000000000000000" pitchFamily="2" charset="0"/>
              </a:rPr>
              <a:t>Minister has sufficient evidence to support the conclusion that the benefits associated with the drug outweigh the risks, having regard to the uncertainties relating to the benefits and risks and the necessity of addressing the urgent public health need related to COVID-19 (Interim Order s. 5(c)). </a:t>
            </a:r>
            <a:endParaRPr lang="en-CA" dirty="0"/>
          </a:p>
        </p:txBody>
      </p:sp>
      <p:cxnSp>
        <p:nvCxnSpPr>
          <p:cNvPr id="5" name="Straight Connector 4">
            <a:extLst>
              <a:ext uri="{FF2B5EF4-FFF2-40B4-BE49-F238E27FC236}">
                <a16:creationId xmlns="" xmlns:a16="http://schemas.microsoft.com/office/drawing/2014/main" id="{763AF5C6-7BE3-61C9-F72F-1A6888E3AD2F}"/>
              </a:ext>
            </a:extLst>
          </p:cNvPr>
          <p:cNvCxnSpPr/>
          <p:nvPr/>
        </p:nvCxnSpPr>
        <p:spPr>
          <a:xfrm>
            <a:off x="6172200" y="1488362"/>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E5387F94-8A45-6F3C-6625-5E10C87778C2}"/>
              </a:ext>
            </a:extLst>
          </p:cNvPr>
          <p:cNvCxnSpPr/>
          <p:nvPr/>
        </p:nvCxnSpPr>
        <p:spPr>
          <a:xfrm>
            <a:off x="838200" y="1502430"/>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975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98C949A-6680-2EA3-5C5B-EEA4422371E2}"/>
              </a:ext>
            </a:extLst>
          </p:cNvPr>
          <p:cNvSpPr>
            <a:spLocks noGrp="1"/>
          </p:cNvSpPr>
          <p:nvPr>
            <p:ph sz="half" idx="1"/>
          </p:nvPr>
        </p:nvSpPr>
        <p:spPr>
          <a:xfrm>
            <a:off x="838200" y="492369"/>
            <a:ext cx="5181600" cy="5684594"/>
          </a:xfrm>
          <a:ln>
            <a:solidFill>
              <a:schemeClr val="tx1"/>
            </a:solidFill>
          </a:ln>
        </p:spPr>
        <p:txBody>
          <a:bodyPr>
            <a:normAutofit fontScale="92500" lnSpcReduction="20000"/>
          </a:bodyPr>
          <a:lstStyle/>
          <a:p>
            <a:pPr marL="0" indent="0">
              <a:buNone/>
            </a:pPr>
            <a:r>
              <a:rPr lang="en-US" sz="2200" b="1" kern="100" dirty="0">
                <a:solidFill>
                  <a:srgbClr val="FF0000"/>
                </a:solidFill>
                <a:effectLst/>
                <a:ea typeface="Roboto" panose="02000000000000000000" pitchFamily="2" charset="0"/>
                <a:cs typeface="Droid Sans Devanagari"/>
              </a:rPr>
              <a:t>Le </a:t>
            </a:r>
            <a:r>
              <a:rPr lang="en-US" sz="2200" b="1" kern="100" dirty="0" err="1">
                <a:solidFill>
                  <a:srgbClr val="FF0000"/>
                </a:solidFill>
                <a:effectLst/>
                <a:ea typeface="Roboto" panose="02000000000000000000" pitchFamily="2" charset="0"/>
                <a:cs typeface="Droid Sans Devanagari"/>
              </a:rPr>
              <a:t>critère</a:t>
            </a:r>
            <a:r>
              <a:rPr lang="en-US" sz="2200" b="1" kern="100" dirty="0">
                <a:solidFill>
                  <a:srgbClr val="FF0000"/>
                </a:solidFill>
                <a:effectLst/>
                <a:ea typeface="Roboto" panose="02000000000000000000" pitchFamily="2" charset="0"/>
                <a:cs typeface="Droid Sans Devanagari"/>
              </a:rPr>
              <a:t> pour </a:t>
            </a:r>
            <a:r>
              <a:rPr lang="en-US" sz="2200" b="1" kern="100" dirty="0" err="1">
                <a:solidFill>
                  <a:srgbClr val="FF0000"/>
                </a:solidFill>
                <a:effectLst/>
                <a:ea typeface="Roboto" panose="02000000000000000000" pitchFamily="2" charset="0"/>
                <a:cs typeface="Droid Sans Devanagari"/>
              </a:rPr>
              <a:t>l’approbation</a:t>
            </a:r>
            <a:r>
              <a:rPr lang="en-US" sz="2200" b="1" kern="100" dirty="0">
                <a:solidFill>
                  <a:srgbClr val="FF0000"/>
                </a:solidFill>
                <a:effectLst/>
                <a:ea typeface="Roboto" panose="02000000000000000000" pitchFamily="2" charset="0"/>
                <a:cs typeface="Droid Sans Devanagari"/>
              </a:rPr>
              <a:t> des </a:t>
            </a:r>
            <a:r>
              <a:rPr lang="en-US" sz="2200" b="1" kern="100" dirty="0" err="1">
                <a:solidFill>
                  <a:srgbClr val="FF0000"/>
                </a:solidFill>
                <a:effectLst/>
                <a:ea typeface="Roboto" panose="02000000000000000000" pitchFamily="2" charset="0"/>
                <a:cs typeface="Droid Sans Devanagari"/>
              </a:rPr>
              <a:t>vaccins</a:t>
            </a:r>
            <a:r>
              <a:rPr lang="en-US" sz="2200" b="1" kern="100" dirty="0">
                <a:solidFill>
                  <a:srgbClr val="FF0000"/>
                </a:solidFill>
                <a:effectLst/>
                <a:ea typeface="Roboto" panose="02000000000000000000" pitchFamily="2" charset="0"/>
                <a:cs typeface="Droid Sans Devanagari"/>
              </a:rPr>
              <a:t> </a:t>
            </a:r>
            <a:r>
              <a:rPr lang="en-US" sz="2200" b="1" kern="100" dirty="0" err="1">
                <a:solidFill>
                  <a:srgbClr val="FF0000"/>
                </a:solidFill>
                <a:effectLst/>
                <a:ea typeface="Roboto" panose="02000000000000000000" pitchFamily="2" charset="0"/>
                <a:cs typeface="Droid Sans Devanagari"/>
              </a:rPr>
              <a:t>contre</a:t>
            </a:r>
            <a:r>
              <a:rPr lang="en-US" sz="2200" b="1" kern="100" dirty="0">
                <a:solidFill>
                  <a:srgbClr val="FF0000"/>
                </a:solidFill>
                <a:effectLst/>
                <a:ea typeface="Roboto" panose="02000000000000000000" pitchFamily="2" charset="0"/>
                <a:cs typeface="Droid Sans Devanagari"/>
              </a:rPr>
              <a:t> la covid-19 </a:t>
            </a:r>
            <a:r>
              <a:rPr lang="en-US" sz="2200" b="1" kern="100" dirty="0" err="1">
                <a:solidFill>
                  <a:srgbClr val="FF0000"/>
                </a:solidFill>
                <a:effectLst/>
                <a:ea typeface="Roboto" panose="02000000000000000000" pitchFamily="2" charset="0"/>
                <a:cs typeface="Droid Sans Devanagari"/>
              </a:rPr>
              <a:t>évoque</a:t>
            </a:r>
            <a:r>
              <a:rPr lang="en-US" sz="2200" b="1" kern="100" dirty="0">
                <a:solidFill>
                  <a:srgbClr val="FF0000"/>
                </a:solidFill>
                <a:effectLst/>
                <a:ea typeface="Roboto" panose="02000000000000000000" pitchFamily="2" charset="0"/>
                <a:cs typeface="Droid Sans Devanagari"/>
              </a:rPr>
              <a:t> la question des </a:t>
            </a:r>
            <a:r>
              <a:rPr lang="en-US" sz="2200" b="1" kern="100" dirty="0" err="1">
                <a:solidFill>
                  <a:srgbClr val="FF0000"/>
                </a:solidFill>
                <a:effectLst/>
                <a:ea typeface="Roboto" panose="02000000000000000000" pitchFamily="2" charset="0"/>
                <a:cs typeface="Droid Sans Devanagari"/>
              </a:rPr>
              <a:t>avantages</a:t>
            </a:r>
            <a:r>
              <a:rPr lang="en-US" sz="2200" b="1" kern="100" dirty="0">
                <a:solidFill>
                  <a:srgbClr val="FF0000"/>
                </a:solidFill>
                <a:effectLst/>
                <a:ea typeface="Roboto" panose="02000000000000000000" pitchFamily="2" charset="0"/>
                <a:cs typeface="Droid Sans Devanagari"/>
              </a:rPr>
              <a:t> et des </a:t>
            </a:r>
            <a:r>
              <a:rPr lang="en-US" sz="2200" b="1" kern="100" dirty="0" err="1">
                <a:solidFill>
                  <a:srgbClr val="FF0000"/>
                </a:solidFill>
                <a:effectLst/>
                <a:ea typeface="Roboto" panose="02000000000000000000" pitchFamily="2" charset="0"/>
                <a:cs typeface="Droid Sans Devanagari"/>
              </a:rPr>
              <a:t>risques</a:t>
            </a:r>
            <a:r>
              <a:rPr lang="en-US" sz="2200" b="1" kern="100" dirty="0">
                <a:solidFill>
                  <a:srgbClr val="FF0000"/>
                </a:solidFill>
                <a:effectLst/>
                <a:ea typeface="Roboto" panose="02000000000000000000" pitchFamily="2" charset="0"/>
                <a:cs typeface="Droid Sans Devanagari"/>
              </a:rPr>
              <a:t>, sans, </a:t>
            </a:r>
            <a:r>
              <a:rPr lang="en-US" sz="2200" b="1" kern="100" dirty="0" err="1">
                <a:solidFill>
                  <a:srgbClr val="FF0000"/>
                </a:solidFill>
                <a:effectLst/>
                <a:ea typeface="Roboto" panose="02000000000000000000" pitchFamily="2" charset="0"/>
                <a:cs typeface="Droid Sans Devanagari"/>
              </a:rPr>
              <a:t>en</a:t>
            </a:r>
            <a:r>
              <a:rPr lang="en-US" sz="2200" b="1" kern="100" dirty="0">
                <a:solidFill>
                  <a:srgbClr val="FF0000"/>
                </a:solidFill>
                <a:effectLst/>
                <a:ea typeface="Roboto" panose="02000000000000000000" pitchFamily="2" charset="0"/>
                <a:cs typeface="Droid Sans Devanagari"/>
              </a:rPr>
              <a:t> fait, obliger le fabricant à faire la </a:t>
            </a:r>
            <a:r>
              <a:rPr lang="en-US" sz="2200" b="1" kern="100" dirty="0" err="1">
                <a:solidFill>
                  <a:srgbClr val="FF0000"/>
                </a:solidFill>
                <a:effectLst/>
                <a:ea typeface="Roboto" panose="02000000000000000000" pitchFamily="2" charset="0"/>
                <a:cs typeface="Droid Sans Devanagari"/>
              </a:rPr>
              <a:t>preuve</a:t>
            </a:r>
            <a:r>
              <a:rPr lang="en-US" sz="2200" b="1" kern="100" dirty="0">
                <a:solidFill>
                  <a:srgbClr val="FF0000"/>
                </a:solidFill>
                <a:effectLst/>
                <a:ea typeface="Roboto" panose="02000000000000000000" pitchFamily="2" charset="0"/>
                <a:cs typeface="Droid Sans Devanagari"/>
              </a:rPr>
              <a:t> de la </a:t>
            </a:r>
            <a:r>
              <a:rPr lang="en-US" sz="2200" b="1" kern="100" dirty="0" err="1">
                <a:solidFill>
                  <a:srgbClr val="FF0000"/>
                </a:solidFill>
                <a:effectLst/>
                <a:ea typeface="Roboto" panose="02000000000000000000" pitchFamily="2" charset="0"/>
                <a:cs typeface="Droid Sans Devanagari"/>
              </a:rPr>
              <a:t>prépondérance</a:t>
            </a:r>
            <a:r>
              <a:rPr lang="en-US" sz="2200" b="1" kern="100" dirty="0">
                <a:solidFill>
                  <a:srgbClr val="FF0000"/>
                </a:solidFill>
                <a:effectLst/>
                <a:ea typeface="Roboto" panose="02000000000000000000" pitchFamily="2" charset="0"/>
                <a:cs typeface="Droid Sans Devanagari"/>
              </a:rPr>
              <a:t> des </a:t>
            </a:r>
            <a:r>
              <a:rPr lang="en-US" sz="2200" b="1" kern="100" dirty="0" err="1">
                <a:solidFill>
                  <a:srgbClr val="FF0000"/>
                </a:solidFill>
                <a:effectLst/>
                <a:ea typeface="Roboto" panose="02000000000000000000" pitchFamily="2" charset="0"/>
                <a:cs typeface="Droid Sans Devanagari"/>
              </a:rPr>
              <a:t>avantages</a:t>
            </a:r>
            <a:r>
              <a:rPr lang="en-US" sz="2200" b="1" kern="100" dirty="0">
                <a:solidFill>
                  <a:srgbClr val="FF0000"/>
                </a:solidFill>
                <a:effectLst/>
                <a:ea typeface="Roboto" panose="02000000000000000000" pitchFamily="2" charset="0"/>
                <a:cs typeface="Droid Sans Devanagari"/>
              </a:rPr>
              <a:t> sur les </a:t>
            </a:r>
            <a:r>
              <a:rPr lang="en-US" sz="2200" b="1" kern="100" dirty="0" err="1">
                <a:solidFill>
                  <a:srgbClr val="FF0000"/>
                </a:solidFill>
                <a:effectLst/>
                <a:ea typeface="Roboto" panose="02000000000000000000" pitchFamily="2" charset="0"/>
                <a:cs typeface="Droid Sans Devanagari"/>
              </a:rPr>
              <a:t>risques</a:t>
            </a:r>
            <a:r>
              <a:rPr lang="en-US" sz="1800" b="1" kern="100" dirty="0">
                <a:effectLst/>
                <a:ea typeface="Roboto" panose="02000000000000000000" pitchFamily="2" charset="0"/>
                <a:cs typeface="Droid Sans Devanagari"/>
              </a:rPr>
              <a:t>, </a:t>
            </a:r>
            <a:r>
              <a:rPr lang="en-US" sz="1800" b="1" kern="100" dirty="0" err="1">
                <a:effectLst/>
                <a:ea typeface="Roboto" panose="02000000000000000000" pitchFamily="2" charset="0"/>
                <a:cs typeface="Droid Sans Devanagari"/>
              </a:rPr>
              <a:t>ainsi</a:t>
            </a:r>
            <a:r>
              <a:rPr lang="en-US" sz="1800" b="1" kern="100" dirty="0">
                <a:effectLst/>
                <a:ea typeface="Roboto" panose="02000000000000000000" pitchFamily="2" charset="0"/>
                <a:cs typeface="Droid Sans Devanagari"/>
              </a:rPr>
              <a:t> :</a:t>
            </a:r>
            <a:endParaRPr lang="en-CA" sz="1800" kern="100" dirty="0">
              <a:effectLst/>
              <a:ea typeface="Roboto" panose="02000000000000000000" pitchFamily="2" charset="0"/>
              <a:cs typeface="Droid Sans Devanagari"/>
            </a:endParaRPr>
          </a:p>
          <a:p>
            <a:pPr marL="221615" indent="0">
              <a:buNone/>
            </a:pPr>
            <a:endParaRPr lang="en-US" sz="1800" kern="100" dirty="0" smtClean="0">
              <a:solidFill>
                <a:srgbClr val="000000"/>
              </a:solidFill>
              <a:effectLst/>
              <a:ea typeface="Roboto" panose="02000000000000000000" pitchFamily="2" charset="0"/>
              <a:cs typeface="Droid Sans Devanagari"/>
            </a:endParaRPr>
          </a:p>
          <a:p>
            <a:pPr marL="221615" indent="0">
              <a:buNone/>
            </a:pPr>
            <a:r>
              <a:rPr lang="en-US" sz="1800" kern="100" dirty="0" smtClean="0">
                <a:solidFill>
                  <a:srgbClr val="000000"/>
                </a:solidFill>
                <a:effectLst/>
                <a:ea typeface="Roboto" panose="02000000000000000000" pitchFamily="2" charset="0"/>
                <a:cs typeface="Droid Sans Devanagari"/>
              </a:rPr>
              <a:t>le </a:t>
            </a:r>
            <a:r>
              <a:rPr lang="en-US" sz="1800" kern="100" dirty="0" err="1">
                <a:solidFill>
                  <a:srgbClr val="000000"/>
                </a:solidFill>
                <a:effectLst/>
                <a:ea typeface="Roboto" panose="02000000000000000000" pitchFamily="2" charset="0"/>
                <a:cs typeface="Droid Sans Devanagari"/>
              </a:rPr>
              <a:t>ministre</a:t>
            </a:r>
            <a:r>
              <a:rPr lang="en-US" sz="1800" kern="100" dirty="0">
                <a:solidFill>
                  <a:srgbClr val="000000"/>
                </a:solidFill>
                <a:effectLst/>
                <a:ea typeface="Roboto" panose="02000000000000000000" pitchFamily="2" charset="0"/>
                <a:cs typeface="Droid Sans Devanagari"/>
              </a:rPr>
              <a:t> dispose de </a:t>
            </a:r>
            <a:r>
              <a:rPr lang="en-US" sz="1800" u="sng" kern="100" dirty="0" err="1">
                <a:solidFill>
                  <a:srgbClr val="000000"/>
                </a:solidFill>
                <a:effectLst/>
                <a:ea typeface="Roboto" panose="02000000000000000000" pitchFamily="2" charset="0"/>
                <a:cs typeface="Droid Sans Devanagari"/>
              </a:rPr>
              <a:t>preuves</a:t>
            </a:r>
            <a:r>
              <a:rPr lang="en-US" sz="1800" u="sng" kern="100" dirty="0">
                <a:solidFill>
                  <a:srgbClr val="000000"/>
                </a:solidFill>
                <a:effectLst/>
                <a:ea typeface="Roboto" panose="02000000000000000000" pitchFamily="2" charset="0"/>
                <a:cs typeface="Droid Sans Devanagari"/>
              </a:rPr>
              <a:t> suffisantes pour </a:t>
            </a:r>
            <a:r>
              <a:rPr lang="en-US" sz="1800" u="sng" kern="100" dirty="0" err="1">
                <a:solidFill>
                  <a:srgbClr val="000000"/>
                </a:solidFill>
                <a:effectLst/>
                <a:ea typeface="Roboto" panose="02000000000000000000" pitchFamily="2" charset="0"/>
                <a:cs typeface="Droid Sans Devanagari"/>
              </a:rPr>
              <a:t>soutenir</a:t>
            </a:r>
            <a:r>
              <a:rPr lang="en-US" sz="1800" u="sng" kern="100" dirty="0">
                <a:solidFill>
                  <a:srgbClr val="000000"/>
                </a:solidFill>
                <a:effectLst/>
                <a:ea typeface="Roboto" panose="02000000000000000000" pitchFamily="2" charset="0"/>
                <a:cs typeface="Droid Sans Devanagari"/>
              </a:rPr>
              <a:t> la conclusion</a:t>
            </a:r>
            <a:r>
              <a:rPr lang="en-US" sz="1800" kern="100" baseline="30000" dirty="0">
                <a:solidFill>
                  <a:srgbClr val="000000"/>
                </a:solidFill>
                <a:effectLst/>
                <a:ea typeface="Roboto" panose="02000000000000000000" pitchFamily="2" charset="0"/>
                <a:cs typeface="Droid Sans Devanagari"/>
              </a:rPr>
              <a:t>7</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selon</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laquelle</a:t>
            </a:r>
            <a:r>
              <a:rPr lang="en-US" sz="1800" kern="100" dirty="0">
                <a:solidFill>
                  <a:srgbClr val="000000"/>
                </a:solidFill>
                <a:effectLst/>
                <a:ea typeface="Roboto" panose="02000000000000000000" pitchFamily="2" charset="0"/>
                <a:cs typeface="Droid Sans Devanagari"/>
              </a:rPr>
              <a:t> les </a:t>
            </a:r>
            <a:r>
              <a:rPr lang="en-US" sz="1800" kern="100" dirty="0" err="1">
                <a:solidFill>
                  <a:srgbClr val="000000"/>
                </a:solidFill>
                <a:effectLst/>
                <a:ea typeface="Roboto" panose="02000000000000000000" pitchFamily="2" charset="0"/>
                <a:cs typeface="Droid Sans Devanagari"/>
              </a:rPr>
              <a:t>avantages</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associés</a:t>
            </a:r>
            <a:r>
              <a:rPr lang="en-US" sz="1800" kern="100" dirty="0">
                <a:solidFill>
                  <a:srgbClr val="000000"/>
                </a:solidFill>
                <a:effectLst/>
                <a:ea typeface="Roboto" panose="02000000000000000000" pitchFamily="2" charset="0"/>
                <a:cs typeface="Droid Sans Devanagari"/>
              </a:rPr>
              <a:t> à la drogue </a:t>
            </a:r>
            <a:r>
              <a:rPr lang="en-US" sz="1800" kern="100" dirty="0" err="1">
                <a:solidFill>
                  <a:srgbClr val="000000"/>
                </a:solidFill>
                <a:effectLst/>
                <a:ea typeface="Roboto" panose="02000000000000000000" pitchFamily="2" charset="0"/>
                <a:cs typeface="Droid Sans Devanagari"/>
              </a:rPr>
              <a:t>l'emportent</a:t>
            </a:r>
            <a:r>
              <a:rPr lang="en-US" sz="1800" kern="100" dirty="0">
                <a:solidFill>
                  <a:srgbClr val="000000"/>
                </a:solidFill>
                <a:effectLst/>
                <a:ea typeface="Roboto" panose="02000000000000000000" pitchFamily="2" charset="0"/>
                <a:cs typeface="Droid Sans Devanagari"/>
              </a:rPr>
              <a:t> sur les </a:t>
            </a:r>
            <a:r>
              <a:rPr lang="en-US" sz="1800" kern="100" dirty="0" err="1">
                <a:solidFill>
                  <a:srgbClr val="000000"/>
                </a:solidFill>
                <a:effectLst/>
                <a:ea typeface="Roboto" panose="02000000000000000000" pitchFamily="2" charset="0"/>
                <a:cs typeface="Droid Sans Devanagari"/>
              </a:rPr>
              <a:t>risques</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associés</a:t>
            </a:r>
            <a:r>
              <a:rPr lang="en-US" sz="1800" kern="100" dirty="0">
                <a:solidFill>
                  <a:srgbClr val="000000"/>
                </a:solidFill>
                <a:effectLst/>
                <a:ea typeface="Roboto" panose="02000000000000000000" pitchFamily="2" charset="0"/>
                <a:cs typeface="Droid Sans Devanagari"/>
              </a:rPr>
              <a:t> à </a:t>
            </a:r>
            <a:r>
              <a:rPr lang="en-US" sz="1800" kern="100" dirty="0" err="1">
                <a:solidFill>
                  <a:srgbClr val="000000"/>
                </a:solidFill>
                <a:effectLst/>
                <a:ea typeface="Roboto" panose="02000000000000000000" pitchFamily="2" charset="0"/>
                <a:cs typeface="Droid Sans Devanagari"/>
              </a:rPr>
              <a:t>cette</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dernière</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compte</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tenu</a:t>
            </a:r>
            <a:r>
              <a:rPr lang="en-US" sz="1800" kern="100" dirty="0">
                <a:solidFill>
                  <a:srgbClr val="000000"/>
                </a:solidFill>
                <a:effectLst/>
                <a:ea typeface="Roboto" panose="02000000000000000000" pitchFamily="2" charset="0"/>
                <a:cs typeface="Droid Sans Devanagari"/>
              </a:rPr>
              <a:t> des </a:t>
            </a:r>
            <a:r>
              <a:rPr lang="en-US" sz="1800" kern="100" dirty="0" err="1">
                <a:solidFill>
                  <a:srgbClr val="000000"/>
                </a:solidFill>
                <a:effectLst/>
                <a:ea typeface="Roboto" panose="02000000000000000000" pitchFamily="2" charset="0"/>
                <a:cs typeface="Droid Sans Devanagari"/>
              </a:rPr>
              <a:t>incertitudes</a:t>
            </a:r>
            <a:r>
              <a:rPr lang="en-US" sz="1800" kern="100" dirty="0">
                <a:solidFill>
                  <a:srgbClr val="000000"/>
                </a:solidFill>
                <a:effectLst/>
                <a:ea typeface="Roboto" panose="02000000000000000000" pitchFamily="2" charset="0"/>
                <a:cs typeface="Droid Sans Devanagari"/>
              </a:rPr>
              <a:t> à </a:t>
            </a:r>
            <a:r>
              <a:rPr lang="en-US" sz="1800" kern="100" dirty="0" err="1">
                <a:solidFill>
                  <a:srgbClr val="000000"/>
                </a:solidFill>
                <a:effectLst/>
                <a:ea typeface="Roboto" panose="02000000000000000000" pitchFamily="2" charset="0"/>
                <a:cs typeface="Droid Sans Devanagari"/>
              </a:rPr>
              <a:t>l'égard</a:t>
            </a:r>
            <a:r>
              <a:rPr lang="en-US" sz="1800" kern="100" dirty="0">
                <a:solidFill>
                  <a:srgbClr val="000000"/>
                </a:solidFill>
                <a:effectLst/>
                <a:ea typeface="Roboto" panose="02000000000000000000" pitchFamily="2" charset="0"/>
                <a:cs typeface="Droid Sans Devanagari"/>
              </a:rPr>
              <a:t> de </a:t>
            </a:r>
            <a:r>
              <a:rPr lang="en-US" sz="1800" kern="100" dirty="0" err="1">
                <a:solidFill>
                  <a:srgbClr val="000000"/>
                </a:solidFill>
                <a:effectLst/>
                <a:ea typeface="Roboto" panose="02000000000000000000" pitchFamily="2" charset="0"/>
                <a:cs typeface="Droid Sans Devanagari"/>
              </a:rPr>
              <a:t>ces</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avantages</a:t>
            </a:r>
            <a:r>
              <a:rPr lang="en-US" sz="1800" kern="100" dirty="0">
                <a:solidFill>
                  <a:srgbClr val="000000"/>
                </a:solidFill>
                <a:effectLst/>
                <a:ea typeface="Roboto" panose="02000000000000000000" pitchFamily="2" charset="0"/>
                <a:cs typeface="Droid Sans Devanagari"/>
              </a:rPr>
              <a:t> et de </a:t>
            </a:r>
            <a:r>
              <a:rPr lang="en-US" sz="1800" kern="100" dirty="0" err="1">
                <a:solidFill>
                  <a:srgbClr val="000000"/>
                </a:solidFill>
                <a:effectLst/>
                <a:ea typeface="Roboto" panose="02000000000000000000" pitchFamily="2" charset="0"/>
                <a:cs typeface="Droid Sans Devanagari"/>
              </a:rPr>
              <a:t>ces</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risques</a:t>
            </a:r>
            <a:r>
              <a:rPr lang="en-US" sz="1800" kern="100" dirty="0">
                <a:solidFill>
                  <a:srgbClr val="000000"/>
                </a:solidFill>
                <a:effectLst/>
                <a:ea typeface="Roboto" panose="02000000000000000000" pitchFamily="2" charset="0"/>
                <a:cs typeface="Droid Sans Devanagari"/>
              </a:rPr>
              <a:t> et de la </a:t>
            </a:r>
            <a:r>
              <a:rPr lang="en-US" sz="1800" kern="100" dirty="0" err="1">
                <a:solidFill>
                  <a:srgbClr val="000000"/>
                </a:solidFill>
                <a:effectLst/>
                <a:ea typeface="Roboto" panose="02000000000000000000" pitchFamily="2" charset="0"/>
                <a:cs typeface="Droid Sans Devanagari"/>
              </a:rPr>
              <a:t>nécessité</a:t>
            </a:r>
            <a:r>
              <a:rPr lang="en-US" sz="1800" kern="100" dirty="0">
                <a:solidFill>
                  <a:srgbClr val="000000"/>
                </a:solidFill>
                <a:effectLst/>
                <a:ea typeface="Roboto" panose="02000000000000000000" pitchFamily="2" charset="0"/>
                <a:cs typeface="Droid Sans Devanagari"/>
              </a:rPr>
              <a:t> de </a:t>
            </a:r>
            <a:r>
              <a:rPr lang="en-US" sz="1800" kern="100" dirty="0" err="1">
                <a:solidFill>
                  <a:srgbClr val="000000"/>
                </a:solidFill>
                <a:effectLst/>
                <a:ea typeface="Roboto" panose="02000000000000000000" pitchFamily="2" charset="0"/>
                <a:cs typeface="Droid Sans Devanagari"/>
              </a:rPr>
              <a:t>combler</a:t>
            </a:r>
            <a:r>
              <a:rPr lang="en-US" sz="1800" kern="100" dirty="0">
                <a:solidFill>
                  <a:srgbClr val="000000"/>
                </a:solidFill>
                <a:effectLst/>
                <a:ea typeface="Roboto" panose="02000000000000000000" pitchFamily="2" charset="0"/>
                <a:cs typeface="Droid Sans Devanagari"/>
              </a:rPr>
              <a:t> le </a:t>
            </a:r>
            <a:r>
              <a:rPr lang="en-US" sz="1800" kern="100" dirty="0" err="1">
                <a:solidFill>
                  <a:srgbClr val="000000"/>
                </a:solidFill>
                <a:effectLst/>
                <a:ea typeface="Roboto" panose="02000000000000000000" pitchFamily="2" charset="0"/>
                <a:cs typeface="Droid Sans Devanagari"/>
              </a:rPr>
              <a:t>besoin</a:t>
            </a:r>
            <a:r>
              <a:rPr lang="en-US" sz="1800" kern="100" dirty="0">
                <a:solidFill>
                  <a:srgbClr val="000000"/>
                </a:solidFill>
                <a:effectLst/>
                <a:ea typeface="Roboto" panose="02000000000000000000" pitchFamily="2" charset="0"/>
                <a:cs typeface="Droid Sans Devanagari"/>
              </a:rPr>
              <a:t> urgent en matière de santé </a:t>
            </a:r>
            <a:r>
              <a:rPr lang="en-US" sz="1800" kern="100" dirty="0" err="1">
                <a:solidFill>
                  <a:srgbClr val="000000"/>
                </a:solidFill>
                <a:effectLst/>
                <a:ea typeface="Roboto" panose="02000000000000000000" pitchFamily="2" charset="0"/>
                <a:cs typeface="Droid Sans Devanagari"/>
              </a:rPr>
              <a:t>publique</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relatif</a:t>
            </a:r>
            <a:r>
              <a:rPr lang="en-US" sz="1800" kern="100" dirty="0">
                <a:solidFill>
                  <a:srgbClr val="000000"/>
                </a:solidFill>
                <a:effectLst/>
                <a:ea typeface="Roboto" panose="02000000000000000000" pitchFamily="2" charset="0"/>
                <a:cs typeface="Droid Sans Devanagari"/>
              </a:rPr>
              <a:t> à la COVID-19. [</a:t>
            </a:r>
            <a:r>
              <a:rPr lang="en-US" sz="1800" kern="100" dirty="0" err="1">
                <a:solidFill>
                  <a:srgbClr val="000000"/>
                </a:solidFill>
                <a:effectLst/>
                <a:ea typeface="Roboto" panose="02000000000000000000" pitchFamily="2" charset="0"/>
                <a:cs typeface="Droid Sans Devanagari"/>
              </a:rPr>
              <a:t>Arrêté</a:t>
            </a:r>
            <a:r>
              <a:rPr lang="en-US" sz="1800" kern="100" dirty="0">
                <a:solidFill>
                  <a:srgbClr val="000000"/>
                </a:solidFill>
                <a:effectLst/>
                <a:ea typeface="Roboto" panose="02000000000000000000" pitchFamily="2" charset="0"/>
                <a:cs typeface="Droid Sans Devanagari"/>
              </a:rPr>
              <a:t> </a:t>
            </a:r>
            <a:r>
              <a:rPr lang="en-US" sz="1800" kern="100" dirty="0" err="1">
                <a:solidFill>
                  <a:srgbClr val="000000"/>
                </a:solidFill>
                <a:effectLst/>
                <a:ea typeface="Roboto" panose="02000000000000000000" pitchFamily="2" charset="0"/>
                <a:cs typeface="Droid Sans Devanagari"/>
              </a:rPr>
              <a:t>d’urgence</a:t>
            </a:r>
            <a:r>
              <a:rPr lang="en-US" sz="1800" kern="100" dirty="0">
                <a:solidFill>
                  <a:srgbClr val="000000"/>
                </a:solidFill>
                <a:effectLst/>
                <a:ea typeface="Roboto" panose="02000000000000000000" pitchFamily="2" charset="0"/>
                <a:cs typeface="Droid Sans Devanagari"/>
              </a:rPr>
              <a:t>, par. 5(c)]</a:t>
            </a:r>
            <a:endParaRPr lang="en-CA" sz="1800" kern="100" dirty="0">
              <a:effectLst/>
              <a:ea typeface="Roboto" panose="02000000000000000000" pitchFamily="2" charset="0"/>
              <a:cs typeface="Droid Sans Devanagari"/>
            </a:endParaRPr>
          </a:p>
          <a:p>
            <a:pPr marL="0" indent="0">
              <a:buNone/>
            </a:pPr>
            <a:r>
              <a:rPr lang="en-US" sz="1800" kern="100" dirty="0">
                <a:effectLst/>
                <a:ea typeface="Roboto" panose="02000000000000000000" pitchFamily="2" charset="0"/>
                <a:cs typeface="Droid Sans Devanagari"/>
              </a:rPr>
              <a:t>Sans </a:t>
            </a:r>
            <a:r>
              <a:rPr lang="en-US" sz="1800" kern="100" dirty="0" err="1">
                <a:effectLst/>
                <a:ea typeface="Roboto" panose="02000000000000000000" pitchFamily="2" charset="0"/>
                <a:cs typeface="Droid Sans Devanagari"/>
              </a:rPr>
              <a:t>l’établissement</a:t>
            </a:r>
            <a:r>
              <a:rPr lang="en-US" sz="1800" kern="100" dirty="0">
                <a:effectLst/>
                <a:ea typeface="Roboto" panose="02000000000000000000" pitchFamily="2" charset="0"/>
                <a:cs typeface="Droid Sans Devanagari"/>
              </a:rPr>
              <a:t> du :</a:t>
            </a:r>
            <a:endParaRPr lang="en-CA" sz="1800" kern="100" dirty="0">
              <a:effectLst/>
              <a:ea typeface="Roboto" panose="02000000000000000000" pitchFamily="2" charset="0"/>
              <a:cs typeface="Droid Sans Devanagari"/>
            </a:endParaRPr>
          </a:p>
          <a:p>
            <a:pPr indent="0">
              <a:buNone/>
            </a:pPr>
            <a:r>
              <a:rPr lang="en-US" sz="1800" kern="100" dirty="0">
                <a:effectLst/>
                <a:ea typeface="Roboto" panose="02000000000000000000" pitchFamily="2" charset="0"/>
                <a:cs typeface="Droid Sans Devanagari"/>
              </a:rPr>
              <a:t>1)	le </a:t>
            </a:r>
            <a:r>
              <a:rPr lang="en-US" sz="1800" kern="100" dirty="0" err="1">
                <a:effectLst/>
                <a:ea typeface="Roboto" panose="02000000000000000000" pitchFamily="2" charset="0"/>
                <a:cs typeface="Droid Sans Devanagari"/>
              </a:rPr>
              <a:t>profil</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d’innocuité</a:t>
            </a:r>
            <a:r>
              <a:rPr lang="en-US" sz="1800" kern="100" dirty="0">
                <a:effectLst/>
                <a:ea typeface="Roboto" panose="02000000000000000000" pitchFamily="2" charset="0"/>
                <a:cs typeface="Droid Sans Devanagari"/>
              </a:rPr>
              <a:t> du </a:t>
            </a:r>
            <a:r>
              <a:rPr lang="en-US" sz="1800" kern="100" dirty="0" err="1">
                <a:effectLst/>
                <a:ea typeface="Roboto" panose="02000000000000000000" pitchFamily="2" charset="0"/>
                <a:cs typeface="Droid Sans Devanagari"/>
              </a:rPr>
              <a:t>vaccin</a:t>
            </a:r>
            <a:r>
              <a:rPr lang="en-US" sz="1800" kern="100" dirty="0">
                <a:effectLst/>
                <a:ea typeface="Roboto" panose="02000000000000000000" pitchFamily="2" charset="0"/>
                <a:cs typeface="Droid Sans Devanagari"/>
              </a:rPr>
              <a:t>, et</a:t>
            </a:r>
            <a:endParaRPr lang="en-CA" sz="1800" kern="100" dirty="0">
              <a:effectLst/>
              <a:ea typeface="Roboto" panose="02000000000000000000" pitchFamily="2" charset="0"/>
              <a:cs typeface="Droid Sans Devanagari"/>
            </a:endParaRPr>
          </a:p>
          <a:p>
            <a:pPr indent="0">
              <a:buNone/>
            </a:pPr>
            <a:r>
              <a:rPr lang="en-US" sz="1800" kern="100" dirty="0">
                <a:effectLst/>
                <a:ea typeface="Roboto" panose="02000000000000000000" pitchFamily="2" charset="0"/>
                <a:cs typeface="Droid Sans Devanagari"/>
              </a:rPr>
              <a:t>2)	le </a:t>
            </a:r>
            <a:r>
              <a:rPr lang="en-US" sz="1800" kern="100" dirty="0" err="1">
                <a:effectLst/>
                <a:ea typeface="Roboto" panose="02000000000000000000" pitchFamily="2" charset="0"/>
                <a:cs typeface="Droid Sans Devanagari"/>
              </a:rPr>
              <a:t>profil</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d’efficacité</a:t>
            </a:r>
            <a:r>
              <a:rPr lang="en-US" sz="1800" kern="100" dirty="0">
                <a:effectLst/>
                <a:ea typeface="Roboto" panose="02000000000000000000" pitchFamily="2" charset="0"/>
                <a:cs typeface="Droid Sans Devanagari"/>
              </a:rPr>
              <a:t> du </a:t>
            </a:r>
            <a:r>
              <a:rPr lang="en-US" sz="1800" kern="100" dirty="0" err="1">
                <a:effectLst/>
                <a:ea typeface="Roboto" panose="02000000000000000000" pitchFamily="2" charset="0"/>
                <a:cs typeface="Droid Sans Devanagari"/>
              </a:rPr>
              <a:t>vaccin</a:t>
            </a:r>
            <a:r>
              <a:rPr lang="en-US" sz="1800" kern="100" dirty="0">
                <a:effectLst/>
                <a:ea typeface="Roboto" panose="02000000000000000000" pitchFamily="2" charset="0"/>
                <a:cs typeface="Droid Sans Devanagari"/>
              </a:rPr>
              <a:t>,</a:t>
            </a:r>
            <a:endParaRPr lang="en-CA" sz="1800" kern="100" dirty="0">
              <a:effectLst/>
              <a:ea typeface="Roboto" panose="02000000000000000000" pitchFamily="2" charset="0"/>
              <a:cs typeface="Droid Sans Devanagari"/>
            </a:endParaRPr>
          </a:p>
          <a:p>
            <a:pPr marL="0" indent="0">
              <a:buNone/>
            </a:pPr>
            <a:r>
              <a:rPr lang="en-US" sz="1800" b="1" kern="100" dirty="0">
                <a:effectLst/>
                <a:ea typeface="Roboto" panose="02000000000000000000" pitchFamily="2" charset="0"/>
                <a:cs typeface="Droid Sans Devanagari"/>
              </a:rPr>
              <a:t>il </a:t>
            </a:r>
            <a:r>
              <a:rPr lang="en-US" sz="1800" b="1" kern="100" dirty="0" err="1">
                <a:effectLst/>
                <a:ea typeface="Roboto" panose="02000000000000000000" pitchFamily="2" charset="0"/>
                <a:cs typeface="Droid Sans Devanagari"/>
              </a:rPr>
              <a:t>est</a:t>
            </a:r>
            <a:r>
              <a:rPr lang="en-US" sz="1800" b="1" kern="100" dirty="0">
                <a:effectLst/>
                <a:ea typeface="Roboto" panose="02000000000000000000" pitchFamily="2" charset="0"/>
                <a:cs typeface="Droid Sans Devanagari"/>
              </a:rPr>
              <a:t> impossible </a:t>
            </a:r>
            <a:r>
              <a:rPr lang="en-US" sz="1800" b="1" kern="100" dirty="0" err="1">
                <a:effectLst/>
                <a:ea typeface="Roboto" panose="02000000000000000000" pitchFamily="2" charset="0"/>
                <a:cs typeface="Droid Sans Devanagari"/>
              </a:rPr>
              <a:t>d’établir</a:t>
            </a:r>
            <a:r>
              <a:rPr lang="en-US" sz="1800" b="1" kern="100" dirty="0">
                <a:effectLst/>
                <a:ea typeface="Roboto" panose="02000000000000000000" pitchFamily="2" charset="0"/>
                <a:cs typeface="Droid Sans Devanagari"/>
              </a:rPr>
              <a:t> </a:t>
            </a:r>
            <a:r>
              <a:rPr lang="en-US" sz="1800" b="1" kern="100" dirty="0" err="1">
                <a:effectLst/>
                <a:ea typeface="Roboto" panose="02000000000000000000" pitchFamily="2" charset="0"/>
                <a:cs typeface="Droid Sans Devanagari"/>
              </a:rPr>
              <a:t>si</a:t>
            </a:r>
            <a:r>
              <a:rPr lang="en-US" sz="1800" b="1" kern="100" dirty="0">
                <a:effectLst/>
                <a:ea typeface="Roboto" panose="02000000000000000000" pitchFamily="2" charset="0"/>
                <a:cs typeface="Droid Sans Devanagari"/>
              </a:rPr>
              <a:t> les </a:t>
            </a:r>
            <a:r>
              <a:rPr lang="en-US" sz="1800" b="1" kern="100" dirty="0" err="1">
                <a:effectLst/>
                <a:ea typeface="Roboto" panose="02000000000000000000" pitchFamily="2" charset="0"/>
                <a:cs typeface="Droid Sans Devanagari"/>
              </a:rPr>
              <a:t>avantages</a:t>
            </a:r>
            <a:r>
              <a:rPr lang="en-US" sz="1800" b="1" kern="100" dirty="0">
                <a:effectLst/>
                <a:ea typeface="Roboto" panose="02000000000000000000" pitchFamily="2" charset="0"/>
                <a:cs typeface="Droid Sans Devanagari"/>
              </a:rPr>
              <a:t> </a:t>
            </a:r>
            <a:r>
              <a:rPr lang="en-US" sz="1800" b="1" kern="100" dirty="0" err="1">
                <a:effectLst/>
                <a:ea typeface="Roboto" panose="02000000000000000000" pitchFamily="2" charset="0"/>
                <a:cs typeface="Droid Sans Devanagari"/>
              </a:rPr>
              <a:t>l’emportent</a:t>
            </a:r>
            <a:r>
              <a:rPr lang="en-US" sz="1800" b="1" kern="100" dirty="0">
                <a:effectLst/>
                <a:ea typeface="Roboto" panose="02000000000000000000" pitchFamily="2" charset="0"/>
                <a:cs typeface="Droid Sans Devanagari"/>
              </a:rPr>
              <a:t> sur les </a:t>
            </a:r>
            <a:r>
              <a:rPr lang="en-US" sz="1800" b="1" kern="100" dirty="0" err="1">
                <a:effectLst/>
                <a:ea typeface="Roboto" panose="02000000000000000000" pitchFamily="2" charset="0"/>
                <a:cs typeface="Droid Sans Devanagari"/>
              </a:rPr>
              <a:t>risques</a:t>
            </a:r>
            <a:r>
              <a:rPr lang="en-US" sz="1800" kern="100" dirty="0">
                <a:effectLst/>
                <a:ea typeface="Roboto" panose="02000000000000000000" pitchFamily="2" charset="0"/>
                <a:cs typeface="Droid Sans Devanagari"/>
              </a:rPr>
              <a:t>.  Ce </a:t>
            </a:r>
            <a:r>
              <a:rPr lang="en-US" sz="1800" kern="100" dirty="0" err="1">
                <a:effectLst/>
                <a:ea typeface="Roboto" panose="02000000000000000000" pitchFamily="2" charset="0"/>
                <a:cs typeface="Droid Sans Devanagari"/>
              </a:rPr>
              <a:t>critère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est</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donc</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fallacieux</a:t>
            </a:r>
            <a:r>
              <a:rPr lang="en-US" sz="1800" kern="100" dirty="0">
                <a:effectLst/>
                <a:ea typeface="Roboto" panose="02000000000000000000" pitchFamily="2" charset="0"/>
                <a:cs typeface="Droid Sans Devanagari"/>
              </a:rPr>
              <a:t> et </a:t>
            </a:r>
            <a:r>
              <a:rPr lang="en-US" sz="1800" kern="100" dirty="0" err="1">
                <a:effectLst/>
                <a:ea typeface="Roboto" panose="02000000000000000000" pitchFamily="2" charset="0"/>
                <a:cs typeface="Droid Sans Devanagari"/>
              </a:rPr>
              <a:t>illogique</a:t>
            </a:r>
            <a:r>
              <a:rPr lang="en-US" sz="1800" kern="100" dirty="0">
                <a:effectLst/>
                <a:ea typeface="Roboto" panose="02000000000000000000" pitchFamily="2" charset="0"/>
                <a:cs typeface="Droid Sans Devanagari"/>
              </a:rPr>
              <a:t>.</a:t>
            </a:r>
            <a:endParaRPr lang="en-CA" sz="1800" kern="100" dirty="0">
              <a:effectLst/>
              <a:ea typeface="Roboto" panose="02000000000000000000" pitchFamily="2" charset="0"/>
              <a:cs typeface="Droid Sans Devanagari"/>
            </a:endParaRPr>
          </a:p>
          <a:p>
            <a:pPr marL="0" indent="0">
              <a:buNone/>
            </a:pPr>
            <a:endParaRPr lang="en-US" sz="1300" kern="100" dirty="0">
              <a:ea typeface="Roboto" panose="02000000000000000000" pitchFamily="2" charset="0"/>
              <a:cs typeface="Droid Sans Devanagari"/>
            </a:endParaRPr>
          </a:p>
          <a:p>
            <a:pPr marL="0" indent="0">
              <a:buNone/>
            </a:pPr>
            <a:r>
              <a:rPr lang="en-US" sz="1300" kern="100" dirty="0">
                <a:ea typeface="Roboto" panose="02000000000000000000" pitchFamily="2" charset="0"/>
                <a:cs typeface="Droid Sans Devanagari"/>
              </a:rPr>
              <a:t>7 </a:t>
            </a:r>
            <a:r>
              <a:rPr lang="en-US" sz="1300" kern="100" dirty="0" err="1">
                <a:effectLst/>
                <a:ea typeface="Roboto" panose="02000000000000000000" pitchFamily="2" charset="0"/>
                <a:cs typeface="Droid Sans Devanagari"/>
              </a:rPr>
              <a:t>Voir</a:t>
            </a:r>
            <a:r>
              <a:rPr lang="en-US" sz="1300" kern="100" dirty="0">
                <a:effectLst/>
                <a:ea typeface="Roboto" panose="02000000000000000000" pitchFamily="2" charset="0"/>
                <a:cs typeface="Droid Sans Devanagari"/>
              </a:rPr>
              <a:t> la note </a:t>
            </a:r>
            <a:r>
              <a:rPr lang="en-US" sz="1300" kern="100" dirty="0" err="1">
                <a:effectLst/>
                <a:ea typeface="Roboto" panose="02000000000000000000" pitchFamily="2" charset="0"/>
                <a:cs typeface="Droid Sans Devanagari"/>
              </a:rPr>
              <a:t>destinée</a:t>
            </a:r>
            <a:r>
              <a:rPr lang="en-US" sz="1300" kern="100" dirty="0">
                <a:effectLst/>
                <a:ea typeface="Roboto" panose="02000000000000000000" pitchFamily="2" charset="0"/>
                <a:cs typeface="Droid Sans Devanagari"/>
              </a:rPr>
              <a:t> au </a:t>
            </a:r>
            <a:r>
              <a:rPr lang="en-US" sz="1300" kern="100" dirty="0" err="1">
                <a:effectLst/>
                <a:ea typeface="Roboto" panose="02000000000000000000" pitchFamily="2" charset="0"/>
                <a:cs typeface="Droid Sans Devanagari"/>
              </a:rPr>
              <a:t>lecteur</a:t>
            </a:r>
            <a:r>
              <a:rPr lang="en-US" sz="1300" kern="100" dirty="0">
                <a:effectLst/>
                <a:ea typeface="Roboto" panose="02000000000000000000" pitchFamily="2" charset="0"/>
                <a:cs typeface="Droid Sans Devanagari"/>
              </a:rPr>
              <a:t> francophone.</a:t>
            </a:r>
            <a:endParaRPr lang="en-CA" sz="1300" kern="100" dirty="0">
              <a:effectLst/>
              <a:ea typeface="Roboto" panose="02000000000000000000" pitchFamily="2" charset="0"/>
              <a:cs typeface="Droid Sans Devanagari"/>
            </a:endParaRPr>
          </a:p>
        </p:txBody>
      </p:sp>
      <p:sp>
        <p:nvSpPr>
          <p:cNvPr id="4" name="Content Placeholder 3">
            <a:extLst>
              <a:ext uri="{FF2B5EF4-FFF2-40B4-BE49-F238E27FC236}">
                <a16:creationId xmlns="" xmlns:a16="http://schemas.microsoft.com/office/drawing/2014/main" id="{60E0187B-0996-CD51-F55C-5045D72D8576}"/>
              </a:ext>
            </a:extLst>
          </p:cNvPr>
          <p:cNvSpPr>
            <a:spLocks noGrp="1"/>
          </p:cNvSpPr>
          <p:nvPr>
            <p:ph sz="half" idx="2"/>
          </p:nvPr>
        </p:nvSpPr>
        <p:spPr>
          <a:xfrm>
            <a:off x="6172200" y="478302"/>
            <a:ext cx="5181600" cy="5712729"/>
          </a:xfrm>
          <a:ln>
            <a:solidFill>
              <a:schemeClr val="tx1"/>
            </a:solidFill>
          </a:ln>
        </p:spPr>
        <p:txBody>
          <a:bodyPr>
            <a:normAutofit fontScale="92500" lnSpcReduction="20000"/>
          </a:bodyPr>
          <a:lstStyle/>
          <a:p>
            <a:pPr marL="0" indent="0">
              <a:buNone/>
            </a:pPr>
            <a:r>
              <a:rPr lang="en-US" sz="2200" b="1" kern="100" dirty="0">
                <a:solidFill>
                  <a:srgbClr val="FF0000"/>
                </a:solidFill>
                <a:effectLst/>
                <a:latin typeface="Calibri" panose="020F0502020204030204" pitchFamily="34" charset="0"/>
                <a:ea typeface="Roboto" panose="02000000000000000000" pitchFamily="2" charset="0"/>
                <a:cs typeface="Droid Sans Devanagari"/>
              </a:rPr>
              <a:t>The test for the COVID-19 vaccines uses benefit and risk language, without actually requiring that it be proven that the benefits outweigh the risks</a:t>
            </a:r>
            <a:r>
              <a:rPr lang="en-US" sz="1800" b="1" kern="100" dirty="0">
                <a:effectLst/>
                <a:latin typeface="Calibri" panose="020F0502020204030204" pitchFamily="34" charset="0"/>
                <a:ea typeface="Roboto" panose="02000000000000000000" pitchFamily="2" charset="0"/>
                <a:cs typeface="Droid Sans Devanagari"/>
              </a:rPr>
              <a:t>.</a:t>
            </a:r>
            <a:r>
              <a:rPr lang="en-US" sz="1800" kern="100" dirty="0">
                <a:effectLst/>
                <a:latin typeface="Calibri" panose="020F0502020204030204" pitchFamily="34" charset="0"/>
                <a:ea typeface="Roboto" panose="02000000000000000000" pitchFamily="2" charset="0"/>
                <a:cs typeface="Droid Sans Devanagari"/>
              </a:rPr>
              <a:t> The test reads: </a:t>
            </a:r>
            <a:br>
              <a:rPr lang="en-US" sz="1800" kern="100" dirty="0">
                <a:effectLst/>
                <a:latin typeface="Calibri" panose="020F0502020204030204" pitchFamily="34" charset="0"/>
                <a:ea typeface="Roboto" panose="02000000000000000000" pitchFamily="2" charset="0"/>
                <a:cs typeface="Droid Sans Devanagari"/>
              </a:rPr>
            </a:br>
            <a:endParaRPr lang="en-CA" sz="1800" kern="100" dirty="0">
              <a:effectLst/>
              <a:latin typeface="Liberation Serif"/>
              <a:ea typeface="Roboto" panose="02000000000000000000" pitchFamily="2" charset="0"/>
              <a:cs typeface="Droid Sans Devanagari"/>
            </a:endParaRPr>
          </a:p>
          <a:p>
            <a:pPr marL="221615" indent="0">
              <a:buNone/>
            </a:pPr>
            <a:endParaRPr lang="en-US" sz="1800" kern="100" dirty="0" smtClean="0">
              <a:effectLst/>
              <a:latin typeface="Calibri" panose="020F0502020204030204" pitchFamily="34" charset="0"/>
              <a:ea typeface="Roboto" panose="02000000000000000000" pitchFamily="2" charset="0"/>
              <a:cs typeface="Droid Sans Devanagari"/>
            </a:endParaRPr>
          </a:p>
          <a:p>
            <a:pPr marL="221615" indent="0">
              <a:buNone/>
            </a:pPr>
            <a:r>
              <a:rPr lang="en-US" sz="1800" kern="100" dirty="0" smtClean="0">
                <a:effectLst/>
                <a:latin typeface="Calibri" panose="020F0502020204030204" pitchFamily="34" charset="0"/>
                <a:ea typeface="Roboto" panose="02000000000000000000" pitchFamily="2" charset="0"/>
                <a:cs typeface="Droid Sans Devanagari"/>
              </a:rPr>
              <a:t>the </a:t>
            </a:r>
            <a:r>
              <a:rPr lang="en-US" sz="1800" kern="100" dirty="0">
                <a:effectLst/>
                <a:latin typeface="Calibri" panose="020F0502020204030204" pitchFamily="34" charset="0"/>
                <a:ea typeface="Roboto" panose="02000000000000000000" pitchFamily="2" charset="0"/>
                <a:cs typeface="Droid Sans Devanagari"/>
              </a:rPr>
              <a:t>Minister has sufficient evidence to support the conclusion that the benefits associated with the drug outweigh the risks, having regard to the uncertainties relating to the benefits and risks and the necessity of addressing the urgent public health need related to COVID-19 (Interim Order s. 5(c)). </a:t>
            </a:r>
            <a:br>
              <a:rPr lang="en-US" sz="1800" kern="100" dirty="0">
                <a:effectLst/>
                <a:latin typeface="Calibri" panose="020F0502020204030204" pitchFamily="34" charset="0"/>
                <a:ea typeface="Roboto" panose="02000000000000000000" pitchFamily="2" charset="0"/>
                <a:cs typeface="Droid Sans Devanagari"/>
              </a:rPr>
            </a:b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Without the establishment of: </a:t>
            </a:r>
            <a:br>
              <a:rPr lang="en-US" sz="1800" kern="100" dirty="0">
                <a:effectLst/>
                <a:latin typeface="Calibri" panose="020F0502020204030204" pitchFamily="34" charset="0"/>
                <a:ea typeface="Roboto" panose="02000000000000000000" pitchFamily="2" charset="0"/>
                <a:cs typeface="Droid Sans Devanagari"/>
              </a:rPr>
            </a:br>
            <a:endParaRPr lang="en-CA" sz="1800" kern="100" dirty="0">
              <a:effectLst/>
              <a:latin typeface="Liberation Serif"/>
              <a:ea typeface="Roboto" panose="02000000000000000000" pitchFamily="2" charset="0"/>
              <a:cs typeface="Droid Sans Devanagari"/>
            </a:endParaRPr>
          </a:p>
          <a:p>
            <a:pPr indent="0">
              <a:buNone/>
            </a:pPr>
            <a:r>
              <a:rPr lang="en-US" sz="1800" kern="100" dirty="0">
                <a:effectLst/>
                <a:latin typeface="Calibri" panose="020F0502020204030204" pitchFamily="34" charset="0"/>
                <a:ea typeface="Roboto" panose="02000000000000000000" pitchFamily="2" charset="0"/>
                <a:cs typeface="Droid Sans Devanagari"/>
              </a:rPr>
              <a:t>1) the vaccine’s safety profile, and </a:t>
            </a:r>
            <a:endParaRPr lang="en-CA" sz="1800" kern="100" dirty="0">
              <a:effectLst/>
              <a:latin typeface="Liberation Serif"/>
              <a:ea typeface="Roboto" panose="02000000000000000000" pitchFamily="2" charset="0"/>
              <a:cs typeface="Droid Sans Devanagari"/>
            </a:endParaRPr>
          </a:p>
          <a:p>
            <a:pPr marL="221615" indent="0">
              <a:buNone/>
            </a:pPr>
            <a:r>
              <a:rPr lang="en-US" sz="1800" kern="100" dirty="0">
                <a:effectLst/>
                <a:latin typeface="Calibri" panose="020F0502020204030204" pitchFamily="34" charset="0"/>
                <a:ea typeface="Roboto" panose="02000000000000000000" pitchFamily="2" charset="0"/>
                <a:cs typeface="Droid Sans Devanagari"/>
              </a:rPr>
              <a:t>2) the vaccine’s efficacy profile, </a:t>
            </a:r>
            <a:br>
              <a:rPr lang="en-US" sz="1800" kern="100" dirty="0">
                <a:effectLst/>
                <a:latin typeface="Calibri" panose="020F0502020204030204" pitchFamily="34" charset="0"/>
                <a:ea typeface="Roboto" panose="02000000000000000000" pitchFamily="2" charset="0"/>
                <a:cs typeface="Droid Sans Devanagari"/>
              </a:rPr>
            </a:br>
            <a:endParaRPr lang="en-CA" sz="1800" kern="100" dirty="0">
              <a:effectLst/>
              <a:latin typeface="Liberation Serif"/>
              <a:ea typeface="Roboto" panose="02000000000000000000" pitchFamily="2" charset="0"/>
              <a:cs typeface="Droid Sans Devanagari"/>
            </a:endParaRPr>
          </a:p>
          <a:p>
            <a:pPr marL="0" indent="0">
              <a:buNone/>
            </a:pPr>
            <a:r>
              <a:rPr lang="en-US" sz="1800" dirty="0">
                <a:effectLst/>
                <a:latin typeface="Calibri" panose="020F0502020204030204" pitchFamily="34" charset="0"/>
                <a:ea typeface="Roboto" panose="02000000000000000000" pitchFamily="2" charset="0"/>
              </a:rPr>
              <a:t>it is impossible to assess whether the benefits outweigh the risk. This is a fallacious test. It is logically unsound. </a:t>
            </a:r>
            <a:endParaRPr lang="en-CA" dirty="0"/>
          </a:p>
        </p:txBody>
      </p:sp>
      <p:cxnSp>
        <p:nvCxnSpPr>
          <p:cNvPr id="5" name="Straight Connector 4">
            <a:extLst>
              <a:ext uri="{FF2B5EF4-FFF2-40B4-BE49-F238E27FC236}">
                <a16:creationId xmlns="" xmlns:a16="http://schemas.microsoft.com/office/drawing/2014/main" id="{F25A7AB2-3296-02E6-12BD-7081D08857C5}"/>
              </a:ext>
            </a:extLst>
          </p:cNvPr>
          <p:cNvCxnSpPr/>
          <p:nvPr/>
        </p:nvCxnSpPr>
        <p:spPr>
          <a:xfrm>
            <a:off x="908538" y="1713445"/>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5E9F8917-A20F-6028-97FE-5184E27F7126}"/>
              </a:ext>
            </a:extLst>
          </p:cNvPr>
          <p:cNvCxnSpPr/>
          <p:nvPr/>
        </p:nvCxnSpPr>
        <p:spPr>
          <a:xfrm>
            <a:off x="6144064" y="1704300"/>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72425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D5FD3D3-9AC1-B16B-EE01-CC4A0FF24D29}"/>
              </a:ext>
            </a:extLst>
          </p:cNvPr>
          <p:cNvSpPr>
            <a:spLocks noGrp="1"/>
          </p:cNvSpPr>
          <p:nvPr>
            <p:ph sz="half" idx="1"/>
          </p:nvPr>
        </p:nvSpPr>
        <p:spPr>
          <a:xfrm>
            <a:off x="866336" y="1333256"/>
            <a:ext cx="5181600" cy="4351338"/>
          </a:xfrm>
          <a:ln>
            <a:solidFill>
              <a:schemeClr val="tx1"/>
            </a:solidFill>
          </a:ln>
        </p:spPr>
        <p:txBody>
          <a:bodyPr/>
          <a:lstStyle/>
          <a:p>
            <a:pPr marL="0" indent="0">
              <a:buNone/>
            </a:pPr>
            <a:endParaRPr lang="en-CA" sz="1800" b="1" kern="100" dirty="0" smtClean="0">
              <a:latin typeface="Calibri" panose="020F0502020204030204" pitchFamily="34" charset="0"/>
              <a:ea typeface="Roboto" panose="02000000000000000000" pitchFamily="2" charset="0"/>
              <a:cs typeface="Droid Sans Devanagari"/>
            </a:endParaRPr>
          </a:p>
          <a:p>
            <a:pPr marL="0" indent="0">
              <a:buNone/>
            </a:pPr>
            <a:endParaRPr lang="en-CA" sz="1800" kern="100" dirty="0">
              <a:effectLst/>
              <a:latin typeface="Liberation Serif"/>
              <a:ea typeface="Roboto" panose="02000000000000000000" pitchFamily="2" charset="0"/>
              <a:cs typeface="Droid Sans Devanagari"/>
            </a:endParaRPr>
          </a:p>
          <a:p>
            <a:pPr marL="0" indent="0">
              <a:buNone/>
            </a:pPr>
            <a:endParaRPr lang="en-US" sz="1800" kern="100" dirty="0">
              <a:effectLst/>
              <a:latin typeface="Calibri" panose="020F0502020204030204" pitchFamily="34" charset="0"/>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Dans les </a:t>
            </a:r>
            <a:r>
              <a:rPr lang="en-US" sz="1800" kern="100" dirty="0" err="1">
                <a:effectLst/>
                <a:latin typeface="Calibri" panose="020F0502020204030204" pitchFamily="34" charset="0"/>
                <a:ea typeface="Roboto" panose="02000000000000000000" pitchFamily="2" charset="0"/>
                <a:cs typeface="Droid Sans Devanagari"/>
              </a:rPr>
              <a:t>cas</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où</a:t>
            </a:r>
            <a:r>
              <a:rPr lang="en-US" sz="1800" kern="100" dirty="0">
                <a:effectLst/>
                <a:latin typeface="Calibri" panose="020F0502020204030204" pitchFamily="34" charset="0"/>
                <a:ea typeface="Roboto" panose="02000000000000000000" pitchFamily="2" charset="0"/>
                <a:cs typeface="Droid Sans Devanagari"/>
              </a:rPr>
              <a:t> il y a incertitude sur </a:t>
            </a:r>
            <a:r>
              <a:rPr lang="en-US" sz="1800" kern="100" dirty="0" err="1">
                <a:effectLst/>
                <a:latin typeface="Calibri" panose="020F0502020204030204" pitchFamily="34" charset="0"/>
                <a:ea typeface="Roboto" panose="02000000000000000000" pitchFamily="2" charset="0"/>
                <a:cs typeface="Droid Sans Devanagari"/>
              </a:rPr>
              <a:t>l’innocuité</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l’efficacité</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ou</a:t>
            </a:r>
            <a:r>
              <a:rPr lang="en-US" sz="1800" kern="100" dirty="0">
                <a:effectLst/>
                <a:latin typeface="Calibri" panose="020F0502020204030204" pitchFamily="34" charset="0"/>
                <a:ea typeface="Roboto" panose="02000000000000000000" pitchFamily="2" charset="0"/>
                <a:cs typeface="Droid Sans Devanagari"/>
              </a:rPr>
              <a:t> la </a:t>
            </a:r>
            <a:r>
              <a:rPr lang="en-US" sz="1800" kern="100" dirty="0" err="1">
                <a:effectLst/>
                <a:latin typeface="Calibri" panose="020F0502020204030204" pitchFamily="34" charset="0"/>
                <a:ea typeface="Roboto" panose="02000000000000000000" pitchFamily="2" charset="0"/>
                <a:cs typeface="Droid Sans Devanagari"/>
              </a:rPr>
              <a:t>prépondérance</a:t>
            </a:r>
            <a:r>
              <a:rPr lang="en-US" sz="1800" kern="100" dirty="0">
                <a:effectLst/>
                <a:latin typeface="Calibri" panose="020F0502020204030204" pitchFamily="34" charset="0"/>
                <a:ea typeface="Roboto" panose="02000000000000000000" pitchFamily="2" charset="0"/>
                <a:cs typeface="Droid Sans Devanagari"/>
              </a:rPr>
              <a:t> des </a:t>
            </a:r>
            <a:r>
              <a:rPr lang="en-US" sz="1800" kern="100" dirty="0" err="1">
                <a:effectLst/>
                <a:latin typeface="Calibri" panose="020F0502020204030204" pitchFamily="34" charset="0"/>
                <a:ea typeface="Roboto" panose="02000000000000000000" pitchFamily="2" charset="0"/>
                <a:cs typeface="Droid Sans Devanagari"/>
              </a:rPr>
              <a:t>avantages</a:t>
            </a:r>
            <a:r>
              <a:rPr lang="en-US" sz="1800" kern="100" dirty="0">
                <a:effectLst/>
                <a:latin typeface="Calibri" panose="020F0502020204030204" pitchFamily="34" charset="0"/>
                <a:ea typeface="Roboto" panose="02000000000000000000" pitchFamily="2" charset="0"/>
                <a:cs typeface="Droid Sans Devanagari"/>
              </a:rPr>
              <a:t> sur les </a:t>
            </a:r>
            <a:r>
              <a:rPr lang="en-US" sz="1800" kern="100" dirty="0" err="1">
                <a:effectLst/>
                <a:latin typeface="Calibri" panose="020F0502020204030204" pitchFamily="34" charset="0"/>
                <a:ea typeface="Roboto" panose="02000000000000000000" pitchFamily="2" charset="0"/>
                <a:cs typeface="Droid Sans Devanagari"/>
              </a:rPr>
              <a:t>risques</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d’une</a:t>
            </a:r>
            <a:r>
              <a:rPr lang="en-US" sz="1800" kern="100" dirty="0">
                <a:effectLst/>
                <a:latin typeface="Calibri" panose="020F0502020204030204" pitchFamily="34" charset="0"/>
                <a:ea typeface="Roboto" panose="02000000000000000000" pitchFamily="2" charset="0"/>
                <a:cs typeface="Droid Sans Devanagari"/>
              </a:rPr>
              <a:t> drogue nouvelle, </a:t>
            </a:r>
            <a:r>
              <a:rPr lang="en-US" sz="1800" kern="100" dirty="0" err="1">
                <a:effectLst/>
                <a:latin typeface="Calibri" panose="020F0502020204030204" pitchFamily="34" charset="0"/>
                <a:ea typeface="Roboto" panose="02000000000000000000" pitchFamily="2" charset="0"/>
                <a:cs typeface="Droid Sans Devanagari"/>
              </a:rPr>
              <a:t>cette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dernière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n’est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habituellement</a:t>
            </a:r>
            <a:r>
              <a:rPr lang="en-US" sz="1800" kern="100" dirty="0">
                <a:effectLst/>
                <a:latin typeface="Calibri" panose="020F0502020204030204" pitchFamily="34" charset="0"/>
                <a:ea typeface="Roboto" panose="02000000000000000000" pitchFamily="2" charset="0"/>
                <a:cs typeface="Droid Sans Devanagari"/>
              </a:rPr>
              <a:t> pas </a:t>
            </a:r>
            <a:r>
              <a:rPr lang="en-US" sz="1800" kern="100" dirty="0" err="1">
                <a:effectLst/>
                <a:latin typeface="Calibri" panose="020F0502020204030204" pitchFamily="34" charset="0"/>
                <a:ea typeface="Roboto" panose="02000000000000000000" pitchFamily="2" charset="0"/>
                <a:cs typeface="Droid Sans Devanagari"/>
              </a:rPr>
              <a:t>approuvée</a:t>
            </a:r>
            <a:r>
              <a:rPr lang="en-US" sz="1800" kern="100" dirty="0">
                <a:effectLst/>
                <a:latin typeface="Calibri" panose="020F0502020204030204" pitchFamily="34" charset="0"/>
                <a:ea typeface="Roboto" panose="02000000000000000000" pitchFamily="2" charset="0"/>
                <a:cs typeface="Droid Sans Devanagari"/>
              </a:rPr>
              <a:t> – </a:t>
            </a:r>
            <a:r>
              <a:rPr lang="en-US" sz="1800" kern="100" dirty="0" err="1">
                <a:effectLst/>
                <a:latin typeface="Calibri" panose="020F0502020204030204" pitchFamily="34" charset="0"/>
                <a:ea typeface="Roboto" panose="02000000000000000000" pitchFamily="2" charset="0"/>
                <a:cs typeface="Droid Sans Devanagari"/>
              </a:rPr>
              <a:t>mais</a:t>
            </a:r>
            <a:r>
              <a:rPr lang="en-US" sz="1800" kern="100" dirty="0">
                <a:effectLst/>
                <a:latin typeface="Calibri" panose="020F0502020204030204" pitchFamily="34" charset="0"/>
                <a:ea typeface="Roboto" panose="02000000000000000000" pitchFamily="2" charset="0"/>
                <a:cs typeface="Droid Sans Devanagari"/>
              </a:rPr>
              <a:t> le </a:t>
            </a:r>
            <a:r>
              <a:rPr lang="en-US" sz="1800" kern="100" dirty="0" err="1">
                <a:effectLst/>
                <a:latin typeface="Calibri" panose="020F0502020204030204" pitchFamily="34" charset="0"/>
                <a:ea typeface="Roboto" panose="02000000000000000000" pitchFamily="2" charset="0"/>
                <a:cs typeface="Droid Sans Devanagari"/>
              </a:rPr>
              <a:t>ministre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devait</a:t>
            </a:r>
            <a:r>
              <a:rPr lang="en-US" sz="1800" kern="100" dirty="0">
                <a:effectLst/>
                <a:latin typeface="Calibri" panose="020F0502020204030204" pitchFamily="34" charset="0"/>
                <a:ea typeface="Roboto" panose="02000000000000000000" pitchFamily="2" charset="0"/>
                <a:cs typeface="Droid Sans Devanagari"/>
              </a:rPr>
              <a:t>, dans le </a:t>
            </a:r>
            <a:r>
              <a:rPr lang="en-US" sz="1800" kern="100" dirty="0" err="1">
                <a:effectLst/>
                <a:latin typeface="Calibri" panose="020F0502020204030204" pitchFamily="34" charset="0"/>
                <a:ea typeface="Roboto" panose="02000000000000000000" pitchFamily="2" charset="0"/>
                <a:cs typeface="Droid Sans Devanagari"/>
              </a:rPr>
              <a:t>cas</a:t>
            </a:r>
            <a:r>
              <a:rPr lang="en-US" sz="1800" kern="100" dirty="0">
                <a:effectLst/>
                <a:latin typeface="Calibri" panose="020F0502020204030204" pitchFamily="34" charset="0"/>
                <a:ea typeface="Roboto" panose="02000000000000000000" pitchFamily="2" charset="0"/>
                <a:cs typeface="Droid Sans Devanagari"/>
              </a:rPr>
              <a:t> des </a:t>
            </a:r>
            <a:r>
              <a:rPr lang="en-US" sz="1800" kern="100" dirty="0" err="1">
                <a:effectLst/>
                <a:latin typeface="Calibri" panose="020F0502020204030204" pitchFamily="34" charset="0"/>
                <a:ea typeface="Roboto" panose="02000000000000000000" pitchFamily="2" charset="0"/>
                <a:cs typeface="Droid Sans Devanagari"/>
              </a:rPr>
              <a:t>vaccins</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contre</a:t>
            </a:r>
            <a:r>
              <a:rPr lang="en-US" sz="1800" kern="100" dirty="0">
                <a:effectLst/>
                <a:latin typeface="Calibri" panose="020F0502020204030204" pitchFamily="34" charset="0"/>
                <a:ea typeface="Roboto" panose="02000000000000000000" pitchFamily="2" charset="0"/>
                <a:cs typeface="Droid Sans Devanagari"/>
              </a:rPr>
              <a:t> la covid-19, donner son approbation </a:t>
            </a:r>
            <a:r>
              <a:rPr lang="en-US" sz="1800" kern="100" dirty="0" err="1">
                <a:effectLst/>
                <a:latin typeface="Calibri" panose="020F0502020204030204" pitchFamily="34" charset="0"/>
                <a:ea typeface="Roboto" panose="02000000000000000000" pitchFamily="2" charset="0"/>
                <a:cs typeface="Droid Sans Devanagari"/>
              </a:rPr>
              <a:t>même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s’il</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n’avait</a:t>
            </a:r>
            <a:r>
              <a:rPr lang="en-US" sz="1800" kern="100" dirty="0">
                <a:effectLst/>
                <a:latin typeface="Calibri" panose="020F0502020204030204" pitchFamily="34" charset="0"/>
                <a:ea typeface="Roboto" panose="02000000000000000000" pitchFamily="2" charset="0"/>
                <a:cs typeface="Droid Sans Devanagari"/>
              </a:rPr>
              <a:t> pas la certitude de la </a:t>
            </a:r>
            <a:r>
              <a:rPr lang="en-US" sz="1800" kern="100" dirty="0" err="1">
                <a:effectLst/>
                <a:latin typeface="Calibri" panose="020F0502020204030204" pitchFamily="34" charset="0"/>
                <a:ea typeface="Roboto" panose="02000000000000000000" pitchFamily="2" charset="0"/>
                <a:cs typeface="Droid Sans Devanagari"/>
              </a:rPr>
              <a:t>prépondérace</a:t>
            </a:r>
            <a:r>
              <a:rPr lang="en-US" sz="1800" kern="100" dirty="0">
                <a:effectLst/>
                <a:latin typeface="Calibri" panose="020F0502020204030204" pitchFamily="34" charset="0"/>
                <a:ea typeface="Roboto" panose="02000000000000000000" pitchFamily="2" charset="0"/>
                <a:cs typeface="Droid Sans Devanagari"/>
              </a:rPr>
              <a:t> des </a:t>
            </a:r>
            <a:r>
              <a:rPr lang="en-US" sz="1800" kern="100" dirty="0" err="1">
                <a:effectLst/>
                <a:latin typeface="Calibri" panose="020F0502020204030204" pitchFamily="34" charset="0"/>
                <a:ea typeface="Roboto" panose="02000000000000000000" pitchFamily="2" charset="0"/>
                <a:cs typeface="Droid Sans Devanagari"/>
              </a:rPr>
              <a:t>avantages</a:t>
            </a:r>
            <a:r>
              <a:rPr lang="en-US" sz="1800" kern="100" dirty="0">
                <a:effectLst/>
                <a:latin typeface="Calibri" panose="020F0502020204030204" pitchFamily="34" charset="0"/>
                <a:ea typeface="Roboto" panose="02000000000000000000" pitchFamily="2" charset="0"/>
                <a:cs typeface="Droid Sans Devanagari"/>
              </a:rPr>
              <a:t> sur les </a:t>
            </a:r>
            <a:r>
              <a:rPr lang="en-US" sz="1800" kern="100" dirty="0" err="1">
                <a:effectLst/>
                <a:latin typeface="Calibri" panose="020F0502020204030204" pitchFamily="34" charset="0"/>
                <a:ea typeface="Roboto" panose="02000000000000000000" pitchFamily="2" charset="0"/>
                <a:cs typeface="Droid Sans Devanagari"/>
              </a:rPr>
              <a:t>risques</a:t>
            </a:r>
            <a:r>
              <a:rPr lang="en-US" sz="1800" kern="100" dirty="0">
                <a:effectLst/>
                <a:latin typeface="Calibri" panose="020F0502020204030204" pitchFamily="34" charset="0"/>
                <a:ea typeface="Roboto" panose="02000000000000000000" pitchFamily="2" charset="0"/>
                <a:cs typeface="Droid Sans Devanagari"/>
              </a:rPr>
              <a:t>.</a:t>
            </a:r>
            <a:endParaRPr lang="en-CA" sz="1800" kern="100" dirty="0">
              <a:effectLst/>
              <a:latin typeface="Liberation Serif"/>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F4562A1A-5453-22A4-EB6C-A3DF4322321A}"/>
              </a:ext>
            </a:extLst>
          </p:cNvPr>
          <p:cNvSpPr>
            <a:spLocks noGrp="1"/>
          </p:cNvSpPr>
          <p:nvPr>
            <p:ph sz="half" idx="2"/>
          </p:nvPr>
        </p:nvSpPr>
        <p:spPr>
          <a:xfrm>
            <a:off x="6129996" y="1361391"/>
            <a:ext cx="5181600" cy="4351338"/>
          </a:xfrm>
          <a:ln>
            <a:solidFill>
              <a:schemeClr val="tx1"/>
            </a:solidFill>
          </a:ln>
        </p:spPr>
        <p:txBody>
          <a:bodyPr/>
          <a:lstStyle/>
          <a:p>
            <a:pPr marL="0" indent="0">
              <a:buNone/>
            </a:pPr>
            <a:r>
              <a:rPr lang="en-US" sz="2000" b="1" kern="100" dirty="0">
                <a:effectLst/>
                <a:latin typeface="Calibri" panose="020F0502020204030204" pitchFamily="34" charset="0"/>
                <a:ea typeface="Roboto" panose="02000000000000000000" pitchFamily="2" charset="0"/>
                <a:cs typeface="Droid Sans Devanagari"/>
              </a:rPr>
              <a:t>Minister had to approve even if unsure</a:t>
            </a:r>
            <a:endParaRPr lang="en-CA" sz="2000" kern="100" dirty="0">
              <a:effectLst/>
              <a:latin typeface="Liberation Serif"/>
              <a:ea typeface="Roboto" panose="02000000000000000000" pitchFamily="2" charset="0"/>
              <a:cs typeface="Droid Sans Devanagari"/>
            </a:endParaRPr>
          </a:p>
          <a:p>
            <a:pPr marL="0" indent="0">
              <a:buNone/>
            </a:pPr>
            <a:r>
              <a:rPr lang="en-US" sz="2000" kern="100" dirty="0">
                <a:effectLst/>
                <a:latin typeface="Calibri" panose="020F0502020204030204" pitchFamily="34" charset="0"/>
                <a:ea typeface="Roboto" panose="02000000000000000000" pitchFamily="2" charset="0"/>
                <a:cs typeface="Droid Sans Devanagari"/>
              </a:rPr>
              <a:t> </a:t>
            </a:r>
            <a:endParaRPr lang="en-CA" sz="2000" kern="100" dirty="0">
              <a:effectLst/>
              <a:latin typeface="Liberation Serif"/>
              <a:ea typeface="Roboto" panose="02000000000000000000" pitchFamily="2" charset="0"/>
              <a:cs typeface="Droid Sans Devanagari"/>
            </a:endParaRPr>
          </a:p>
          <a:p>
            <a:pPr marL="0" indent="0">
              <a:buNone/>
            </a:pPr>
            <a:endParaRPr lang="en-US" sz="1800" dirty="0" smtClean="0">
              <a:effectLst/>
              <a:latin typeface="Calibri" panose="020F0502020204030204" pitchFamily="34" charset="0"/>
              <a:ea typeface="Roboto" panose="02000000000000000000" pitchFamily="2" charset="0"/>
            </a:endParaRPr>
          </a:p>
          <a:p>
            <a:pPr marL="0" indent="0">
              <a:buNone/>
            </a:pPr>
            <a:r>
              <a:rPr lang="en-US" sz="1800" dirty="0" smtClean="0">
                <a:effectLst/>
                <a:latin typeface="Calibri" panose="020F0502020204030204" pitchFamily="34" charset="0"/>
                <a:ea typeface="Roboto" panose="02000000000000000000" pitchFamily="2" charset="0"/>
              </a:rPr>
              <a:t>Whenever </a:t>
            </a:r>
            <a:r>
              <a:rPr lang="en-US" sz="1800" dirty="0">
                <a:effectLst/>
                <a:latin typeface="Calibri" panose="020F0502020204030204" pitchFamily="34" charset="0"/>
                <a:ea typeface="Roboto" panose="02000000000000000000" pitchFamily="2" charset="0"/>
              </a:rPr>
              <a:t>there is doubt concerning safety, efficacy or whether the benefits outweigh the risks, there is normally no approval - but for the COVID-19 vaccines, the Minister had to  approve even if unsure whether the benefits outweighed the risks. </a:t>
            </a:r>
            <a:endParaRPr lang="en-CA" dirty="0"/>
          </a:p>
        </p:txBody>
      </p:sp>
      <p:cxnSp>
        <p:nvCxnSpPr>
          <p:cNvPr id="5" name="Straight Connector 4">
            <a:extLst>
              <a:ext uri="{FF2B5EF4-FFF2-40B4-BE49-F238E27FC236}">
                <a16:creationId xmlns="" xmlns:a16="http://schemas.microsoft.com/office/drawing/2014/main" id="{7AFD2852-9F38-F91A-5C24-B525506DE60B}"/>
              </a:ext>
            </a:extLst>
          </p:cNvPr>
          <p:cNvCxnSpPr/>
          <p:nvPr/>
        </p:nvCxnSpPr>
        <p:spPr>
          <a:xfrm>
            <a:off x="6172200" y="2212848"/>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F0A6AFCE-6895-483C-75E1-93E4436F997C}"/>
              </a:ext>
            </a:extLst>
          </p:cNvPr>
          <p:cNvCxnSpPr/>
          <p:nvPr/>
        </p:nvCxnSpPr>
        <p:spPr>
          <a:xfrm>
            <a:off x="838200" y="2212848"/>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2247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242A53D-3227-CA64-0811-EF1EAD676423}"/>
              </a:ext>
            </a:extLst>
          </p:cNvPr>
          <p:cNvSpPr>
            <a:spLocks noGrp="1"/>
          </p:cNvSpPr>
          <p:nvPr>
            <p:ph sz="half" idx="1"/>
          </p:nvPr>
        </p:nvSpPr>
        <p:spPr>
          <a:xfrm>
            <a:off x="838200" y="689317"/>
            <a:ext cx="5181600" cy="5487646"/>
          </a:xfrm>
          <a:ln>
            <a:solidFill>
              <a:schemeClr val="tx1"/>
            </a:solidFill>
          </a:ln>
        </p:spPr>
        <p:txBody>
          <a:bodyPr>
            <a:normAutofit fontScale="85000" lnSpcReduction="10000"/>
          </a:bodyPr>
          <a:lstStyle/>
          <a:p>
            <a:pPr marL="0" indent="0">
              <a:buNone/>
            </a:pPr>
            <a:r>
              <a:rPr lang="en-US" sz="2100" b="1" kern="100" dirty="0">
                <a:effectLst/>
                <a:ea typeface="Roboto" panose="02000000000000000000" pitchFamily="2" charset="0"/>
                <a:cs typeface="Droid Sans Devanagari"/>
              </a:rPr>
              <a:t>Les injectables </a:t>
            </a:r>
            <a:r>
              <a:rPr lang="en-US" sz="2100" b="1" kern="100" dirty="0" err="1">
                <a:effectLst/>
                <a:ea typeface="Roboto" panose="02000000000000000000" pitchFamily="2" charset="0"/>
                <a:cs typeface="Droid Sans Devanagari"/>
              </a:rPr>
              <a:t>contre</a:t>
            </a:r>
            <a:r>
              <a:rPr lang="en-US" sz="2100" b="1" kern="100" dirty="0">
                <a:effectLst/>
                <a:ea typeface="Roboto" panose="02000000000000000000" pitchFamily="2" charset="0"/>
                <a:cs typeface="Droid Sans Devanagari"/>
              </a:rPr>
              <a:t> la covid-19 </a:t>
            </a:r>
            <a:r>
              <a:rPr lang="en-US" sz="2100" b="1" kern="100" dirty="0" err="1">
                <a:effectLst/>
                <a:ea typeface="Roboto" panose="02000000000000000000" pitchFamily="2" charset="0"/>
                <a:cs typeface="Droid Sans Devanagari"/>
              </a:rPr>
              <a:t>ont</a:t>
            </a:r>
            <a:r>
              <a:rPr lang="en-US" sz="2100" b="1" kern="100" dirty="0">
                <a:effectLst/>
                <a:ea typeface="Roboto" panose="02000000000000000000" pitchFamily="2" charset="0"/>
                <a:cs typeface="Droid Sans Devanagari"/>
              </a:rPr>
              <a:t> </a:t>
            </a:r>
            <a:r>
              <a:rPr lang="en-US" sz="2100" b="1" kern="100" dirty="0" err="1">
                <a:effectLst/>
                <a:ea typeface="Roboto" panose="02000000000000000000" pitchFamily="2" charset="0"/>
                <a:cs typeface="Droid Sans Devanagari"/>
              </a:rPr>
              <a:t>été</a:t>
            </a:r>
            <a:r>
              <a:rPr lang="en-US" sz="2100" b="1" kern="100" dirty="0">
                <a:effectLst/>
                <a:ea typeface="Roboto" panose="02000000000000000000" pitchFamily="2" charset="0"/>
                <a:cs typeface="Droid Sans Devanagari"/>
              </a:rPr>
              <a:t> </a:t>
            </a:r>
            <a:r>
              <a:rPr lang="en-US" sz="2100" b="1" kern="100" dirty="0" err="1">
                <a:effectLst/>
                <a:ea typeface="Roboto" panose="02000000000000000000" pitchFamily="2" charset="0"/>
                <a:cs typeface="Droid Sans Devanagari"/>
              </a:rPr>
              <a:t>approuvés</a:t>
            </a:r>
            <a:r>
              <a:rPr lang="en-US" sz="2100" b="1" kern="100" dirty="0">
                <a:effectLst/>
                <a:ea typeface="Roboto" panose="02000000000000000000" pitchFamily="2" charset="0"/>
                <a:cs typeface="Droid Sans Devanagari"/>
              </a:rPr>
              <a:t> sur la </a:t>
            </a:r>
            <a:r>
              <a:rPr lang="en-US" sz="2100" b="1" kern="100" dirty="0" err="1">
                <a:effectLst/>
                <a:ea typeface="Roboto" panose="02000000000000000000" pitchFamily="2" charset="0"/>
                <a:cs typeface="Droid Sans Devanagari"/>
              </a:rPr>
              <a:t>foi</a:t>
            </a:r>
            <a:r>
              <a:rPr lang="en-US" sz="2100" b="1" kern="100" dirty="0">
                <a:effectLst/>
                <a:ea typeface="Roboto" panose="02000000000000000000" pitchFamily="2" charset="0"/>
                <a:cs typeface="Droid Sans Devanagari"/>
              </a:rPr>
              <a:t> de </a:t>
            </a:r>
            <a:r>
              <a:rPr lang="en-US" sz="2100" b="1" kern="100" dirty="0" err="1">
                <a:effectLst/>
                <a:ea typeface="Roboto" panose="02000000000000000000" pitchFamily="2" charset="0"/>
                <a:cs typeface="Droid Sans Devanagari"/>
              </a:rPr>
              <a:t>ce</a:t>
            </a:r>
            <a:r>
              <a:rPr lang="en-US" sz="2100" b="1" kern="100" dirty="0">
                <a:effectLst/>
                <a:ea typeface="Roboto" panose="02000000000000000000" pitchFamily="2" charset="0"/>
                <a:cs typeface="Droid Sans Devanagari"/>
              </a:rPr>
              <a:t> nouveau </a:t>
            </a:r>
            <a:r>
              <a:rPr lang="en-US" sz="2100" b="1" kern="100" dirty="0" err="1">
                <a:effectLst/>
                <a:ea typeface="Roboto" panose="02000000000000000000" pitchFamily="2" charset="0"/>
                <a:cs typeface="Droid Sans Devanagari"/>
              </a:rPr>
              <a:t>critère</a:t>
            </a:r>
            <a:r>
              <a:rPr lang="en-US" sz="2100" b="1" kern="100" dirty="0">
                <a:effectLst/>
                <a:ea typeface="Roboto" panose="02000000000000000000" pitchFamily="2" charset="0"/>
                <a:cs typeface="Droid Sans Devanagari"/>
              </a:rPr>
              <a:t>.</a:t>
            </a:r>
            <a:endParaRPr lang="en-CA" sz="2100" kern="100" dirty="0">
              <a:effectLst/>
              <a:ea typeface="Roboto" panose="02000000000000000000" pitchFamily="2" charset="0"/>
              <a:cs typeface="Droid Sans Devanagari"/>
            </a:endParaRPr>
          </a:p>
          <a:p>
            <a:pPr marL="0" indent="0">
              <a:buNone/>
            </a:pPr>
            <a:r>
              <a:rPr lang="en-US" sz="1800" kern="100" dirty="0">
                <a:effectLst/>
                <a:ea typeface="Roboto" panose="02000000000000000000" pitchFamily="2" charset="0"/>
                <a:cs typeface="Droid Sans Devanagari"/>
              </a:rPr>
              <a:t> </a:t>
            </a:r>
            <a:endParaRPr lang="en-CA" sz="1800" kern="100" dirty="0">
              <a:effectLst/>
              <a:ea typeface="Roboto" panose="02000000000000000000" pitchFamily="2" charset="0"/>
              <a:cs typeface="Droid Sans Devanagari"/>
            </a:endParaRPr>
          </a:p>
          <a:p>
            <a:pPr marL="0" indent="0">
              <a:buNone/>
            </a:pPr>
            <a:r>
              <a:rPr lang="en-US" sz="1800" kern="100" dirty="0">
                <a:effectLst/>
                <a:ea typeface="Roboto" panose="02000000000000000000" pitchFamily="2" charset="0"/>
                <a:cs typeface="Droid Sans Devanagari"/>
              </a:rPr>
              <a:t>Celia Lourenco </a:t>
            </a:r>
            <a:r>
              <a:rPr lang="en-US" sz="1800" kern="100" dirty="0" err="1">
                <a:effectLst/>
                <a:ea typeface="Roboto" panose="02000000000000000000" pitchFamily="2" charset="0"/>
                <a:cs typeface="Droid Sans Devanagari"/>
              </a:rPr>
              <a:t>est</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l’employée</a:t>
            </a:r>
            <a:r>
              <a:rPr lang="en-US" sz="1800" kern="100" dirty="0">
                <a:effectLst/>
                <a:ea typeface="Roboto" panose="02000000000000000000" pitchFamily="2" charset="0"/>
                <a:cs typeface="Droid Sans Devanagari"/>
              </a:rPr>
              <a:t> de </a:t>
            </a:r>
            <a:r>
              <a:rPr lang="en-US" sz="1800" kern="100" dirty="0" err="1">
                <a:effectLst/>
                <a:ea typeface="Roboto" panose="02000000000000000000" pitchFamily="2" charset="0"/>
                <a:cs typeface="Droid Sans Devanagari"/>
              </a:rPr>
              <a:t>Santé</a:t>
            </a:r>
            <a:r>
              <a:rPr lang="en-US" sz="1800" kern="100" dirty="0">
                <a:effectLst/>
                <a:ea typeface="Roboto" panose="02000000000000000000" pitchFamily="2" charset="0"/>
                <a:cs typeface="Droid Sans Devanagari"/>
              </a:rPr>
              <a:t> Canada qui a </a:t>
            </a:r>
            <a:r>
              <a:rPr lang="en-US" sz="1800" kern="100" dirty="0" err="1">
                <a:effectLst/>
                <a:ea typeface="Roboto" panose="02000000000000000000" pitchFamily="2" charset="0"/>
                <a:cs typeface="Droid Sans Devanagari"/>
              </a:rPr>
              <a:t>approuvé</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tous</a:t>
            </a:r>
            <a:r>
              <a:rPr lang="en-US" sz="1800" kern="100" dirty="0">
                <a:effectLst/>
                <a:ea typeface="Roboto" panose="02000000000000000000" pitchFamily="2" charset="0"/>
                <a:cs typeface="Droid Sans Devanagari"/>
              </a:rPr>
              <a:t> les </a:t>
            </a:r>
            <a:r>
              <a:rPr lang="en-US" sz="1800" kern="100" dirty="0" err="1">
                <a:effectLst/>
                <a:ea typeface="Roboto" panose="02000000000000000000" pitchFamily="2" charset="0"/>
                <a:cs typeface="Droid Sans Devanagari"/>
              </a:rPr>
              <a:t>vaccins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contre</a:t>
            </a:r>
            <a:r>
              <a:rPr lang="en-US" sz="1800" kern="100" dirty="0">
                <a:effectLst/>
                <a:ea typeface="Roboto" panose="02000000000000000000" pitchFamily="2" charset="0"/>
                <a:cs typeface="Droid Sans Devanagari"/>
              </a:rPr>
              <a:t> la covid-19. Elle a fait des </a:t>
            </a:r>
            <a:r>
              <a:rPr lang="en-US" sz="1800" kern="100" dirty="0" err="1">
                <a:effectLst/>
                <a:ea typeface="Roboto" panose="02000000000000000000" pitchFamily="2" charset="0"/>
                <a:cs typeface="Droid Sans Devanagari"/>
              </a:rPr>
              <a:t>déclarations</a:t>
            </a:r>
            <a:r>
              <a:rPr lang="en-US" sz="1800" kern="100" dirty="0">
                <a:effectLst/>
                <a:ea typeface="Roboto" panose="02000000000000000000" pitchFamily="2" charset="0"/>
                <a:cs typeface="Droid Sans Devanagari"/>
              </a:rPr>
              <a:t> sous </a:t>
            </a:r>
            <a:r>
              <a:rPr lang="en-US" sz="1800" kern="100" dirty="0" err="1">
                <a:effectLst/>
                <a:ea typeface="Roboto" panose="02000000000000000000" pitchFamily="2" charset="0"/>
                <a:cs typeface="Droid Sans Devanagari"/>
              </a:rPr>
              <a:t>serment</a:t>
            </a:r>
            <a:r>
              <a:rPr lang="en-US" sz="1800" kern="100" dirty="0">
                <a:effectLst/>
                <a:ea typeface="Roboto" panose="02000000000000000000" pitchFamily="2" charset="0"/>
                <a:cs typeface="Droid Sans Devanagari"/>
              </a:rPr>
              <a:t> dans le cadre du dossier T-145-22 </a:t>
            </a:r>
            <a:r>
              <a:rPr lang="en-US" sz="1800" kern="100" dirty="0" err="1">
                <a:effectLst/>
                <a:ea typeface="Roboto" panose="02000000000000000000" pitchFamily="2" charset="0"/>
                <a:cs typeface="Droid Sans Devanagari"/>
              </a:rPr>
              <a:t>devant</a:t>
            </a:r>
            <a:r>
              <a:rPr lang="en-US" sz="1800" kern="100" dirty="0">
                <a:effectLst/>
                <a:ea typeface="Roboto" panose="02000000000000000000" pitchFamily="2" charset="0"/>
                <a:cs typeface="Droid Sans Devanagari"/>
              </a:rPr>
              <a:t> la </a:t>
            </a:r>
            <a:r>
              <a:rPr lang="en-US" sz="1800" kern="100" dirty="0" err="1">
                <a:effectLst/>
                <a:ea typeface="Roboto" panose="02000000000000000000" pitchFamily="2" charset="0"/>
                <a:cs typeface="Droid Sans Devanagari"/>
              </a:rPr>
              <a:t>Cour</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fédérale</a:t>
            </a:r>
            <a:r>
              <a:rPr lang="en-US" sz="1800" kern="100" dirty="0">
                <a:effectLst/>
                <a:ea typeface="Roboto" panose="02000000000000000000" pitchFamily="2" charset="0"/>
                <a:cs typeface="Droid Sans Devanagari"/>
              </a:rPr>
              <a:t>.  Elle a </a:t>
            </a:r>
            <a:r>
              <a:rPr lang="en-US" sz="1800" kern="100" dirty="0" err="1">
                <a:effectLst/>
                <a:ea typeface="Roboto" panose="02000000000000000000" pitchFamily="2" charset="0"/>
                <a:cs typeface="Droid Sans Devanagari"/>
              </a:rPr>
              <a:t>décrit</a:t>
            </a:r>
            <a:r>
              <a:rPr lang="en-US" sz="1800" kern="100" dirty="0">
                <a:effectLst/>
                <a:ea typeface="Roboto" panose="02000000000000000000" pitchFamily="2" charset="0"/>
                <a:cs typeface="Droid Sans Devanagari"/>
              </a:rPr>
              <a:t> le </a:t>
            </a:r>
            <a:r>
              <a:rPr lang="en-US" sz="1800" kern="100" dirty="0" err="1">
                <a:effectLst/>
                <a:ea typeface="Roboto" panose="02000000000000000000" pitchFamily="2" charset="0"/>
                <a:cs typeface="Droid Sans Devanagari"/>
              </a:rPr>
              <a:t>critère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employé</a:t>
            </a:r>
            <a:r>
              <a:rPr lang="en-US" sz="1800" kern="100" dirty="0">
                <a:effectLst/>
                <a:ea typeface="Roboto" panose="02000000000000000000" pitchFamily="2" charset="0"/>
                <a:cs typeface="Droid Sans Devanagari"/>
              </a:rPr>
              <a:t> pour deux des </a:t>
            </a:r>
            <a:r>
              <a:rPr lang="en-US" sz="1800" kern="100" dirty="0" err="1">
                <a:effectLst/>
                <a:ea typeface="Roboto" panose="02000000000000000000" pitchFamily="2" charset="0"/>
                <a:cs typeface="Droid Sans Devanagari"/>
              </a:rPr>
              <a:t>vaccins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qu’elle</a:t>
            </a:r>
            <a:r>
              <a:rPr lang="en-US" sz="1800" kern="100" dirty="0">
                <a:effectLst/>
                <a:ea typeface="Roboto" panose="02000000000000000000" pitchFamily="2" charset="0"/>
                <a:cs typeface="Droid Sans Devanagari"/>
              </a:rPr>
              <a:t> a </a:t>
            </a:r>
            <a:r>
              <a:rPr lang="en-US" sz="1800" kern="100" dirty="0" err="1">
                <a:effectLst/>
                <a:ea typeface="Roboto" panose="02000000000000000000" pitchFamily="2" charset="0"/>
                <a:cs typeface="Droid Sans Devanagari"/>
              </a:rPr>
              <a:t>approuvés</a:t>
            </a:r>
            <a:r>
              <a:rPr lang="en-US" sz="1800" kern="100" dirty="0">
                <a:effectLst/>
                <a:ea typeface="Roboto" panose="02000000000000000000" pitchFamily="2" charset="0"/>
                <a:cs typeface="Droid Sans Devanagari"/>
              </a:rPr>
              <a:t>.  Dans le </a:t>
            </a:r>
            <a:r>
              <a:rPr lang="en-US" sz="1800" kern="100" dirty="0" err="1">
                <a:effectLst/>
                <a:ea typeface="Roboto" panose="02000000000000000000" pitchFamily="2" charset="0"/>
                <a:cs typeface="Droid Sans Devanagari"/>
              </a:rPr>
              <a:t>cas</a:t>
            </a:r>
            <a:r>
              <a:rPr lang="en-US" sz="1800" kern="100" dirty="0">
                <a:effectLst/>
                <a:ea typeface="Roboto" panose="02000000000000000000" pitchFamily="2" charset="0"/>
                <a:cs typeface="Droid Sans Devanagari"/>
              </a:rPr>
              <a:t> des </a:t>
            </a:r>
            <a:r>
              <a:rPr lang="en-US" sz="1800" kern="100" dirty="0" err="1">
                <a:effectLst/>
                <a:ea typeface="Roboto" panose="02000000000000000000" pitchFamily="2" charset="0"/>
                <a:cs typeface="Droid Sans Devanagari"/>
              </a:rPr>
              <a:t>vaccins</a:t>
            </a:r>
            <a:r>
              <a:rPr lang="en-US" sz="1800" kern="100" dirty="0">
                <a:effectLst/>
                <a:ea typeface="Roboto" panose="02000000000000000000" pitchFamily="2" charset="0"/>
                <a:cs typeface="Droid Sans Devanagari"/>
              </a:rPr>
              <a:t> Pfizer, </a:t>
            </a:r>
            <a:r>
              <a:rPr lang="en-US" sz="1800" kern="100" dirty="0" err="1">
                <a:effectLst/>
                <a:ea typeface="Roboto" panose="02000000000000000000" pitchFamily="2" charset="0"/>
                <a:cs typeface="Droid Sans Devanagari"/>
              </a:rPr>
              <a:t>elle</a:t>
            </a:r>
            <a:r>
              <a:rPr lang="en-US" sz="1800" kern="100" dirty="0">
                <a:effectLst/>
                <a:ea typeface="Roboto" panose="02000000000000000000" pitchFamily="2" charset="0"/>
                <a:cs typeface="Droid Sans Devanagari"/>
              </a:rPr>
              <a:t> a </a:t>
            </a:r>
            <a:r>
              <a:rPr lang="en-US" sz="1800" kern="100" dirty="0" err="1">
                <a:effectLst/>
                <a:ea typeface="Roboto" panose="02000000000000000000" pitchFamily="2" charset="0"/>
                <a:cs typeface="Droid Sans Devanagari"/>
              </a:rPr>
              <a:t>déclaré</a:t>
            </a:r>
            <a:r>
              <a:rPr lang="en-US" sz="1800" kern="100" dirty="0">
                <a:effectLst/>
                <a:ea typeface="Roboto" panose="02000000000000000000" pitchFamily="2" charset="0"/>
                <a:cs typeface="Droid Sans Devanagari"/>
              </a:rPr>
              <a:t> que </a:t>
            </a:r>
            <a:endParaRPr lang="en-CA" sz="1800" kern="100" dirty="0">
              <a:effectLst/>
              <a:ea typeface="Roboto" panose="02000000000000000000" pitchFamily="2" charset="0"/>
              <a:cs typeface="Droid Sans Devanagari"/>
            </a:endParaRPr>
          </a:p>
          <a:p>
            <a:pPr marL="0" indent="0">
              <a:buNone/>
            </a:pPr>
            <a:r>
              <a:rPr lang="en-US" sz="1800" kern="100" dirty="0">
                <a:effectLst/>
                <a:ea typeface="Roboto" panose="02000000000000000000" pitchFamily="2" charset="0"/>
                <a:cs typeface="Droid Sans Devanagari"/>
              </a:rPr>
              <a:t> </a:t>
            </a:r>
            <a:endParaRPr lang="en-CA" sz="1800" kern="100" dirty="0">
              <a:effectLst/>
              <a:ea typeface="Roboto" panose="02000000000000000000" pitchFamily="2" charset="0"/>
              <a:cs typeface="Droid Sans Devanagari"/>
            </a:endParaRPr>
          </a:p>
          <a:p>
            <a:pPr marL="221615" indent="0">
              <a:buNone/>
            </a:pPr>
            <a:r>
              <a:rPr lang="en-US" sz="1800" i="1" kern="100" dirty="0">
                <a:solidFill>
                  <a:srgbClr val="000000"/>
                </a:solidFill>
                <a:effectLst/>
                <a:ea typeface="Roboto" panose="02000000000000000000" pitchFamily="2" charset="0"/>
                <a:cs typeface="Droid Sans Devanagari"/>
              </a:rPr>
              <a:t>les </a:t>
            </a:r>
            <a:r>
              <a:rPr lang="en-US" sz="1800" i="1" u="sng" kern="100" dirty="0" err="1">
                <a:solidFill>
                  <a:srgbClr val="000000"/>
                </a:solidFill>
                <a:effectLst/>
                <a:ea typeface="Roboto" panose="02000000000000000000" pitchFamily="2" charset="0"/>
                <a:cs typeface="Droid Sans Devanagari"/>
              </a:rPr>
              <a:t>éléments</a:t>
            </a:r>
            <a:r>
              <a:rPr lang="en-US" sz="1800" i="1" u="sng" kern="100" dirty="0">
                <a:solidFill>
                  <a:srgbClr val="000000"/>
                </a:solidFill>
                <a:effectLst/>
                <a:ea typeface="Roboto" panose="02000000000000000000" pitchFamily="2" charset="0"/>
                <a:cs typeface="Droid Sans Devanagari"/>
              </a:rPr>
              <a:t> de </a:t>
            </a:r>
            <a:r>
              <a:rPr lang="en-US" sz="1800" i="1" u="sng" kern="100" dirty="0" err="1">
                <a:solidFill>
                  <a:srgbClr val="000000"/>
                </a:solidFill>
                <a:effectLst/>
                <a:ea typeface="Roboto" panose="02000000000000000000" pitchFamily="2" charset="0"/>
                <a:cs typeface="Droid Sans Devanagari"/>
              </a:rPr>
              <a:t>preuve</a:t>
            </a:r>
            <a:r>
              <a:rPr lang="en-US" sz="1800" i="1" u="sng" kern="100" dirty="0">
                <a:solidFill>
                  <a:srgbClr val="000000"/>
                </a:solidFill>
                <a:effectLst/>
                <a:ea typeface="Roboto" panose="02000000000000000000" pitchFamily="2" charset="0"/>
                <a:cs typeface="Droid Sans Devanagari"/>
              </a:rPr>
              <a:t> </a:t>
            </a:r>
            <a:r>
              <a:rPr lang="en-US" sz="1800" i="1" u="sng" kern="100" dirty="0" err="1">
                <a:solidFill>
                  <a:srgbClr val="000000"/>
                </a:solidFill>
                <a:effectLst/>
                <a:ea typeface="Roboto" panose="02000000000000000000" pitchFamily="2" charset="0"/>
                <a:cs typeface="Droid Sans Devanagari"/>
              </a:rPr>
              <a:t>fournis</a:t>
            </a:r>
            <a:r>
              <a:rPr lang="en-US" sz="1800" i="1" u="sng" kern="100" dirty="0">
                <a:solidFill>
                  <a:srgbClr val="000000"/>
                </a:solidFill>
                <a:effectLst/>
                <a:ea typeface="Roboto" panose="02000000000000000000" pitchFamily="2" charset="0"/>
                <a:cs typeface="Droid Sans Devanagari"/>
              </a:rPr>
              <a:t> </a:t>
            </a:r>
            <a:r>
              <a:rPr lang="en-US" sz="1800" i="1" u="sng" kern="100" dirty="0" err="1">
                <a:solidFill>
                  <a:srgbClr val="000000"/>
                </a:solidFill>
                <a:effectLst/>
                <a:ea typeface="Roboto" panose="02000000000000000000" pitchFamily="2" charset="0"/>
                <a:cs typeface="Droid Sans Devanagari"/>
              </a:rPr>
              <a:t>soutiennent</a:t>
            </a:r>
            <a:r>
              <a:rPr lang="en-US" sz="1800" i="1" u="sng" kern="100" dirty="0">
                <a:solidFill>
                  <a:srgbClr val="000000"/>
                </a:solidFill>
                <a:effectLst/>
                <a:ea typeface="Roboto" panose="02000000000000000000" pitchFamily="2" charset="0"/>
                <a:cs typeface="Droid Sans Devanagari"/>
              </a:rPr>
              <a:t> la conclusion</a:t>
            </a:r>
            <a:r>
              <a:rPr lang="en-US" sz="1800" kern="100" baseline="30000" dirty="0">
                <a:solidFill>
                  <a:srgbClr val="000000"/>
                </a:solidFill>
                <a:effectLst/>
                <a:ea typeface="Roboto" panose="02000000000000000000" pitchFamily="2" charset="0"/>
                <a:cs typeface="Droid Sans Devanagari"/>
              </a:rPr>
              <a:t>8</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selon</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laquelle</a:t>
            </a:r>
            <a:r>
              <a:rPr lang="en-US" sz="1800" i="1" kern="100" dirty="0">
                <a:solidFill>
                  <a:srgbClr val="000000"/>
                </a:solidFill>
                <a:effectLst/>
                <a:ea typeface="Roboto" panose="02000000000000000000" pitchFamily="2" charset="0"/>
                <a:cs typeface="Droid Sans Devanagari"/>
              </a:rPr>
              <a:t> les </a:t>
            </a:r>
            <a:r>
              <a:rPr lang="en-US" sz="1800" i="1" kern="100" dirty="0" err="1">
                <a:solidFill>
                  <a:srgbClr val="000000"/>
                </a:solidFill>
                <a:effectLst/>
                <a:ea typeface="Roboto" panose="02000000000000000000" pitchFamily="2" charset="0"/>
                <a:cs typeface="Droid Sans Devanagari"/>
              </a:rPr>
              <a:t>avantages</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liés</a:t>
            </a:r>
            <a:r>
              <a:rPr lang="en-US" sz="1800" i="1" kern="100" dirty="0">
                <a:solidFill>
                  <a:srgbClr val="000000"/>
                </a:solidFill>
                <a:effectLst/>
                <a:ea typeface="Roboto" panose="02000000000000000000" pitchFamily="2" charset="0"/>
                <a:cs typeface="Droid Sans Devanagari"/>
              </a:rPr>
              <a:t> au </a:t>
            </a:r>
            <a:r>
              <a:rPr lang="en-US" sz="1800" i="1" kern="100" dirty="0" err="1">
                <a:solidFill>
                  <a:srgbClr val="000000"/>
                </a:solidFill>
                <a:effectLst/>
                <a:ea typeface="Roboto" panose="02000000000000000000" pitchFamily="2" charset="0"/>
                <a:cs typeface="Droid Sans Devanagari"/>
              </a:rPr>
              <a:t>vaccin</a:t>
            </a:r>
            <a:r>
              <a:rPr lang="en-US" sz="1800" i="1" kern="100" dirty="0">
                <a:solidFill>
                  <a:srgbClr val="000000"/>
                </a:solidFill>
                <a:effectLst/>
                <a:ea typeface="Roboto" panose="02000000000000000000" pitchFamily="2" charset="0"/>
                <a:cs typeface="Droid Sans Devanagari"/>
              </a:rPr>
              <a:t> de Pfizer/BioNTech </a:t>
            </a:r>
            <a:r>
              <a:rPr lang="en-US" sz="1800" i="1" kern="100" dirty="0" err="1">
                <a:solidFill>
                  <a:srgbClr val="000000"/>
                </a:solidFill>
                <a:effectLst/>
                <a:ea typeface="Roboto" panose="02000000000000000000" pitchFamily="2" charset="0"/>
                <a:cs typeface="Droid Sans Devanagari"/>
              </a:rPr>
              <a:t>contre</a:t>
            </a:r>
            <a:r>
              <a:rPr lang="en-US" sz="1800" i="1" kern="100" dirty="0">
                <a:solidFill>
                  <a:srgbClr val="000000"/>
                </a:solidFill>
                <a:effectLst/>
                <a:ea typeface="Roboto" panose="02000000000000000000" pitchFamily="2" charset="0"/>
                <a:cs typeface="Droid Sans Devanagari"/>
              </a:rPr>
              <a:t> la covid-19 </a:t>
            </a:r>
            <a:r>
              <a:rPr lang="en-US" sz="1800" i="1" kern="100" dirty="0" err="1">
                <a:solidFill>
                  <a:srgbClr val="000000"/>
                </a:solidFill>
                <a:effectLst/>
                <a:ea typeface="Roboto" panose="02000000000000000000" pitchFamily="2" charset="0"/>
                <a:cs typeface="Droid Sans Devanagari"/>
              </a:rPr>
              <a:t>l’emportent</a:t>
            </a:r>
            <a:r>
              <a:rPr lang="en-US" sz="1800" i="1" kern="100" dirty="0">
                <a:solidFill>
                  <a:srgbClr val="000000"/>
                </a:solidFill>
                <a:effectLst/>
                <a:ea typeface="Roboto" panose="02000000000000000000" pitchFamily="2" charset="0"/>
                <a:cs typeface="Droid Sans Devanagari"/>
              </a:rPr>
              <a:t> sur les </a:t>
            </a:r>
            <a:r>
              <a:rPr lang="en-US" sz="1800" i="1" kern="100" dirty="0" err="1">
                <a:solidFill>
                  <a:srgbClr val="000000"/>
                </a:solidFill>
                <a:effectLst/>
                <a:ea typeface="Roboto" panose="02000000000000000000" pitchFamily="2" charset="0"/>
                <a:cs typeface="Droid Sans Devanagari"/>
              </a:rPr>
              <a:t>risques</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eu</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égard</a:t>
            </a:r>
            <a:r>
              <a:rPr lang="en-US" sz="1800" i="1" kern="100" dirty="0">
                <a:solidFill>
                  <a:srgbClr val="000000"/>
                </a:solidFill>
                <a:effectLst/>
                <a:ea typeface="Roboto" panose="02000000000000000000" pitchFamily="2" charset="0"/>
                <a:cs typeface="Droid Sans Devanagari"/>
              </a:rPr>
              <a:t> à un </a:t>
            </a:r>
            <a:r>
              <a:rPr lang="en-US" sz="1800" i="1" kern="100" dirty="0" err="1">
                <a:solidFill>
                  <a:srgbClr val="000000"/>
                </a:solidFill>
                <a:effectLst/>
                <a:ea typeface="Roboto" panose="02000000000000000000" pitchFamily="2" charset="0"/>
                <a:cs typeface="Droid Sans Devanagari"/>
              </a:rPr>
              <a:t>délai</a:t>
            </a:r>
            <a:r>
              <a:rPr lang="en-US" sz="1800" i="1" kern="100" dirty="0">
                <a:solidFill>
                  <a:srgbClr val="000000"/>
                </a:solidFill>
                <a:effectLst/>
                <a:ea typeface="Roboto" panose="02000000000000000000" pitchFamily="2" charset="0"/>
                <a:cs typeface="Droid Sans Devanagari"/>
              </a:rPr>
              <a:t> de </a:t>
            </a:r>
            <a:r>
              <a:rPr lang="en-US" sz="1800" i="1" kern="100" dirty="0" err="1">
                <a:solidFill>
                  <a:srgbClr val="000000"/>
                </a:solidFill>
                <a:effectLst/>
                <a:ea typeface="Roboto" panose="02000000000000000000" pitchFamily="2" charset="0"/>
                <a:cs typeface="Droid Sans Devanagari"/>
              </a:rPr>
              <a:t>suivi</a:t>
            </a:r>
            <a:r>
              <a:rPr lang="en-US" sz="1800" i="1" kern="100" dirty="0">
                <a:solidFill>
                  <a:srgbClr val="000000"/>
                </a:solidFill>
                <a:effectLst/>
                <a:ea typeface="Roboto" panose="02000000000000000000" pitchFamily="2" charset="0"/>
                <a:cs typeface="Droid Sans Devanagari"/>
              </a:rPr>
              <a:t> plus court (</a:t>
            </a:r>
            <a:r>
              <a:rPr lang="en-US" sz="1800" i="1" kern="100" dirty="0" err="1">
                <a:solidFill>
                  <a:srgbClr val="000000"/>
                </a:solidFill>
                <a:effectLst/>
                <a:ea typeface="Roboto" panose="02000000000000000000" pitchFamily="2" charset="0"/>
                <a:cs typeface="Droid Sans Devanagari"/>
              </a:rPr>
              <a:t>médiane</a:t>
            </a:r>
            <a:r>
              <a:rPr lang="en-US" sz="1800" i="1" kern="100" dirty="0">
                <a:solidFill>
                  <a:srgbClr val="000000"/>
                </a:solidFill>
                <a:effectLst/>
                <a:ea typeface="Roboto" panose="02000000000000000000" pitchFamily="2" charset="0"/>
                <a:cs typeface="Droid Sans Devanagari"/>
              </a:rPr>
              <a:t> de deux </a:t>
            </a:r>
            <a:r>
              <a:rPr lang="en-US" sz="1800" i="1" kern="100" dirty="0" err="1">
                <a:solidFill>
                  <a:srgbClr val="000000"/>
                </a:solidFill>
                <a:effectLst/>
                <a:ea typeface="Roboto" panose="02000000000000000000" pitchFamily="2" charset="0"/>
                <a:cs typeface="Droid Sans Devanagari"/>
              </a:rPr>
              <a:t>mois</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relativement</a:t>
            </a:r>
            <a:r>
              <a:rPr lang="en-US" sz="1800" i="1" kern="100" dirty="0">
                <a:solidFill>
                  <a:srgbClr val="000000"/>
                </a:solidFill>
                <a:effectLst/>
                <a:ea typeface="Roboto" panose="02000000000000000000" pitchFamily="2" charset="0"/>
                <a:cs typeface="Droid Sans Devanagari"/>
              </a:rPr>
              <a:t> à </a:t>
            </a:r>
            <a:r>
              <a:rPr lang="en-US" sz="1800" i="1" kern="100" dirty="0" err="1">
                <a:solidFill>
                  <a:srgbClr val="000000"/>
                </a:solidFill>
                <a:effectLst/>
                <a:ea typeface="Roboto" panose="02000000000000000000" pitchFamily="2" charset="0"/>
                <a:cs typeface="Droid Sans Devanagari"/>
              </a:rPr>
              <a:t>l’innocuité</a:t>
            </a:r>
            <a:r>
              <a:rPr lang="en-US" sz="1800" i="1" kern="100" dirty="0">
                <a:solidFill>
                  <a:srgbClr val="000000"/>
                </a:solidFill>
                <a:effectLst/>
                <a:ea typeface="Roboto" panose="02000000000000000000" pitchFamily="2" charset="0"/>
                <a:cs typeface="Droid Sans Devanagari"/>
              </a:rPr>
              <a:t> et à </a:t>
            </a:r>
            <a:r>
              <a:rPr lang="en-US" sz="1800" i="1" kern="100" dirty="0" err="1">
                <a:solidFill>
                  <a:srgbClr val="000000"/>
                </a:solidFill>
                <a:effectLst/>
                <a:ea typeface="Roboto" panose="02000000000000000000" pitchFamily="2" charset="0"/>
                <a:cs typeface="Droid Sans Devanagari"/>
              </a:rPr>
              <a:t>l’efficacité</a:t>
            </a:r>
            <a:r>
              <a:rPr lang="en-US" sz="1800" i="1" kern="100" dirty="0">
                <a:solidFill>
                  <a:srgbClr val="000000"/>
                </a:solidFill>
                <a:effectLst/>
                <a:ea typeface="Roboto" panose="02000000000000000000" pitchFamily="2" charset="0"/>
                <a:cs typeface="Droid Sans Devanagari"/>
              </a:rPr>
              <a:t> au moment de </a:t>
            </a:r>
            <a:r>
              <a:rPr lang="en-US" sz="1800" i="1" kern="100" dirty="0" err="1">
                <a:solidFill>
                  <a:srgbClr val="000000"/>
                </a:solidFill>
                <a:effectLst/>
                <a:ea typeface="Roboto" panose="02000000000000000000" pitchFamily="2" charset="0"/>
                <a:cs typeface="Droid Sans Devanagari"/>
              </a:rPr>
              <a:t>l’autorisation</a:t>
            </a:r>
            <a:r>
              <a:rPr lang="en-US" sz="1800" i="1" kern="100" dirty="0">
                <a:solidFill>
                  <a:srgbClr val="000000"/>
                </a:solidFill>
                <a:effectLst/>
                <a:ea typeface="Roboto" panose="02000000000000000000" pitchFamily="2" charset="0"/>
                <a:cs typeface="Droid Sans Devanagari"/>
              </a:rPr>
              <a:t>, et à la </a:t>
            </a:r>
            <a:r>
              <a:rPr lang="en-US" sz="1800" i="1" kern="100" dirty="0" err="1">
                <a:solidFill>
                  <a:srgbClr val="000000"/>
                </a:solidFill>
                <a:effectLst/>
                <a:ea typeface="Roboto" panose="02000000000000000000" pitchFamily="2" charset="0"/>
                <a:cs typeface="Droid Sans Devanagari"/>
              </a:rPr>
              <a:t>nécessité</a:t>
            </a:r>
            <a:r>
              <a:rPr lang="en-US" sz="1800" i="1" kern="100" dirty="0">
                <a:solidFill>
                  <a:srgbClr val="000000"/>
                </a:solidFill>
                <a:effectLst/>
                <a:ea typeface="Roboto" panose="02000000000000000000" pitchFamily="2" charset="0"/>
                <a:cs typeface="Droid Sans Devanagari"/>
              </a:rPr>
              <a:t> de </a:t>
            </a:r>
            <a:r>
              <a:rPr lang="en-US" sz="1800" i="1" kern="100" dirty="0" err="1">
                <a:solidFill>
                  <a:srgbClr val="000000"/>
                </a:solidFill>
                <a:effectLst/>
                <a:ea typeface="Roboto" panose="02000000000000000000" pitchFamily="2" charset="0"/>
                <a:cs typeface="Droid Sans Devanagari"/>
              </a:rPr>
              <a:t>combler</a:t>
            </a:r>
            <a:r>
              <a:rPr lang="en-US" sz="1800" i="1" kern="100" dirty="0">
                <a:solidFill>
                  <a:srgbClr val="000000"/>
                </a:solidFill>
                <a:effectLst/>
                <a:ea typeface="Roboto" panose="02000000000000000000" pitchFamily="2" charset="0"/>
                <a:cs typeface="Droid Sans Devanagari"/>
              </a:rPr>
              <a:t> le </a:t>
            </a:r>
            <a:r>
              <a:rPr lang="en-US" sz="1800" i="1" kern="100" dirty="0" err="1">
                <a:solidFill>
                  <a:srgbClr val="000000"/>
                </a:solidFill>
                <a:effectLst/>
                <a:ea typeface="Roboto" panose="02000000000000000000" pitchFamily="2" charset="0"/>
                <a:cs typeface="Droid Sans Devanagari"/>
              </a:rPr>
              <a:t>besoin</a:t>
            </a:r>
            <a:r>
              <a:rPr lang="en-US" sz="1800" i="1" kern="100" dirty="0">
                <a:solidFill>
                  <a:srgbClr val="000000"/>
                </a:solidFill>
                <a:effectLst/>
                <a:ea typeface="Roboto" panose="02000000000000000000" pitchFamily="2" charset="0"/>
                <a:cs typeface="Droid Sans Devanagari"/>
              </a:rPr>
              <a:t> urgent </a:t>
            </a:r>
            <a:r>
              <a:rPr lang="en-US" sz="1800" i="1" kern="100" dirty="0" err="1">
                <a:solidFill>
                  <a:srgbClr val="000000"/>
                </a:solidFill>
                <a:effectLst/>
                <a:ea typeface="Roboto" panose="02000000000000000000" pitchFamily="2" charset="0"/>
                <a:cs typeface="Droid Sans Devanagari"/>
              </a:rPr>
              <a:t>en</a:t>
            </a:r>
            <a:r>
              <a:rPr lang="en-US" sz="1800" i="1" kern="100" dirty="0">
                <a:solidFill>
                  <a:srgbClr val="000000"/>
                </a:solidFill>
                <a:effectLst/>
                <a:ea typeface="Roboto" panose="02000000000000000000" pitchFamily="2" charset="0"/>
                <a:cs typeface="Droid Sans Devanagari"/>
              </a:rPr>
              <a:t> matière de </a:t>
            </a:r>
            <a:r>
              <a:rPr lang="en-US" sz="1800" i="1" kern="100" dirty="0" err="1">
                <a:solidFill>
                  <a:srgbClr val="000000"/>
                </a:solidFill>
                <a:effectLst/>
                <a:ea typeface="Roboto" panose="02000000000000000000" pitchFamily="2" charset="0"/>
                <a:cs typeface="Droid Sans Devanagari"/>
              </a:rPr>
              <a:t>santé</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publique</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relatif</a:t>
            </a:r>
            <a:r>
              <a:rPr lang="en-US" sz="1800" i="1" kern="100" dirty="0">
                <a:solidFill>
                  <a:srgbClr val="000000"/>
                </a:solidFill>
                <a:effectLst/>
                <a:ea typeface="Roboto" panose="02000000000000000000" pitchFamily="2" charset="0"/>
                <a:cs typeface="Droid Sans Devanagari"/>
              </a:rPr>
              <a:t> à la COVID-19. Par </a:t>
            </a:r>
            <a:r>
              <a:rPr lang="en-US" sz="1800" i="1" kern="100" dirty="0" err="1">
                <a:solidFill>
                  <a:srgbClr val="000000"/>
                </a:solidFill>
                <a:effectLst/>
                <a:ea typeface="Roboto" panose="02000000000000000000" pitchFamily="2" charset="0"/>
                <a:cs typeface="Droid Sans Devanagari"/>
              </a:rPr>
              <a:t>conséquent</a:t>
            </a:r>
            <a:r>
              <a:rPr lang="en-US" sz="1800" i="1" kern="100" dirty="0">
                <a:solidFill>
                  <a:srgbClr val="000000"/>
                </a:solidFill>
                <a:effectLst/>
                <a:ea typeface="Roboto" panose="02000000000000000000" pitchFamily="2" charset="0"/>
                <a:cs typeface="Droid Sans Devanagari"/>
              </a:rPr>
              <a:t>, le </a:t>
            </a:r>
            <a:r>
              <a:rPr lang="en-US" sz="1800" i="1" kern="100" dirty="0" err="1">
                <a:solidFill>
                  <a:srgbClr val="000000"/>
                </a:solidFill>
                <a:effectLst/>
                <a:ea typeface="Roboto" panose="02000000000000000000" pitchFamily="2" charset="0"/>
                <a:cs typeface="Droid Sans Devanagari"/>
              </a:rPr>
              <a:t>profil</a:t>
            </a:r>
            <a:r>
              <a:rPr lang="en-US" sz="1800" i="1" kern="100" dirty="0">
                <a:solidFill>
                  <a:srgbClr val="000000"/>
                </a:solidFill>
                <a:effectLst/>
                <a:ea typeface="Roboto" panose="02000000000000000000" pitchFamily="2" charset="0"/>
                <a:cs typeface="Droid Sans Devanagari"/>
              </a:rPr>
              <a:t> de la </a:t>
            </a:r>
            <a:r>
              <a:rPr lang="en-US" sz="1800" i="1" kern="100" dirty="0" err="1">
                <a:solidFill>
                  <a:srgbClr val="000000"/>
                </a:solidFill>
                <a:effectLst/>
                <a:ea typeface="Roboto" panose="02000000000000000000" pitchFamily="2" charset="0"/>
                <a:cs typeface="Droid Sans Devanagari"/>
              </a:rPr>
              <a:t>prépondérance</a:t>
            </a:r>
            <a:r>
              <a:rPr lang="en-US" sz="1800" i="1" kern="100" dirty="0">
                <a:solidFill>
                  <a:srgbClr val="000000"/>
                </a:solidFill>
                <a:effectLst/>
                <a:ea typeface="Roboto" panose="02000000000000000000" pitchFamily="2" charset="0"/>
                <a:cs typeface="Droid Sans Devanagari"/>
              </a:rPr>
              <a:t> des </a:t>
            </a:r>
            <a:r>
              <a:rPr lang="en-US" sz="1800" i="1" kern="100" dirty="0" err="1">
                <a:solidFill>
                  <a:srgbClr val="000000"/>
                </a:solidFill>
                <a:effectLst/>
                <a:ea typeface="Roboto" panose="02000000000000000000" pitchFamily="2" charset="0"/>
                <a:cs typeface="Droid Sans Devanagari"/>
              </a:rPr>
              <a:t>avantages</a:t>
            </a:r>
            <a:r>
              <a:rPr lang="en-US" sz="1800" i="1" kern="100" dirty="0">
                <a:solidFill>
                  <a:srgbClr val="000000"/>
                </a:solidFill>
                <a:effectLst/>
                <a:ea typeface="Roboto" panose="02000000000000000000" pitchFamily="2" charset="0"/>
                <a:cs typeface="Droid Sans Devanagari"/>
              </a:rPr>
              <a:t> sur les </a:t>
            </a:r>
            <a:r>
              <a:rPr lang="en-US" sz="1800" i="1" kern="100" dirty="0" err="1">
                <a:solidFill>
                  <a:srgbClr val="000000"/>
                </a:solidFill>
                <a:effectLst/>
                <a:ea typeface="Roboto" panose="02000000000000000000" pitchFamily="2" charset="0"/>
                <a:cs typeface="Droid Sans Devanagari"/>
              </a:rPr>
              <a:t>risques</a:t>
            </a:r>
            <a:r>
              <a:rPr lang="en-US" sz="1800" i="1" kern="100" dirty="0">
                <a:solidFill>
                  <a:srgbClr val="000000"/>
                </a:solidFill>
                <a:effectLst/>
                <a:ea typeface="Roboto" panose="02000000000000000000" pitchFamily="2" charset="0"/>
                <a:cs typeface="Droid Sans Devanagari"/>
              </a:rPr>
              <a:t> du </a:t>
            </a:r>
            <a:r>
              <a:rPr lang="en-US" sz="1800" i="1" kern="100" dirty="0" err="1">
                <a:solidFill>
                  <a:srgbClr val="000000"/>
                </a:solidFill>
                <a:effectLst/>
                <a:ea typeface="Roboto" panose="02000000000000000000" pitchFamily="2" charset="0"/>
                <a:cs typeface="Droid Sans Devanagari"/>
              </a:rPr>
              <a:t>vaccin</a:t>
            </a:r>
            <a:r>
              <a:rPr lang="en-US" sz="1800" i="1" kern="100" dirty="0">
                <a:solidFill>
                  <a:srgbClr val="000000"/>
                </a:solidFill>
                <a:effectLst/>
                <a:ea typeface="Roboto" panose="02000000000000000000" pitchFamily="2" charset="0"/>
                <a:cs typeface="Droid Sans Devanagari"/>
              </a:rPr>
              <a:t> Pfizer/BioNTech </a:t>
            </a:r>
            <a:r>
              <a:rPr lang="en-US" sz="1800" i="1" kern="100" dirty="0" err="1">
                <a:solidFill>
                  <a:srgbClr val="000000"/>
                </a:solidFill>
                <a:effectLst/>
                <a:ea typeface="Roboto" panose="02000000000000000000" pitchFamily="2" charset="0"/>
                <a:cs typeface="Droid Sans Devanagari"/>
              </a:rPr>
              <a:t>contre</a:t>
            </a:r>
            <a:r>
              <a:rPr lang="en-US" sz="1800" i="1" kern="100" dirty="0">
                <a:solidFill>
                  <a:srgbClr val="000000"/>
                </a:solidFill>
                <a:effectLst/>
                <a:ea typeface="Roboto" panose="02000000000000000000" pitchFamily="2" charset="0"/>
                <a:cs typeface="Droid Sans Devanagari"/>
              </a:rPr>
              <a:t> la covid-19 </a:t>
            </a:r>
            <a:r>
              <a:rPr lang="en-US" sz="1800" i="1" kern="100" dirty="0" err="1">
                <a:solidFill>
                  <a:srgbClr val="000000"/>
                </a:solidFill>
                <a:effectLst/>
                <a:ea typeface="Roboto" panose="02000000000000000000" pitchFamily="2" charset="0"/>
                <a:cs typeface="Droid Sans Devanagari"/>
              </a:rPr>
              <a:t>est</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considéré</a:t>
            </a:r>
            <a:r>
              <a:rPr lang="en-US" sz="1800" i="1" kern="100" dirty="0">
                <a:solidFill>
                  <a:srgbClr val="000000"/>
                </a:solidFill>
                <a:effectLst/>
                <a:ea typeface="Roboto" panose="02000000000000000000" pitchFamily="2" charset="0"/>
                <a:cs typeface="Droid Sans Devanagari"/>
              </a:rPr>
              <a:t> favorable pour </a:t>
            </a:r>
            <a:r>
              <a:rPr lang="en-US" sz="1800" i="1" kern="100" dirty="0" err="1">
                <a:solidFill>
                  <a:srgbClr val="000000"/>
                </a:solidFill>
                <a:effectLst/>
                <a:ea typeface="Roboto" panose="02000000000000000000" pitchFamily="2" charset="0"/>
                <a:cs typeface="Droid Sans Devanagari"/>
              </a:rPr>
              <a:t>l’immunisation</a:t>
            </a:r>
            <a:r>
              <a:rPr lang="en-US" sz="1800" i="1" kern="100" dirty="0">
                <a:solidFill>
                  <a:srgbClr val="000000"/>
                </a:solidFill>
                <a:effectLst/>
                <a:ea typeface="Roboto" panose="02000000000000000000" pitchFamily="2" charset="0"/>
                <a:cs typeface="Droid Sans Devanagari"/>
              </a:rPr>
              <a:t> active </a:t>
            </a:r>
            <a:r>
              <a:rPr lang="en-US" sz="1800" i="1" kern="100" dirty="0" err="1">
                <a:solidFill>
                  <a:srgbClr val="000000"/>
                </a:solidFill>
                <a:effectLst/>
                <a:ea typeface="Roboto" panose="02000000000000000000" pitchFamily="2" charset="0"/>
                <a:cs typeface="Droid Sans Devanagari"/>
              </a:rPr>
              <a:t>visant</a:t>
            </a:r>
            <a:r>
              <a:rPr lang="en-US" sz="1800" i="1" kern="100" dirty="0">
                <a:solidFill>
                  <a:srgbClr val="000000"/>
                </a:solidFill>
                <a:effectLst/>
                <a:ea typeface="Roboto" panose="02000000000000000000" pitchFamily="2" charset="0"/>
                <a:cs typeface="Droid Sans Devanagari"/>
              </a:rPr>
              <a:t> à </a:t>
            </a:r>
            <a:r>
              <a:rPr lang="en-US" sz="1800" i="1" kern="100" dirty="0" err="1">
                <a:solidFill>
                  <a:srgbClr val="000000"/>
                </a:solidFill>
                <a:effectLst/>
                <a:ea typeface="Roboto" panose="02000000000000000000" pitchFamily="2" charset="0"/>
                <a:cs typeface="Droid Sans Devanagari"/>
              </a:rPr>
              <a:t>empêcher</a:t>
            </a:r>
            <a:r>
              <a:rPr lang="en-US" sz="1800" i="1" kern="100" dirty="0">
                <a:solidFill>
                  <a:srgbClr val="000000"/>
                </a:solidFill>
                <a:effectLst/>
                <a:ea typeface="Roboto" panose="02000000000000000000" pitchFamily="2" charset="0"/>
                <a:cs typeface="Droid Sans Devanagari"/>
              </a:rPr>
              <a:t> la covid-19 </a:t>
            </a:r>
            <a:r>
              <a:rPr lang="en-US" sz="1800" i="1" kern="100" dirty="0" err="1">
                <a:solidFill>
                  <a:srgbClr val="000000"/>
                </a:solidFill>
                <a:effectLst/>
                <a:ea typeface="Roboto" panose="02000000000000000000" pitchFamily="2" charset="0"/>
                <a:cs typeface="Droid Sans Devanagari"/>
              </a:rPr>
              <a:t>causée</a:t>
            </a:r>
            <a:r>
              <a:rPr lang="en-US" sz="1800" i="1" kern="100" dirty="0">
                <a:solidFill>
                  <a:srgbClr val="000000"/>
                </a:solidFill>
                <a:effectLst/>
                <a:ea typeface="Roboto" panose="02000000000000000000" pitchFamily="2" charset="0"/>
                <a:cs typeface="Droid Sans Devanagari"/>
              </a:rPr>
              <a:t> par le SARS.CoV.2 chez les </a:t>
            </a:r>
            <a:r>
              <a:rPr lang="en-US" sz="1800" i="1" kern="100" dirty="0" err="1">
                <a:solidFill>
                  <a:srgbClr val="000000"/>
                </a:solidFill>
                <a:effectLst/>
                <a:ea typeface="Roboto" panose="02000000000000000000" pitchFamily="2" charset="0"/>
                <a:cs typeface="Droid Sans Devanagari"/>
              </a:rPr>
              <a:t>personnes</a:t>
            </a:r>
            <a:r>
              <a:rPr lang="en-US" sz="1800" i="1" kern="100" dirty="0">
                <a:solidFill>
                  <a:srgbClr val="000000"/>
                </a:solidFill>
                <a:effectLst/>
                <a:ea typeface="Roboto" panose="02000000000000000000" pitchFamily="2" charset="0"/>
                <a:cs typeface="Droid Sans Devanagari"/>
              </a:rPr>
              <a:t> de 16 </a:t>
            </a:r>
            <a:r>
              <a:rPr lang="en-US" sz="1800" i="1" kern="100" dirty="0" err="1">
                <a:solidFill>
                  <a:srgbClr val="000000"/>
                </a:solidFill>
                <a:effectLst/>
                <a:ea typeface="Roboto" panose="02000000000000000000" pitchFamily="2" charset="0"/>
                <a:cs typeface="Droid Sans Devanagari"/>
              </a:rPr>
              <a:t>ans</a:t>
            </a:r>
            <a:r>
              <a:rPr lang="en-US" sz="1800" i="1" kern="100" dirty="0">
                <a:solidFill>
                  <a:srgbClr val="000000"/>
                </a:solidFill>
                <a:effectLst/>
                <a:ea typeface="Roboto" panose="02000000000000000000" pitchFamily="2" charset="0"/>
                <a:cs typeface="Droid Sans Devanagari"/>
              </a:rPr>
              <a:t> et plus.  </a:t>
            </a:r>
            <a:r>
              <a:rPr lang="en-US" sz="1800" i="1" kern="100" dirty="0" err="1">
                <a:solidFill>
                  <a:srgbClr val="000000"/>
                </a:solidFill>
                <a:effectLst/>
                <a:ea typeface="Roboto" panose="02000000000000000000" pitchFamily="2" charset="0"/>
                <a:cs typeface="Droid Sans Devanagari"/>
              </a:rPr>
              <a:t>Santé</a:t>
            </a:r>
            <a:r>
              <a:rPr lang="en-US" sz="1800" i="1" kern="100" dirty="0">
                <a:solidFill>
                  <a:srgbClr val="000000"/>
                </a:solidFill>
                <a:effectLst/>
                <a:ea typeface="Roboto" panose="02000000000000000000" pitchFamily="2" charset="0"/>
                <a:cs typeface="Droid Sans Devanagari"/>
              </a:rPr>
              <a:t> Canada a </a:t>
            </a:r>
            <a:r>
              <a:rPr lang="en-US" sz="1800" i="1" kern="100" dirty="0" err="1">
                <a:solidFill>
                  <a:srgbClr val="000000"/>
                </a:solidFill>
                <a:effectLst/>
                <a:ea typeface="Roboto" panose="02000000000000000000" pitchFamily="2" charset="0"/>
                <a:cs typeface="Droid Sans Devanagari"/>
              </a:rPr>
              <a:t>aussi</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autorisé</a:t>
            </a:r>
            <a:r>
              <a:rPr lang="en-US" sz="1800" i="1" kern="100" dirty="0">
                <a:solidFill>
                  <a:srgbClr val="000000"/>
                </a:solidFill>
                <a:effectLst/>
                <a:ea typeface="Roboto" panose="02000000000000000000" pitchFamily="2" charset="0"/>
                <a:cs typeface="Droid Sans Devanagari"/>
              </a:rPr>
              <a:t> </a:t>
            </a:r>
            <a:r>
              <a:rPr lang="en-US" sz="1800" i="1" kern="100" dirty="0" err="1">
                <a:solidFill>
                  <a:srgbClr val="000000"/>
                </a:solidFill>
                <a:effectLst/>
                <a:ea typeface="Roboto" panose="02000000000000000000" pitchFamily="2" charset="0"/>
                <a:cs typeface="Droid Sans Devanagari"/>
              </a:rPr>
              <a:t>l’emploi</a:t>
            </a:r>
            <a:r>
              <a:rPr lang="en-US" sz="1800" i="1" kern="100" dirty="0">
                <a:solidFill>
                  <a:srgbClr val="000000"/>
                </a:solidFill>
                <a:effectLst/>
                <a:ea typeface="Roboto" panose="02000000000000000000" pitchFamily="2" charset="0"/>
                <a:cs typeface="Droid Sans Devanagari"/>
              </a:rPr>
              <a:t> du </a:t>
            </a:r>
            <a:r>
              <a:rPr lang="en-US" sz="1800" i="1" kern="100" dirty="0" err="1">
                <a:solidFill>
                  <a:srgbClr val="000000"/>
                </a:solidFill>
                <a:effectLst/>
                <a:ea typeface="Roboto" panose="02000000000000000000" pitchFamily="2" charset="0"/>
                <a:cs typeface="Droid Sans Devanagari"/>
              </a:rPr>
              <a:t>vaccin</a:t>
            </a:r>
            <a:r>
              <a:rPr lang="en-US" sz="1800" i="1" kern="100" dirty="0">
                <a:solidFill>
                  <a:srgbClr val="000000"/>
                </a:solidFill>
                <a:effectLst/>
                <a:ea typeface="Roboto" panose="02000000000000000000" pitchFamily="2" charset="0"/>
                <a:cs typeface="Droid Sans Devanagari"/>
              </a:rPr>
              <a:t> Pfizer/BioNTech </a:t>
            </a:r>
            <a:r>
              <a:rPr lang="en-US" sz="1800" i="1" kern="100" dirty="0" err="1">
                <a:solidFill>
                  <a:srgbClr val="000000"/>
                </a:solidFill>
                <a:effectLst/>
                <a:ea typeface="Roboto" panose="02000000000000000000" pitchFamily="2" charset="0"/>
                <a:cs typeface="Droid Sans Devanagari"/>
              </a:rPr>
              <a:t>contre</a:t>
            </a:r>
            <a:r>
              <a:rPr lang="en-US" sz="1800" i="1" kern="100" dirty="0">
                <a:solidFill>
                  <a:srgbClr val="000000"/>
                </a:solidFill>
                <a:effectLst/>
                <a:ea typeface="Roboto" panose="02000000000000000000" pitchFamily="2" charset="0"/>
                <a:cs typeface="Droid Sans Devanagari"/>
              </a:rPr>
              <a:t> la covid-19 pour les enfants </a:t>
            </a:r>
            <a:r>
              <a:rPr lang="en-US" sz="1800" i="1" kern="100" dirty="0" err="1">
                <a:solidFill>
                  <a:srgbClr val="000000"/>
                </a:solidFill>
                <a:effectLst/>
                <a:ea typeface="Roboto" panose="02000000000000000000" pitchFamily="2" charset="0"/>
                <a:cs typeface="Droid Sans Devanagari"/>
              </a:rPr>
              <a:t>âgés</a:t>
            </a:r>
            <a:r>
              <a:rPr lang="en-US" sz="1800" i="1" kern="100" dirty="0">
                <a:solidFill>
                  <a:srgbClr val="000000"/>
                </a:solidFill>
                <a:effectLst/>
                <a:ea typeface="Roboto" panose="02000000000000000000" pitchFamily="2" charset="0"/>
                <a:cs typeface="Droid Sans Devanagari"/>
              </a:rPr>
              <a:t> de 5 à 11 </a:t>
            </a:r>
            <a:r>
              <a:rPr lang="en-US" sz="1800" i="1" kern="100" dirty="0" err="1">
                <a:solidFill>
                  <a:srgbClr val="000000"/>
                </a:solidFill>
                <a:effectLst/>
                <a:ea typeface="Roboto" panose="02000000000000000000" pitchFamily="2" charset="0"/>
                <a:cs typeface="Droid Sans Devanagari"/>
              </a:rPr>
              <a:t>ans</a:t>
            </a:r>
            <a:r>
              <a:rPr lang="en-US" sz="1800" i="1" kern="100" dirty="0">
                <a:solidFill>
                  <a:srgbClr val="000000"/>
                </a:solidFill>
                <a:effectLst/>
                <a:ea typeface="Roboto" panose="02000000000000000000" pitchFamily="2" charset="0"/>
                <a:cs typeface="Droid Sans Devanagari"/>
              </a:rPr>
              <a:t> et les adolescents de 12 </a:t>
            </a:r>
            <a:r>
              <a:rPr lang="en-US" sz="1800" i="1" kern="100" dirty="0" err="1">
                <a:solidFill>
                  <a:srgbClr val="000000"/>
                </a:solidFill>
                <a:effectLst/>
                <a:ea typeface="Roboto" panose="02000000000000000000" pitchFamily="2" charset="0"/>
                <a:cs typeface="Droid Sans Devanagari"/>
              </a:rPr>
              <a:t>ans</a:t>
            </a:r>
            <a:r>
              <a:rPr lang="en-US" sz="1800" i="1" kern="100" dirty="0">
                <a:solidFill>
                  <a:srgbClr val="000000"/>
                </a:solidFill>
                <a:effectLst/>
                <a:ea typeface="Roboto" panose="02000000000000000000" pitchFamily="2" charset="0"/>
                <a:cs typeface="Droid Sans Devanagari"/>
              </a:rPr>
              <a:t> et plus.</a:t>
            </a:r>
            <a:endParaRPr lang="en-CA" sz="1800" kern="100" dirty="0">
              <a:effectLst/>
              <a:ea typeface="Roboto" panose="02000000000000000000" pitchFamily="2" charset="0"/>
              <a:cs typeface="Droid Sans Devanagari"/>
            </a:endParaRPr>
          </a:p>
          <a:p>
            <a:pPr marL="0" indent="0">
              <a:buNone/>
            </a:pPr>
            <a:r>
              <a:rPr lang="en-US" sz="1400" kern="100" dirty="0">
                <a:ea typeface="Roboto" panose="02000000000000000000" pitchFamily="2" charset="0"/>
                <a:cs typeface="Droid Sans Devanagari"/>
              </a:rPr>
              <a:t>8 </a:t>
            </a:r>
            <a:r>
              <a:rPr lang="en-US" sz="1400" kern="100" dirty="0" err="1">
                <a:effectLst/>
                <a:ea typeface="Roboto" panose="02000000000000000000" pitchFamily="2" charset="0"/>
                <a:cs typeface="Droid Sans Devanagari"/>
              </a:rPr>
              <a:t>Voir</a:t>
            </a:r>
            <a:r>
              <a:rPr lang="en-US" sz="1400" kern="100" dirty="0">
                <a:effectLst/>
                <a:ea typeface="Roboto" panose="02000000000000000000" pitchFamily="2" charset="0"/>
                <a:cs typeface="Droid Sans Devanagari"/>
              </a:rPr>
              <a:t> la note </a:t>
            </a:r>
            <a:r>
              <a:rPr lang="en-US" sz="1400" kern="100" dirty="0" err="1">
                <a:effectLst/>
                <a:ea typeface="Roboto" panose="02000000000000000000" pitchFamily="2" charset="0"/>
                <a:cs typeface="Droid Sans Devanagari"/>
              </a:rPr>
              <a:t>destinée</a:t>
            </a:r>
            <a:r>
              <a:rPr lang="en-US" sz="1400" kern="100" dirty="0">
                <a:effectLst/>
                <a:ea typeface="Roboto" panose="02000000000000000000" pitchFamily="2" charset="0"/>
                <a:cs typeface="Droid Sans Devanagari"/>
              </a:rPr>
              <a:t> au </a:t>
            </a:r>
            <a:r>
              <a:rPr lang="en-US" sz="1400" kern="100" dirty="0" err="1">
                <a:effectLst/>
                <a:ea typeface="Roboto" panose="02000000000000000000" pitchFamily="2" charset="0"/>
                <a:cs typeface="Droid Sans Devanagari"/>
              </a:rPr>
              <a:t>lecteur</a:t>
            </a:r>
            <a:r>
              <a:rPr lang="en-US" sz="1400" kern="100" dirty="0">
                <a:effectLst/>
                <a:ea typeface="Roboto" panose="02000000000000000000" pitchFamily="2" charset="0"/>
                <a:cs typeface="Droid Sans Devanagari"/>
              </a:rPr>
              <a:t> francophone.</a:t>
            </a:r>
            <a:endParaRPr lang="en-CA" sz="1400" kern="100" dirty="0">
              <a:effectLst/>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B5AD3A50-12E9-8DA1-5814-3EDC5DB15B4B}"/>
              </a:ext>
            </a:extLst>
          </p:cNvPr>
          <p:cNvSpPr>
            <a:spLocks noGrp="1"/>
          </p:cNvSpPr>
          <p:nvPr>
            <p:ph sz="half" idx="2"/>
          </p:nvPr>
        </p:nvSpPr>
        <p:spPr>
          <a:xfrm>
            <a:off x="6172200" y="689317"/>
            <a:ext cx="5181600" cy="5487646"/>
          </a:xfrm>
          <a:ln>
            <a:solidFill>
              <a:schemeClr val="tx1"/>
            </a:solidFill>
          </a:ln>
        </p:spPr>
        <p:txBody>
          <a:bodyPr>
            <a:normAutofit fontScale="85000" lnSpcReduction="10000"/>
          </a:bodyPr>
          <a:lstStyle/>
          <a:p>
            <a:pPr marL="0" indent="0">
              <a:buNone/>
            </a:pPr>
            <a:r>
              <a:rPr lang="en-US" sz="2100" b="1" kern="100" dirty="0">
                <a:effectLst/>
                <a:latin typeface="Calibri" panose="020F0502020204030204" pitchFamily="34" charset="0"/>
                <a:ea typeface="Roboto" panose="02000000000000000000" pitchFamily="2" charset="0"/>
                <a:cs typeface="Droid Sans Devanagari"/>
              </a:rPr>
              <a:t>The vaccines were approved under this modified test</a:t>
            </a:r>
            <a:r>
              <a:rPr lang="en-US" sz="2100" kern="100" dirty="0">
                <a:effectLst/>
                <a:latin typeface="Calibri" panose="020F0502020204030204" pitchFamily="34" charset="0"/>
                <a:ea typeface="Roboto" panose="02000000000000000000" pitchFamily="2" charset="0"/>
                <a:cs typeface="Droid Sans Devanagari"/>
              </a:rPr>
              <a:t>. </a:t>
            </a:r>
          </a:p>
          <a:p>
            <a:pPr marL="0" indent="0">
              <a:buNone/>
            </a:pPr>
            <a:r>
              <a:rPr lang="en-US" sz="1800" kern="100" dirty="0">
                <a:effectLst/>
                <a:latin typeface="Calibri" panose="020F0502020204030204" pitchFamily="34" charset="0"/>
                <a:ea typeface="Roboto" panose="02000000000000000000" pitchFamily="2" charset="0"/>
                <a:cs typeface="Droid Sans Devanagari"/>
              </a:rPr>
              <a:t/>
            </a:r>
            <a:br>
              <a:rPr lang="en-US" sz="1800" kern="100" dirty="0">
                <a:effectLst/>
                <a:latin typeface="Calibri" panose="020F0502020204030204" pitchFamily="34" charset="0"/>
                <a:ea typeface="Roboto" panose="02000000000000000000" pitchFamily="2" charset="0"/>
                <a:cs typeface="Droid Sans Devanagari"/>
              </a:rPr>
            </a:br>
            <a:r>
              <a:rPr lang="en-US" sz="1800" kern="100" dirty="0">
                <a:effectLst/>
                <a:latin typeface="Calibri" panose="020F0502020204030204" pitchFamily="34" charset="0"/>
                <a:ea typeface="Roboto" panose="02000000000000000000" pitchFamily="2" charset="0"/>
                <a:cs typeface="Droid Sans Devanagari"/>
              </a:rPr>
              <a:t/>
            </a:r>
            <a:br>
              <a:rPr lang="en-US" sz="1800" kern="100" dirty="0">
                <a:effectLst/>
                <a:latin typeface="Calibri" panose="020F0502020204030204" pitchFamily="34" charset="0"/>
                <a:ea typeface="Roboto" panose="02000000000000000000" pitchFamily="2" charset="0"/>
                <a:cs typeface="Droid Sans Devanagari"/>
              </a:rPr>
            </a:br>
            <a:r>
              <a:rPr lang="en-US" sz="1800" kern="100" dirty="0">
                <a:effectLst/>
                <a:latin typeface="Calibri" panose="020F0502020204030204" pitchFamily="34" charset="0"/>
                <a:ea typeface="Roboto" panose="02000000000000000000" pitchFamily="2" charset="0"/>
                <a:cs typeface="Droid Sans Devanagari"/>
              </a:rPr>
              <a:t>Celia Lourenco is the Health Canada employee that approved all of the COVID-19 vaccines.  She swore an Affidavit for Federal Court File No. T-145-22 in which she outlined the test used for two of the vaccines she approved. For the Pfizer vaccine she stated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457200" lvl="1" indent="0">
              <a:buNone/>
            </a:pPr>
            <a:r>
              <a:rPr lang="en-US" sz="1800" dirty="0">
                <a:effectLst/>
                <a:latin typeface="Calibri" panose="020F0502020204030204" pitchFamily="34" charset="0"/>
                <a:ea typeface="Roboto" panose="02000000000000000000" pitchFamily="2" charset="0"/>
              </a:rPr>
              <a:t>"...The evidence supports the conclusion that the benefits associated with  the </a:t>
            </a:r>
            <a:r>
              <a:rPr lang="en-US" sz="1800" dirty="0" err="1">
                <a:effectLst/>
                <a:latin typeface="Calibri" panose="020F0502020204030204" pitchFamily="34" charset="0"/>
                <a:ea typeface="Roboto" panose="02000000000000000000" pitchFamily="2" charset="0"/>
              </a:rPr>
              <a:t>Pfizer.BioNTech</a:t>
            </a:r>
            <a:r>
              <a:rPr lang="en-US" sz="1800" dirty="0">
                <a:effectLst/>
                <a:latin typeface="Calibri" panose="020F0502020204030204" pitchFamily="34" charset="0"/>
                <a:ea typeface="Roboto" panose="02000000000000000000" pitchFamily="2" charset="0"/>
              </a:rPr>
              <a:t> COVID.19 Vaccine outweigh the risks, having regard to a shorter term (median of 2 months) follow up of safety and efficacy at authorization, and the necessity of addressing the urgent public health need related to COVID.19. Based on these considerations, the </a:t>
            </a:r>
            <a:r>
              <a:rPr lang="en-US" sz="1800" dirty="0" err="1">
                <a:effectLst/>
                <a:latin typeface="Calibri" panose="020F0502020204030204" pitchFamily="34" charset="0"/>
                <a:ea typeface="Roboto" panose="02000000000000000000" pitchFamily="2" charset="0"/>
              </a:rPr>
              <a:t>benefit.risk</a:t>
            </a:r>
            <a:r>
              <a:rPr lang="en-US" sz="1800" dirty="0">
                <a:effectLst/>
                <a:latin typeface="Calibri" panose="020F0502020204030204" pitchFamily="34" charset="0"/>
                <a:ea typeface="Roboto" panose="02000000000000000000" pitchFamily="2" charset="0"/>
              </a:rPr>
              <a:t> profile of the </a:t>
            </a:r>
            <a:r>
              <a:rPr lang="en-US" sz="1800" dirty="0" err="1">
                <a:effectLst/>
                <a:latin typeface="Calibri" panose="020F0502020204030204" pitchFamily="34" charset="0"/>
                <a:ea typeface="Roboto" panose="02000000000000000000" pitchFamily="2" charset="0"/>
              </a:rPr>
              <a:t>Pfizer.BioNTech</a:t>
            </a:r>
            <a:r>
              <a:rPr lang="en-US" sz="1800" dirty="0">
                <a:effectLst/>
                <a:latin typeface="Calibri" panose="020F0502020204030204" pitchFamily="34" charset="0"/>
                <a:ea typeface="Roboto" panose="02000000000000000000" pitchFamily="2" charset="0"/>
              </a:rPr>
              <a:t> COVID.19 Vaccine is considered </a:t>
            </a:r>
            <a:r>
              <a:rPr lang="en-US" sz="1800" dirty="0" err="1">
                <a:effectLst/>
                <a:latin typeface="Calibri" panose="020F0502020204030204" pitchFamily="34" charset="0"/>
                <a:ea typeface="Roboto" panose="02000000000000000000" pitchFamily="2" charset="0"/>
              </a:rPr>
              <a:t>favourable</a:t>
            </a:r>
            <a:r>
              <a:rPr lang="en-US" sz="1800" dirty="0">
                <a:effectLst/>
                <a:latin typeface="Calibri" panose="020F0502020204030204" pitchFamily="34" charset="0"/>
                <a:ea typeface="Roboto" panose="02000000000000000000" pitchFamily="2" charset="0"/>
              </a:rPr>
              <a:t> for active immunization to prevent COVID.19 caused by SARS.CoV.2 in individuals 16 years of age and older. Health Canada has also authorized the use of the Pfizer-BioNTech COVID-19 Vaccine in children 5 to 11 years of age, and adolescents 12 years of age and older. </a:t>
            </a:r>
            <a:endParaRPr lang="en-CA" sz="1800" dirty="0"/>
          </a:p>
        </p:txBody>
      </p:sp>
      <p:cxnSp>
        <p:nvCxnSpPr>
          <p:cNvPr id="5" name="Straight Connector 4">
            <a:extLst>
              <a:ext uri="{FF2B5EF4-FFF2-40B4-BE49-F238E27FC236}">
                <a16:creationId xmlns="" xmlns:a16="http://schemas.microsoft.com/office/drawing/2014/main" id="{D2E88F21-AB0C-CFC0-E0F9-70C1065F03AA}"/>
              </a:ext>
            </a:extLst>
          </p:cNvPr>
          <p:cNvCxnSpPr/>
          <p:nvPr/>
        </p:nvCxnSpPr>
        <p:spPr>
          <a:xfrm>
            <a:off x="6129997" y="1228110"/>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1AC3E56A-9151-BF08-EA4C-6EED55C96A2B}"/>
              </a:ext>
            </a:extLst>
          </p:cNvPr>
          <p:cNvCxnSpPr/>
          <p:nvPr/>
        </p:nvCxnSpPr>
        <p:spPr>
          <a:xfrm>
            <a:off x="894471" y="1214042"/>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492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F09F23A-57FE-F28C-AF1D-597820B80EBC}"/>
              </a:ext>
            </a:extLst>
          </p:cNvPr>
          <p:cNvSpPr>
            <a:spLocks noGrp="1"/>
          </p:cNvSpPr>
          <p:nvPr>
            <p:ph sz="half" idx="1"/>
          </p:nvPr>
        </p:nvSpPr>
        <p:spPr>
          <a:xfrm>
            <a:off x="838200" y="633046"/>
            <a:ext cx="5181600" cy="5543917"/>
          </a:xfrm>
          <a:ln>
            <a:solidFill>
              <a:schemeClr val="tx1"/>
            </a:solidFill>
          </a:ln>
        </p:spPr>
        <p:txBody>
          <a:bodyPr>
            <a:normAutofit fontScale="85000" lnSpcReduction="20000"/>
          </a:bodyPr>
          <a:lstStyle/>
          <a:p>
            <a:pPr marL="0" indent="0">
              <a:buNone/>
            </a:pP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L’arrêté</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d’urgence</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nie</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au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ministre</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son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pouvoir</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habituel</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de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retirer</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une</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autorisation</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de mise en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marché</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pour des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problèmes</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d’innocuité</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ou</a:t>
            </a:r>
            <a:r>
              <a:rPr lang="en-US" sz="26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600" b="1" kern="100" dirty="0" err="1">
                <a:solidFill>
                  <a:srgbClr val="FF0000"/>
                </a:solidFill>
                <a:effectLst/>
                <a:latin typeface="Calibri" panose="020F0502020204030204" pitchFamily="34" charset="0"/>
                <a:ea typeface="Roboto" panose="02000000000000000000" pitchFamily="2" charset="0"/>
                <a:cs typeface="Droid Sans Devanagari"/>
              </a:rPr>
              <a:t>d’efficacité</a:t>
            </a:r>
            <a:r>
              <a:rPr lang="en-US" sz="2600" b="1" kern="100" dirty="0" smtClean="0">
                <a:solidFill>
                  <a:srgbClr val="FF0000"/>
                </a:solidFill>
                <a:effectLst/>
                <a:latin typeface="Calibri" panose="020F0502020204030204" pitchFamily="34" charset="0"/>
                <a:ea typeface="Roboto" panose="02000000000000000000" pitchFamily="2" charset="0"/>
                <a:cs typeface="Droid Sans Devanagari"/>
              </a:rPr>
              <a:t>.</a:t>
            </a:r>
          </a:p>
          <a:p>
            <a:pPr marL="0" indent="0">
              <a:buNone/>
            </a:pP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Il </a:t>
            </a:r>
            <a:r>
              <a:rPr lang="en-US" sz="1800" kern="100" dirty="0" err="1">
                <a:effectLst/>
                <a:latin typeface="Calibri" panose="020F0502020204030204" pitchFamily="34" charset="0"/>
                <a:ea typeface="Roboto" panose="02000000000000000000" pitchFamily="2" charset="0"/>
                <a:cs typeface="Droid Sans Devanagari"/>
              </a:rPr>
              <a:t>est</a:t>
            </a:r>
            <a:r>
              <a:rPr lang="en-US" sz="1800" kern="100" dirty="0">
                <a:effectLst/>
                <a:latin typeface="Calibri" panose="020F0502020204030204" pitchFamily="34" charset="0"/>
                <a:ea typeface="Roboto" panose="02000000000000000000" pitchFamily="2" charset="0"/>
                <a:cs typeface="Droid Sans Devanagari"/>
              </a:rPr>
              <a:t> impossible </a:t>
            </a:r>
            <a:r>
              <a:rPr lang="en-US" sz="1800" kern="100" dirty="0" err="1">
                <a:effectLst/>
                <a:latin typeface="Calibri" panose="020F0502020204030204" pitchFamily="34" charset="0"/>
                <a:ea typeface="Roboto" panose="02000000000000000000" pitchFamily="2" charset="0"/>
                <a:cs typeface="Droid Sans Devanagari"/>
              </a:rPr>
              <a:t>d’établir</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si</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une</a:t>
            </a:r>
            <a:r>
              <a:rPr lang="en-US" sz="1800" kern="100" dirty="0">
                <a:effectLst/>
                <a:latin typeface="Calibri" panose="020F0502020204030204" pitchFamily="34" charset="0"/>
                <a:ea typeface="Roboto" panose="02000000000000000000" pitchFamily="2" charset="0"/>
                <a:cs typeface="Droid Sans Devanagari"/>
              </a:rPr>
              <a:t> drogue </a:t>
            </a:r>
            <a:r>
              <a:rPr lang="en-US" sz="1800" kern="100" dirty="0" err="1">
                <a:effectLst/>
                <a:latin typeface="Calibri" panose="020F0502020204030204" pitchFamily="34" charset="0"/>
                <a:ea typeface="Roboto" panose="02000000000000000000" pitchFamily="2" charset="0"/>
                <a:cs typeface="Droid Sans Devanagari"/>
              </a:rPr>
              <a:t>est</a:t>
            </a:r>
            <a:r>
              <a:rPr lang="en-US" sz="1800" kern="100" dirty="0">
                <a:effectLst/>
                <a:latin typeface="Calibri" panose="020F0502020204030204" pitchFamily="34" charset="0"/>
                <a:ea typeface="Roboto" panose="02000000000000000000" pitchFamily="2" charset="0"/>
                <a:cs typeface="Droid Sans Devanagari"/>
              </a:rPr>
              <a:t> sans danger et </a:t>
            </a:r>
            <a:r>
              <a:rPr lang="en-US" sz="1800" kern="100" dirty="0" err="1">
                <a:effectLst/>
                <a:latin typeface="Calibri" panose="020F0502020204030204" pitchFamily="34" charset="0"/>
                <a:ea typeface="Roboto" panose="02000000000000000000" pitchFamily="2" charset="0"/>
                <a:cs typeface="Droid Sans Devanagari"/>
              </a:rPr>
              <a:t>efficace</a:t>
            </a:r>
            <a:r>
              <a:rPr lang="en-US" sz="1800" kern="100" dirty="0">
                <a:effectLst/>
                <a:latin typeface="Calibri" panose="020F0502020204030204" pitchFamily="34" charset="0"/>
                <a:ea typeface="Roboto" panose="02000000000000000000" pitchFamily="2" charset="0"/>
                <a:cs typeface="Droid Sans Devanagari"/>
              </a:rPr>
              <a:t> dans la population tant </a:t>
            </a:r>
            <a:r>
              <a:rPr lang="en-US" sz="1800" kern="100" dirty="0" err="1">
                <a:effectLst/>
                <a:latin typeface="Calibri" panose="020F0502020204030204" pitchFamily="34" charset="0"/>
                <a:ea typeface="Roboto" panose="02000000000000000000" pitchFamily="2" charset="0"/>
                <a:cs typeface="Droid Sans Devanagari"/>
              </a:rPr>
              <a:t>qu’elle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n’a</a:t>
            </a:r>
            <a:r>
              <a:rPr lang="en-US" sz="1800" kern="100" dirty="0">
                <a:effectLst/>
                <a:latin typeface="Calibri" panose="020F0502020204030204" pitchFamily="34" charset="0"/>
                <a:ea typeface="Roboto" panose="02000000000000000000" pitchFamily="2" charset="0"/>
                <a:cs typeface="Droid Sans Devanagari"/>
              </a:rPr>
              <a:t> pas </a:t>
            </a:r>
            <a:r>
              <a:rPr lang="en-US" sz="1800" kern="100" dirty="0" err="1">
                <a:effectLst/>
                <a:latin typeface="Calibri" panose="020F0502020204030204" pitchFamily="34" charset="0"/>
                <a:ea typeface="Roboto" panose="02000000000000000000" pitchFamily="2" charset="0"/>
                <a:cs typeface="Droid Sans Devanagari"/>
              </a:rPr>
              <a:t>été</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employée</a:t>
            </a:r>
            <a:r>
              <a:rPr lang="en-US" sz="1800" kern="100" dirty="0">
                <a:effectLst/>
                <a:latin typeface="Calibri" panose="020F0502020204030204" pitchFamily="34" charset="0"/>
                <a:ea typeface="Roboto" panose="02000000000000000000" pitchFamily="2" charset="0"/>
                <a:cs typeface="Droid Sans Devanagari"/>
              </a:rPr>
              <a:t> dans la population.  </a:t>
            </a:r>
            <a:r>
              <a:rPr lang="en-US" sz="1800" kern="100" dirty="0" err="1">
                <a:effectLst/>
                <a:latin typeface="Calibri" panose="020F0502020204030204" pitchFamily="34" charset="0"/>
                <a:ea typeface="Roboto" panose="02000000000000000000" pitchFamily="2" charset="0"/>
                <a:cs typeface="Droid Sans Devanagari"/>
              </a:rPr>
              <a:t>C’est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pourquoi</a:t>
            </a:r>
            <a:r>
              <a:rPr lang="en-US" sz="1800" kern="100" dirty="0">
                <a:effectLst/>
                <a:latin typeface="Calibri" panose="020F0502020204030204" pitchFamily="34" charset="0"/>
                <a:ea typeface="Roboto" panose="02000000000000000000" pitchFamily="2" charset="0"/>
                <a:cs typeface="Droid Sans Devanagari"/>
              </a:rPr>
              <a:t> le </a:t>
            </a:r>
            <a:r>
              <a:rPr lang="en-US" sz="1800" i="1" kern="100" dirty="0" err="1">
                <a:effectLst/>
                <a:latin typeface="Calibri" panose="020F0502020204030204" pitchFamily="34" charset="0"/>
                <a:ea typeface="Roboto" panose="02000000000000000000" pitchFamily="2" charset="0"/>
                <a:cs typeface="Droid Sans Devanagari"/>
              </a:rPr>
              <a:t>Règlement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prévoit</a:t>
            </a:r>
            <a:r>
              <a:rPr lang="en-US" sz="1800" kern="100" dirty="0">
                <a:effectLst/>
                <a:latin typeface="Calibri" panose="020F0502020204030204" pitchFamily="34" charset="0"/>
                <a:ea typeface="Roboto" panose="02000000000000000000" pitchFamily="2" charset="0"/>
                <a:cs typeface="Droid Sans Devanagari"/>
              </a:rPr>
              <a:t> que le </a:t>
            </a:r>
            <a:r>
              <a:rPr lang="en-US" sz="1800" kern="100" dirty="0" err="1">
                <a:effectLst/>
                <a:latin typeface="Calibri" panose="020F0502020204030204" pitchFamily="34" charset="0"/>
                <a:ea typeface="Roboto" panose="02000000000000000000" pitchFamily="2" charset="0"/>
                <a:cs typeface="Droid Sans Devanagari"/>
              </a:rPr>
              <a:t>ministre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Santé</a:t>
            </a:r>
            <a:r>
              <a:rPr lang="en-US" sz="1800" kern="100" dirty="0">
                <a:effectLst/>
                <a:latin typeface="Calibri" panose="020F0502020204030204" pitchFamily="34" charset="0"/>
                <a:ea typeface="Roboto" panose="02000000000000000000" pitchFamily="2" charset="0"/>
                <a:cs typeface="Droid Sans Devanagari"/>
              </a:rPr>
              <a:t> Canada) annule </a:t>
            </a:r>
            <a:r>
              <a:rPr lang="en-US" sz="1800" kern="100" dirty="0" err="1">
                <a:effectLst/>
                <a:latin typeface="Calibri" panose="020F0502020204030204" pitchFamily="34" charset="0"/>
                <a:ea typeface="Roboto" panose="02000000000000000000" pitchFamily="2" charset="0"/>
                <a:cs typeface="Droid Sans Devanagari"/>
              </a:rPr>
              <a:t>une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autorisation</a:t>
            </a:r>
            <a:r>
              <a:rPr lang="en-US" sz="1800" kern="100" dirty="0">
                <a:effectLst/>
                <a:latin typeface="Calibri" panose="020F0502020204030204" pitchFamily="34" charset="0"/>
                <a:ea typeface="Roboto" panose="02000000000000000000" pitchFamily="2" charset="0"/>
                <a:cs typeface="Droid Sans Devanagari"/>
              </a:rPr>
              <a:t> de mise </a:t>
            </a:r>
            <a:r>
              <a:rPr lang="en-US" sz="1800" kern="100" dirty="0" err="1">
                <a:effectLst/>
                <a:latin typeface="Calibri" panose="020F0502020204030204" pitchFamily="34" charset="0"/>
                <a:ea typeface="Roboto" panose="02000000000000000000" pitchFamily="2" charset="0"/>
                <a:cs typeface="Droid Sans Devanagari"/>
              </a:rPr>
              <a:t>en</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marché</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si</a:t>
            </a:r>
            <a:r>
              <a:rPr lang="en-US" sz="1800" kern="100" dirty="0">
                <a:effectLst/>
                <a:latin typeface="Calibri" panose="020F0502020204030204" pitchFamily="34" charset="0"/>
                <a:ea typeface="Roboto" panose="02000000000000000000" pitchFamily="2" charset="0"/>
                <a:cs typeface="Droid Sans Devanagari"/>
              </a:rPr>
              <a:t>, après que </a:t>
            </a:r>
            <a:r>
              <a:rPr lang="en-US" sz="1800" kern="100" dirty="0" err="1">
                <a:effectLst/>
                <a:latin typeface="Calibri" panose="020F0502020204030204" pitchFamily="34" charset="0"/>
                <a:ea typeface="Roboto" panose="02000000000000000000" pitchFamily="2" charset="0"/>
                <a:cs typeface="Droid Sans Devanagari"/>
              </a:rPr>
              <a:t>l’autorisation</a:t>
            </a:r>
            <a:r>
              <a:rPr lang="en-US" sz="1800" kern="100" dirty="0">
                <a:effectLst/>
                <a:latin typeface="Calibri" panose="020F0502020204030204" pitchFamily="34" charset="0"/>
                <a:ea typeface="Roboto" panose="02000000000000000000" pitchFamily="2" charset="0"/>
                <a:cs typeface="Droid Sans Devanagari"/>
              </a:rPr>
              <a:t> a </a:t>
            </a:r>
            <a:r>
              <a:rPr lang="en-US" sz="1800" kern="100" dirty="0" err="1">
                <a:effectLst/>
                <a:latin typeface="Calibri" panose="020F0502020204030204" pitchFamily="34" charset="0"/>
                <a:ea typeface="Roboto" panose="02000000000000000000" pitchFamily="2" charset="0"/>
                <a:cs typeface="Droid Sans Devanagari"/>
              </a:rPr>
              <a:t>été</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accordée</a:t>
            </a:r>
            <a:r>
              <a:rPr lang="en-US" sz="1800" kern="100" dirty="0">
                <a:effectLst/>
                <a:latin typeface="Calibri" panose="020F0502020204030204" pitchFamily="34" charset="0"/>
                <a:ea typeface="Roboto" panose="02000000000000000000" pitchFamily="2" charset="0"/>
                <a:cs typeface="Droid Sans Devanagari"/>
              </a:rPr>
              <a:t>, des </a:t>
            </a:r>
            <a:r>
              <a:rPr lang="en-US" sz="1800" kern="100" dirty="0" err="1">
                <a:effectLst/>
                <a:latin typeface="Calibri" panose="020F0502020204030204" pitchFamily="34" charset="0"/>
                <a:ea typeface="Roboto" panose="02000000000000000000" pitchFamily="2" charset="0"/>
                <a:cs typeface="Droid Sans Devanagari"/>
              </a:rPr>
              <a:t>problèmes</a:t>
            </a:r>
            <a:r>
              <a:rPr lang="en-US" sz="1800" kern="100" dirty="0">
                <a:effectLst/>
                <a:latin typeface="Calibri" panose="020F0502020204030204" pitchFamily="34" charset="0"/>
                <a:ea typeface="Roboto" panose="02000000000000000000" pitchFamily="2" charset="0"/>
                <a:cs typeface="Droid Sans Devanagari"/>
              </a:rPr>
              <a:t> se </a:t>
            </a:r>
            <a:r>
              <a:rPr lang="en-US" sz="1800" kern="100" dirty="0" err="1">
                <a:effectLst/>
                <a:latin typeface="Calibri" panose="020F0502020204030204" pitchFamily="34" charset="0"/>
                <a:ea typeface="Roboto" panose="02000000000000000000" pitchFamily="2" charset="0"/>
                <a:cs typeface="Droid Sans Devanagari"/>
              </a:rPr>
              <a:t>posent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relativement</a:t>
            </a:r>
            <a:r>
              <a:rPr lang="en-US" sz="1800" kern="100" dirty="0">
                <a:effectLst/>
                <a:latin typeface="Calibri" panose="020F0502020204030204" pitchFamily="34" charset="0"/>
                <a:ea typeface="Roboto" panose="02000000000000000000" pitchFamily="2" charset="0"/>
                <a:cs typeface="Droid Sans Devanagari"/>
              </a:rPr>
              <a:t> à </a:t>
            </a:r>
            <a:r>
              <a:rPr lang="en-US" sz="1800" kern="100" dirty="0" err="1">
                <a:effectLst/>
                <a:latin typeface="Calibri" panose="020F0502020204030204" pitchFamily="34" charset="0"/>
                <a:ea typeface="Roboto" panose="02000000000000000000" pitchFamily="2" charset="0"/>
                <a:cs typeface="Droid Sans Devanagari"/>
              </a:rPr>
              <a:t>l’innocuité</a:t>
            </a:r>
            <a:r>
              <a:rPr lang="en-US" sz="1800" kern="100" dirty="0">
                <a:effectLst/>
                <a:latin typeface="Calibri" panose="020F0502020204030204" pitchFamily="34" charset="0"/>
                <a:ea typeface="Roboto" panose="02000000000000000000" pitchFamily="2" charset="0"/>
                <a:cs typeface="Droid Sans Devanagari"/>
              </a:rPr>
              <a:t> et à </a:t>
            </a:r>
            <a:r>
              <a:rPr lang="en-US" sz="1800" kern="100" dirty="0" err="1">
                <a:effectLst/>
                <a:latin typeface="Calibri" panose="020F0502020204030204" pitchFamily="34" charset="0"/>
                <a:ea typeface="Roboto" panose="02000000000000000000" pitchFamily="2" charset="0"/>
                <a:cs typeface="Droid Sans Devanagari"/>
              </a:rPr>
              <a:t>l’efficacité</a:t>
            </a:r>
            <a:r>
              <a:rPr lang="en-US" sz="1800" kern="100" dirty="0">
                <a:effectLst/>
                <a:latin typeface="Calibri" panose="020F0502020204030204" pitchFamily="34" charset="0"/>
                <a:ea typeface="Roboto" panose="02000000000000000000" pitchFamily="2" charset="0"/>
                <a:cs typeface="Droid Sans Devanagari"/>
              </a:rPr>
              <a:t> de la drogue nouvelle.</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Le </a:t>
            </a:r>
            <a:r>
              <a:rPr lang="en-US" sz="1800" kern="100" dirty="0" err="1">
                <a:effectLst/>
                <a:latin typeface="Calibri" panose="020F0502020204030204" pitchFamily="34" charset="0"/>
                <a:ea typeface="Roboto" panose="02000000000000000000" pitchFamily="2" charset="0"/>
                <a:cs typeface="Droid Sans Devanagari"/>
              </a:rPr>
              <a:t>pouvoir</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habituel</a:t>
            </a:r>
            <a:r>
              <a:rPr lang="en-US" sz="1800" kern="100" dirty="0">
                <a:effectLst/>
                <a:latin typeface="Calibri" panose="020F0502020204030204" pitchFamily="34" charset="0"/>
                <a:ea typeface="Roboto" panose="02000000000000000000" pitchFamily="2" charset="0"/>
                <a:cs typeface="Droid Sans Devanagari"/>
              </a:rPr>
              <a:t> du </a:t>
            </a:r>
            <a:r>
              <a:rPr lang="en-US" sz="1800" kern="100" dirty="0" err="1">
                <a:effectLst/>
                <a:latin typeface="Calibri" panose="020F0502020204030204" pitchFamily="34" charset="0"/>
                <a:ea typeface="Roboto" panose="02000000000000000000" pitchFamily="2" charset="0"/>
                <a:cs typeface="Droid Sans Devanagari"/>
              </a:rPr>
              <a:t>ministre</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est</a:t>
            </a:r>
            <a:r>
              <a:rPr lang="en-US" sz="1800" kern="100" dirty="0">
                <a:effectLst/>
                <a:latin typeface="Calibri" panose="020F0502020204030204" pitchFamily="34" charset="0"/>
                <a:ea typeface="Roboto" panose="02000000000000000000" pitchFamily="2" charset="0"/>
                <a:cs typeface="Droid Sans Devanagari"/>
              </a:rPr>
              <a:t> </a:t>
            </a:r>
            <a:r>
              <a:rPr lang="en-US" sz="1800" kern="100" dirty="0" err="1">
                <a:effectLst/>
                <a:latin typeface="Calibri" panose="020F0502020204030204" pitchFamily="34" charset="0"/>
                <a:ea typeface="Roboto" panose="02000000000000000000" pitchFamily="2" charset="0"/>
                <a:cs typeface="Droid Sans Devanagari"/>
              </a:rPr>
              <a:t>décrit</a:t>
            </a:r>
            <a:r>
              <a:rPr lang="en-US" sz="1800" kern="100" dirty="0">
                <a:effectLst/>
                <a:latin typeface="Calibri" panose="020F0502020204030204" pitchFamily="34" charset="0"/>
                <a:ea typeface="Roboto" panose="02000000000000000000" pitchFamily="2" charset="0"/>
                <a:cs typeface="Droid Sans Devanagari"/>
              </a:rPr>
              <a:t> à </a:t>
            </a:r>
            <a:r>
              <a:rPr lang="en-US" sz="1800" kern="100" dirty="0" err="1">
                <a:effectLst/>
                <a:latin typeface="Calibri" panose="020F0502020204030204" pitchFamily="34" charset="0"/>
                <a:ea typeface="Roboto" panose="02000000000000000000" pitchFamily="2" charset="0"/>
                <a:cs typeface="Droid Sans Devanagari"/>
              </a:rPr>
              <a:t>l’article</a:t>
            </a:r>
            <a:r>
              <a:rPr lang="en-US" sz="1800" kern="100" dirty="0">
                <a:effectLst/>
                <a:latin typeface="Calibri" panose="020F0502020204030204" pitchFamily="34" charset="0"/>
                <a:ea typeface="Roboto" panose="02000000000000000000" pitchFamily="2" charset="0"/>
                <a:cs typeface="Droid Sans Devanagari"/>
              </a:rPr>
              <a:t> C.08.006.</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Or, </a:t>
            </a:r>
            <a:r>
              <a:rPr lang="en-US" sz="1800" b="1" u="sng" kern="100" dirty="0" err="1">
                <a:solidFill>
                  <a:srgbClr val="000000"/>
                </a:solidFill>
                <a:effectLst/>
                <a:latin typeface="Calibri" panose="020F0502020204030204" pitchFamily="34" charset="0"/>
                <a:ea typeface="Roboto" panose="02000000000000000000" pitchFamily="2" charset="0"/>
                <a:cs typeface="Droid Sans Devanagari"/>
              </a:rPr>
              <a:t>cette</a:t>
            </a: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b="1" u="sng" kern="100" dirty="0" err="1">
                <a:solidFill>
                  <a:srgbClr val="000000"/>
                </a:solidFill>
                <a:effectLst/>
                <a:latin typeface="Calibri" panose="020F0502020204030204" pitchFamily="34" charset="0"/>
                <a:ea typeface="Roboto" panose="02000000000000000000" pitchFamily="2" charset="0"/>
                <a:cs typeface="Droid Sans Devanagari"/>
              </a:rPr>
              <a:t>mesure</a:t>
            </a: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 de protection </a:t>
            </a:r>
            <a:r>
              <a:rPr lang="en-US" sz="1800" b="1" u="sng" kern="100" dirty="0" err="1">
                <a:solidFill>
                  <a:srgbClr val="000000"/>
                </a:solidFill>
                <a:effectLst/>
                <a:latin typeface="Calibri" panose="020F0502020204030204" pitchFamily="34" charset="0"/>
                <a:ea typeface="Roboto" panose="02000000000000000000" pitchFamily="2" charset="0"/>
                <a:cs typeface="Droid Sans Devanagari"/>
              </a:rPr>
              <a:t>fondamentale</a:t>
            </a: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 a </a:t>
            </a:r>
            <a:r>
              <a:rPr lang="en-US" sz="1800" b="1" u="sng" kern="100" dirty="0" err="1">
                <a:solidFill>
                  <a:srgbClr val="000000"/>
                </a:solidFill>
                <a:effectLst/>
                <a:latin typeface="Calibri" panose="020F0502020204030204" pitchFamily="34" charset="0"/>
                <a:ea typeface="Roboto" panose="02000000000000000000" pitchFamily="2" charset="0"/>
                <a:cs typeface="Droid Sans Devanagari"/>
              </a:rPr>
              <a:t>été</a:t>
            </a: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b="1" u="sng" kern="100" dirty="0" err="1">
                <a:solidFill>
                  <a:srgbClr val="000000"/>
                </a:solidFill>
                <a:effectLst/>
                <a:latin typeface="Calibri" panose="020F0502020204030204" pitchFamily="34" charset="0"/>
                <a:ea typeface="Roboto" panose="02000000000000000000" pitchFamily="2" charset="0"/>
                <a:cs typeface="Droid Sans Devanagari"/>
              </a:rPr>
              <a:t>supprimée</a:t>
            </a: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 par </a:t>
            </a:r>
            <a:r>
              <a:rPr lang="en-US" sz="1800" b="1" u="sng" kern="100" dirty="0" err="1">
                <a:solidFill>
                  <a:srgbClr val="000000"/>
                </a:solidFill>
                <a:effectLst/>
                <a:latin typeface="Calibri" panose="020F0502020204030204" pitchFamily="34" charset="0"/>
                <a:ea typeface="Roboto" panose="02000000000000000000" pitchFamily="2" charset="0"/>
                <a:cs typeface="Droid Sans Devanagari"/>
              </a:rPr>
              <a:t>l’arrêté</a:t>
            </a: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b="1" u="sng" kern="100" dirty="0" err="1">
                <a:solidFill>
                  <a:srgbClr val="000000"/>
                </a:solidFill>
                <a:effectLst/>
                <a:latin typeface="Calibri" panose="020F0502020204030204" pitchFamily="34" charset="0"/>
                <a:ea typeface="Roboto" panose="02000000000000000000" pitchFamily="2" charset="0"/>
                <a:cs typeface="Droid Sans Devanagari"/>
              </a:rPr>
              <a:t>d’urgence</a:t>
            </a:r>
            <a:r>
              <a:rPr lang="en-US" sz="1800" b="1" u="sng" kern="100" dirty="0">
                <a:solidFill>
                  <a:srgbClr val="000000"/>
                </a:solidFill>
                <a:effectLst/>
                <a:latin typeface="Calibri" panose="020F0502020204030204" pitchFamily="34" charset="0"/>
                <a:ea typeface="Roboto" panose="02000000000000000000" pitchFamily="2" charset="0"/>
                <a:cs typeface="Droid Sans Devanagari"/>
              </a:rPr>
              <a:t>.</a:t>
            </a:r>
            <a:endParaRPr lang="en-CA" sz="1800" kern="100" dirty="0">
              <a:effectLst/>
              <a:latin typeface="Liberation Serif"/>
              <a:ea typeface="Roboto" panose="02000000000000000000" pitchFamily="2" charset="0"/>
              <a:cs typeface="Droid Sans Devanagari"/>
            </a:endParaRPr>
          </a:p>
          <a:p>
            <a:pPr marL="0" indent="0">
              <a:buNone/>
            </a:pPr>
            <a:r>
              <a:rPr lang="en-US" sz="1800" b="1" u="none" strike="noStrike"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Selon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le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paragraphe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2(1) de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l’arrêté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d’urgence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une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fois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qu’un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vaccin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contre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la covid-19 a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été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approuvé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dans le cadre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dudit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arrêté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d’urgence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une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grande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partie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du </a:t>
            </a:r>
            <a:r>
              <a:rPr lang="en-US" sz="1800" i="1" kern="100" dirty="0" err="1">
                <a:solidFill>
                  <a:srgbClr val="000000"/>
                </a:solidFill>
                <a:effectLst/>
                <a:latin typeface="Calibri" panose="020F0502020204030204" pitchFamily="34" charset="0"/>
                <a:ea typeface="Roboto" panose="02000000000000000000" pitchFamily="2" charset="0"/>
                <a:cs typeface="Droid Sans Devanagari"/>
              </a:rPr>
              <a:t>Règlement</a:t>
            </a:r>
            <a:r>
              <a:rPr lang="en-US" sz="1800" i="1" kern="100" dirty="0">
                <a:solidFill>
                  <a:srgbClr val="000000"/>
                </a:solidFill>
                <a:effectLst/>
                <a:latin typeface="Calibri" panose="020F0502020204030204" pitchFamily="34" charset="0"/>
                <a:ea typeface="Roboto" panose="02000000000000000000" pitchFamily="2" charset="0"/>
                <a:cs typeface="Droid Sans Devanagari"/>
              </a:rPr>
              <a:t> sur les aliments et les drogues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ne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s’applique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pas, et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notamment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l’article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C.08.006. </a:t>
            </a:r>
            <a:endParaRPr lang="en-CA" sz="1800" kern="100" dirty="0">
              <a:effectLst/>
              <a:latin typeface="Liberation Serif"/>
              <a:ea typeface="Roboto" panose="02000000000000000000" pitchFamily="2" charset="0"/>
              <a:cs typeface="Droid Sans Devanagari"/>
            </a:endParaRPr>
          </a:p>
        </p:txBody>
      </p:sp>
      <p:sp>
        <p:nvSpPr>
          <p:cNvPr id="4" name="Content Placeholder 3">
            <a:extLst>
              <a:ext uri="{FF2B5EF4-FFF2-40B4-BE49-F238E27FC236}">
                <a16:creationId xmlns="" xmlns:a16="http://schemas.microsoft.com/office/drawing/2014/main" id="{827623B9-D589-113D-E6FF-997A3A274D32}"/>
              </a:ext>
            </a:extLst>
          </p:cNvPr>
          <p:cNvSpPr>
            <a:spLocks noGrp="1"/>
          </p:cNvSpPr>
          <p:nvPr>
            <p:ph sz="half" idx="2"/>
          </p:nvPr>
        </p:nvSpPr>
        <p:spPr>
          <a:xfrm>
            <a:off x="6172200" y="618978"/>
            <a:ext cx="5181600" cy="5557985"/>
          </a:xfrm>
          <a:ln>
            <a:solidFill>
              <a:schemeClr val="tx1"/>
            </a:solidFill>
          </a:ln>
        </p:spPr>
        <p:txBody>
          <a:bodyPr>
            <a:normAutofit fontScale="85000" lnSpcReduction="20000"/>
          </a:bodyPr>
          <a:lstStyle/>
          <a:p>
            <a:pPr marL="0" indent="0">
              <a:buNone/>
            </a:pPr>
            <a:r>
              <a:rPr lang="en-US" sz="2600" b="1" kern="100" dirty="0">
                <a:solidFill>
                  <a:srgbClr val="FF0000"/>
                </a:solidFill>
                <a:effectLst/>
                <a:latin typeface="Calibri" panose="020F0502020204030204" pitchFamily="34" charset="0"/>
                <a:ea typeface="Roboto" panose="02000000000000000000" pitchFamily="2" charset="0"/>
                <a:cs typeface="Droid Sans Devanagari"/>
              </a:rPr>
              <a:t>The Interim Order took away the Minister’s normal authority to remove market authorization for safety or efficacy concerns </a:t>
            </a:r>
          </a:p>
          <a:p>
            <a:pPr marL="0" indent="0">
              <a:buNone/>
            </a:pPr>
            <a:endParaRPr lang="en-US" sz="1800" b="1" kern="100" dirty="0" smtClean="0">
              <a:effectLst/>
              <a:latin typeface="Calibri" panose="020F0502020204030204" pitchFamily="34" charset="0"/>
              <a:ea typeface="Roboto" panose="02000000000000000000" pitchFamily="2" charset="0"/>
              <a:cs typeface="Droid Sans Devanagari"/>
            </a:endParaRPr>
          </a:p>
          <a:p>
            <a:pPr marL="0" indent="0">
              <a:buNone/>
            </a:pPr>
            <a:r>
              <a:rPr lang="en-US" sz="1800" b="1" kern="100" dirty="0">
                <a:effectLst/>
                <a:latin typeface="Calibri" panose="020F0502020204030204" pitchFamily="34" charset="0"/>
                <a:ea typeface="Roboto" panose="02000000000000000000" pitchFamily="2" charset="0"/>
                <a:cs typeface="Droid Sans Devanagari"/>
              </a:rPr>
              <a:t/>
            </a:r>
            <a:br>
              <a:rPr lang="en-US" sz="1800" b="1" kern="100" dirty="0">
                <a:effectLst/>
                <a:latin typeface="Calibri" panose="020F0502020204030204" pitchFamily="34" charset="0"/>
                <a:ea typeface="Roboto" panose="02000000000000000000" pitchFamily="2" charset="0"/>
                <a:cs typeface="Droid Sans Devanagari"/>
              </a:rPr>
            </a:br>
            <a:r>
              <a:rPr lang="en-US" sz="1800" kern="100" dirty="0">
                <a:effectLst/>
                <a:latin typeface="Calibri" panose="020F0502020204030204" pitchFamily="34" charset="0"/>
                <a:ea typeface="Roboto" panose="02000000000000000000" pitchFamily="2" charset="0"/>
                <a:cs typeface="Droid Sans Devanagari"/>
              </a:rPr>
              <a:t>We cannot know if a drug is safe or effective in the general population until it is actually used in the general population. Because of this, the Regulations permit the Minister (i.e. Health Canada) to cancel a market authorization if evidence after the authorization was granted raises a safety or efficacy concern. </a:t>
            </a:r>
            <a:br>
              <a:rPr lang="en-US" sz="1800" kern="100" dirty="0">
                <a:effectLst/>
                <a:latin typeface="Calibri" panose="020F0502020204030204" pitchFamily="34" charset="0"/>
                <a:ea typeface="Roboto" panose="02000000000000000000" pitchFamily="2" charset="0"/>
                <a:cs typeface="Droid Sans Devanagari"/>
              </a:rPr>
            </a:br>
            <a:r>
              <a:rPr lang="en-US" sz="1800" kern="100" dirty="0">
                <a:effectLst/>
                <a:latin typeface="Calibri" panose="020F0502020204030204" pitchFamily="34" charset="0"/>
                <a:ea typeface="Roboto" panose="02000000000000000000" pitchFamily="2" charset="0"/>
                <a:cs typeface="Droid Sans Devanagari"/>
              </a:rPr>
              <a:t/>
            </a:r>
            <a:br>
              <a:rPr lang="en-US" sz="1800" kern="100" dirty="0">
                <a:effectLst/>
                <a:latin typeface="Calibri" panose="020F0502020204030204" pitchFamily="34" charset="0"/>
                <a:ea typeface="Roboto" panose="02000000000000000000" pitchFamily="2" charset="0"/>
                <a:cs typeface="Droid Sans Devanagari"/>
              </a:rPr>
            </a:br>
            <a:r>
              <a:rPr lang="en-US" sz="1800" kern="100" dirty="0">
                <a:effectLst/>
                <a:latin typeface="Calibri" panose="020F0502020204030204" pitchFamily="34" charset="0"/>
                <a:ea typeface="Roboto" panose="02000000000000000000" pitchFamily="2" charset="0"/>
                <a:cs typeface="Droid Sans Devanagari"/>
              </a:rPr>
              <a:t>This regular power is found in Regulation C.09.006 </a:t>
            </a:r>
            <a:br>
              <a:rPr lang="en-US" sz="1800" kern="100" dirty="0">
                <a:effectLst/>
                <a:latin typeface="Calibri" panose="020F0502020204030204" pitchFamily="34" charset="0"/>
                <a:ea typeface="Roboto" panose="02000000000000000000" pitchFamily="2" charset="0"/>
                <a:cs typeface="Droid Sans Devanagari"/>
              </a:rPr>
            </a:br>
            <a:r>
              <a:rPr lang="en-US" sz="1800" kern="100" dirty="0">
                <a:effectLst/>
                <a:latin typeface="Calibri" panose="020F0502020204030204" pitchFamily="34" charset="0"/>
                <a:ea typeface="Roboto" panose="02000000000000000000" pitchFamily="2" charset="0"/>
                <a:cs typeface="Droid Sans Devanagari"/>
              </a:rPr>
              <a:t/>
            </a:r>
            <a:br>
              <a:rPr lang="en-US" sz="1800" kern="100" dirty="0">
                <a:effectLst/>
                <a:latin typeface="Calibri" panose="020F0502020204030204" pitchFamily="34" charset="0"/>
                <a:ea typeface="Roboto" panose="02000000000000000000" pitchFamily="2" charset="0"/>
                <a:cs typeface="Droid Sans Devanagari"/>
              </a:rPr>
            </a:br>
            <a:r>
              <a:rPr lang="en-US" sz="1800" b="1" u="sng" kern="100" dirty="0">
                <a:effectLst/>
                <a:latin typeface="Calibri" panose="020F0502020204030204" pitchFamily="34" charset="0"/>
                <a:ea typeface="Roboto" panose="02000000000000000000" pitchFamily="2" charset="0"/>
                <a:cs typeface="Droid Sans Devanagari"/>
              </a:rPr>
              <a:t>This fundamental safeguard was removed by the Interim Order. </a:t>
            </a:r>
            <a:r>
              <a:rPr lang="en-US" sz="1800" b="1"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dirty="0">
                <a:effectLst/>
                <a:latin typeface="Calibri" panose="020F0502020204030204" pitchFamily="34" charset="0"/>
                <a:ea typeface="Roboto" panose="02000000000000000000" pitchFamily="2" charset="0"/>
              </a:rPr>
              <a:t>Section 2(1) of the Interim Order sets out that once a COVID-19 vaccine is approved under  the Interim Order, most of the Food and Drug Regulations do not apply, including C.08.006. </a:t>
            </a:r>
            <a:endParaRPr lang="en-CA" dirty="0"/>
          </a:p>
        </p:txBody>
      </p:sp>
      <p:cxnSp>
        <p:nvCxnSpPr>
          <p:cNvPr id="5" name="Straight Connector 4">
            <a:extLst>
              <a:ext uri="{FF2B5EF4-FFF2-40B4-BE49-F238E27FC236}">
                <a16:creationId xmlns="" xmlns:a16="http://schemas.microsoft.com/office/drawing/2014/main" id="{41C77E62-FC23-FBE5-7256-0ED6F90D38AD}"/>
              </a:ext>
            </a:extLst>
          </p:cNvPr>
          <p:cNvCxnSpPr/>
          <p:nvPr/>
        </p:nvCxnSpPr>
        <p:spPr>
          <a:xfrm>
            <a:off x="6158132" y="1781674"/>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71EFF230-C0BB-36AC-552C-7BC00C04BB26}"/>
              </a:ext>
            </a:extLst>
          </p:cNvPr>
          <p:cNvCxnSpPr/>
          <p:nvPr/>
        </p:nvCxnSpPr>
        <p:spPr>
          <a:xfrm>
            <a:off x="795997" y="1795741"/>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4445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1381897-023A-B798-2CA4-BBF862E89580}"/>
              </a:ext>
            </a:extLst>
          </p:cNvPr>
          <p:cNvSpPr>
            <a:spLocks noGrp="1"/>
          </p:cNvSpPr>
          <p:nvPr>
            <p:ph sz="half" idx="1"/>
          </p:nvPr>
        </p:nvSpPr>
        <p:spPr>
          <a:xfrm>
            <a:off x="838200" y="534572"/>
            <a:ext cx="5181600" cy="5642391"/>
          </a:xfrm>
          <a:ln>
            <a:solidFill>
              <a:schemeClr val="tx1"/>
            </a:solidFill>
          </a:ln>
        </p:spPr>
        <p:txBody>
          <a:bodyPr>
            <a:normAutofit fontScale="92500" lnSpcReduction="10000"/>
          </a:bodyPr>
          <a:lstStyle/>
          <a:p>
            <a:pPr marL="0" indent="0">
              <a:buNone/>
            </a:pPr>
            <a:r>
              <a:rPr lang="en-US" sz="1800" kern="100" dirty="0">
                <a:effectLst/>
                <a:latin typeface="Calibri" panose="020F0502020204030204" pitchFamily="34" charset="0"/>
                <a:ea typeface="Roboto" panose="02000000000000000000" pitchFamily="2" charset="0"/>
                <a:cs typeface="Droid Sans Devanagari"/>
              </a:rPr>
              <a:t>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Créer</a:t>
            </a:r>
            <a:r>
              <a:rPr lang="en-US" sz="2200" b="1" kern="100" dirty="0">
                <a:solidFill>
                  <a:srgbClr val="FF0000"/>
                </a:solidFill>
                <a:effectLst/>
                <a:latin typeface="Calibri" panose="020F0502020204030204" pitchFamily="34" charset="0"/>
                <a:ea typeface="Roboto" panose="02000000000000000000" pitchFamily="2" charset="0"/>
                <a:cs typeface="Droid Sans Devanagari"/>
              </a:rPr>
              <a:t> un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conflit</a:t>
            </a:r>
            <a:r>
              <a:rPr lang="en-US" sz="22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d’intérêts</a:t>
            </a:r>
            <a:r>
              <a:rPr lang="en-US" sz="22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délibéré</a:t>
            </a:r>
            <a:r>
              <a:rPr lang="en-US" sz="2200" b="1" kern="100" dirty="0">
                <a:solidFill>
                  <a:srgbClr val="FF0000"/>
                </a:solidFill>
                <a:effectLst/>
                <a:latin typeface="Calibri" panose="020F0502020204030204" pitchFamily="34" charset="0"/>
                <a:ea typeface="Roboto" panose="02000000000000000000" pitchFamily="2" charset="0"/>
                <a:cs typeface="Droid Sans Devanagari"/>
              </a:rPr>
              <a:t> pour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favoriser</a:t>
            </a:r>
            <a:r>
              <a:rPr lang="en-US" sz="22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l’approbation</a:t>
            </a:r>
            <a:r>
              <a:rPr lang="en-US" sz="2200" b="1" kern="100" dirty="0">
                <a:solidFill>
                  <a:srgbClr val="FF0000"/>
                </a:solidFill>
                <a:effectLst/>
                <a:latin typeface="Calibri" panose="020F0502020204030204" pitchFamily="34" charset="0"/>
                <a:ea typeface="Roboto" panose="02000000000000000000" pitchFamily="2" charset="0"/>
                <a:cs typeface="Droid Sans Devanagari"/>
              </a:rPr>
              <a:t> de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vaccins</a:t>
            </a:r>
            <a:r>
              <a:rPr lang="en-US" sz="2200" b="1" kern="100" dirty="0">
                <a:solidFill>
                  <a:srgbClr val="FF0000"/>
                </a:solidFill>
                <a:effectLst/>
                <a:latin typeface="Calibri" panose="020F0502020204030204" pitchFamily="34" charset="0"/>
                <a:ea typeface="Roboto" panose="02000000000000000000" pitchFamily="2" charset="0"/>
                <a:cs typeface="Droid Sans Devanagari"/>
              </a:rPr>
              <a:t> </a:t>
            </a:r>
            <a:r>
              <a:rPr lang="en-US" sz="2200" b="1" kern="100" dirty="0" err="1">
                <a:solidFill>
                  <a:srgbClr val="FF0000"/>
                </a:solidFill>
                <a:effectLst/>
                <a:latin typeface="Calibri" panose="020F0502020204030204" pitchFamily="34" charset="0"/>
                <a:ea typeface="Roboto" panose="02000000000000000000" pitchFamily="2" charset="0"/>
                <a:cs typeface="Droid Sans Devanagari"/>
              </a:rPr>
              <a:t>expérimentaux</a:t>
            </a:r>
            <a:endParaRPr lang="en-CA" sz="2200" kern="100" dirty="0">
              <a:solidFill>
                <a:srgbClr val="FF0000"/>
              </a:solidFill>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Selon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le </a:t>
            </a:r>
            <a:r>
              <a:rPr lang="en-US" sz="1800" i="1" kern="100" dirty="0" err="1">
                <a:solidFill>
                  <a:srgbClr val="000000"/>
                </a:solidFill>
                <a:effectLst/>
                <a:latin typeface="Calibri" panose="020F0502020204030204" pitchFamily="34" charset="0"/>
                <a:ea typeface="Roboto" panose="02000000000000000000" pitchFamily="2" charset="0"/>
                <a:cs typeface="Droid Sans Devanagari"/>
              </a:rPr>
              <a:t>Règlement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il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est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interdit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d’importer</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au Canada des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médicaments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finis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destinés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à la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santé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humaine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s’ils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n’ont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pas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d’abord</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été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approuvés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par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Santé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Canada pour la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santé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humaine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L’arrêté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d’urgence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permettait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l’importation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au Canada de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vaccins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non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approuvés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contre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la covid-19 dans la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mesure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où</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c’était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le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gouvernement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du Canada qui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en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faisait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l’acquisition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Cette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façon de faire les choses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s’appelle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i="1" kern="100" dirty="0" err="1">
                <a:solidFill>
                  <a:srgbClr val="000000"/>
                </a:solidFill>
                <a:effectLst/>
                <a:latin typeface="Calibri" panose="020F0502020204030204" pitchFamily="34" charset="0"/>
                <a:ea typeface="Roboto" panose="02000000000000000000" pitchFamily="2" charset="0"/>
                <a:cs typeface="Droid Sans Devanagari"/>
              </a:rPr>
              <a:t>pré-positionnement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dans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l’arrêté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d’urgence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et, ensuite, dans le </a:t>
            </a:r>
            <a:r>
              <a:rPr lang="en-US" sz="1800" i="1" kern="100" dirty="0" err="1">
                <a:solidFill>
                  <a:srgbClr val="000000"/>
                </a:solidFill>
                <a:effectLst/>
                <a:latin typeface="Calibri" panose="020F0502020204030204" pitchFamily="34" charset="0"/>
                <a:ea typeface="Roboto" panose="02000000000000000000" pitchFamily="2" charset="0"/>
                <a:cs typeface="Droid Sans Devanagari"/>
              </a:rPr>
              <a:t>Règlement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qui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codifie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l’arrêté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d’urgence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(DORS/2021-45).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L’idée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c’était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de faire face à la crise de covid-19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en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achetant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et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en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distribuant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les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vaccins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de manière à les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avoir</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en</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mains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si</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et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quand</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ils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seraient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approuvés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pour la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santé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humaine</a:t>
            </a:r>
            <a:r>
              <a:rPr lang="en-US" sz="1800" kern="100" dirty="0">
                <a:solidFill>
                  <a:srgbClr val="000000"/>
                </a:solidFill>
                <a:effectLst/>
                <a:latin typeface="Calibri" panose="020F0502020204030204" pitchFamily="34" charset="0"/>
                <a:ea typeface="Roboto" panose="02000000000000000000" pitchFamily="2" charset="0"/>
                <a:cs typeface="Droid Sans Devanagari"/>
              </a:rPr>
              <a:t>.</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C’est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ainsi</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que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s’est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créé</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un formidable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conflit</a:t>
            </a:r>
            <a:r>
              <a:rPr lang="en-US" sz="1800" kern="100" dirty="0">
                <a:solidFill>
                  <a:srgbClr val="000000"/>
                </a:solidFill>
                <a:effectLst/>
                <a:latin typeface="Calibri" panose="020F0502020204030204" pitchFamily="34" charset="0"/>
                <a:ea typeface="Roboto" panose="02000000000000000000" pitchFamily="2" charset="0"/>
                <a:cs typeface="Droid Sans Devanagari"/>
              </a:rPr>
              <a:t> </a:t>
            </a:r>
            <a:r>
              <a:rPr lang="en-US" sz="1800" kern="100" dirty="0" err="1">
                <a:solidFill>
                  <a:srgbClr val="000000"/>
                </a:solidFill>
                <a:effectLst/>
                <a:latin typeface="Calibri" panose="020F0502020204030204" pitchFamily="34" charset="0"/>
                <a:ea typeface="Roboto" panose="02000000000000000000" pitchFamily="2" charset="0"/>
                <a:cs typeface="Droid Sans Devanagari"/>
              </a:rPr>
              <a:t>d’intérêts</a:t>
            </a:r>
            <a:r>
              <a:rPr lang="en-US" sz="1800" kern="100" dirty="0">
                <a:solidFill>
                  <a:srgbClr val="000000"/>
                </a:solidFill>
                <a:effectLst/>
                <a:latin typeface="Calibri" panose="020F0502020204030204" pitchFamily="34" charset="0"/>
                <a:ea typeface="Roboto" panose="02000000000000000000" pitchFamily="2" charset="0"/>
                <a:cs typeface="Droid Sans Devanagari"/>
              </a:rPr>
              <a:t>.</a:t>
            </a:r>
            <a:endParaRPr lang="en-CA" sz="1800" kern="100" dirty="0">
              <a:effectLst/>
              <a:latin typeface="Liberation Serif"/>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1B189730-807A-B821-3F20-FE9CC7A0CA02}"/>
              </a:ext>
            </a:extLst>
          </p:cNvPr>
          <p:cNvSpPr>
            <a:spLocks noGrp="1"/>
          </p:cNvSpPr>
          <p:nvPr>
            <p:ph sz="half" idx="2"/>
          </p:nvPr>
        </p:nvSpPr>
        <p:spPr>
          <a:xfrm>
            <a:off x="6172200" y="520505"/>
            <a:ext cx="5181600" cy="5656458"/>
          </a:xfrm>
          <a:ln>
            <a:solidFill>
              <a:schemeClr val="tx1"/>
            </a:solidFill>
          </a:ln>
        </p:spPr>
        <p:txBody>
          <a:bodyPr>
            <a:normAutofit fontScale="92500" lnSpcReduction="10000"/>
          </a:bodyPr>
          <a:lstStyle/>
          <a:p>
            <a:pPr marL="0" indent="0">
              <a:buNone/>
            </a:pPr>
            <a:r>
              <a:rPr lang="en-US" sz="2200" b="1" kern="100" dirty="0">
                <a:solidFill>
                  <a:srgbClr val="FF0000"/>
                </a:solidFill>
                <a:effectLst/>
                <a:latin typeface="Calibri" panose="020F0502020204030204" pitchFamily="34" charset="0"/>
                <a:ea typeface="Roboto" panose="02000000000000000000" pitchFamily="2" charset="0"/>
                <a:cs typeface="Droid Sans Devanagari"/>
              </a:rPr>
              <a:t>Creating deliberate conflict of interests for the approval of experimental vaccines </a:t>
            </a:r>
            <a:r>
              <a:rPr lang="en-US" sz="1800" b="1" kern="100" dirty="0">
                <a:effectLst/>
                <a:latin typeface="Calibri" panose="020F0502020204030204" pitchFamily="34" charset="0"/>
                <a:ea typeface="Roboto" panose="02000000000000000000" pitchFamily="2" charset="0"/>
                <a:cs typeface="Droid Sans Devanagari"/>
              </a:rPr>
              <a:t/>
            </a:r>
            <a:br>
              <a:rPr lang="en-US" sz="1800" b="1" kern="100" dirty="0">
                <a:effectLst/>
                <a:latin typeface="Calibri" panose="020F0502020204030204" pitchFamily="34" charset="0"/>
                <a:ea typeface="Roboto" panose="02000000000000000000" pitchFamily="2" charset="0"/>
                <a:cs typeface="Droid Sans Devanagari"/>
              </a:rPr>
            </a:br>
            <a:endParaRPr lang="en-CA" sz="1800" kern="100" dirty="0">
              <a:effectLst/>
              <a:latin typeface="Liberation Serif"/>
              <a:ea typeface="Roboto" panose="02000000000000000000" pitchFamily="2" charset="0"/>
              <a:cs typeface="Droid Sans Devanagari"/>
            </a:endParaRPr>
          </a:p>
          <a:p>
            <a:pPr marL="0" indent="0">
              <a:buNone/>
            </a:pPr>
            <a:endParaRPr lang="en-US" sz="1800" kern="100" dirty="0" smtClean="0">
              <a:effectLst/>
              <a:latin typeface="Calibri" panose="020F0502020204030204" pitchFamily="34" charset="0"/>
              <a:ea typeface="Roboto" panose="02000000000000000000" pitchFamily="2" charset="0"/>
              <a:cs typeface="Droid Sans Devanagari"/>
            </a:endParaRPr>
          </a:p>
          <a:p>
            <a:pPr marL="0" indent="0">
              <a:buNone/>
            </a:pPr>
            <a:r>
              <a:rPr lang="en-US" sz="1800" kern="100" dirty="0" smtClean="0">
                <a:effectLst/>
                <a:latin typeface="Calibri" panose="020F0502020204030204" pitchFamily="34" charset="0"/>
                <a:ea typeface="Roboto" panose="02000000000000000000" pitchFamily="2" charset="0"/>
                <a:cs typeface="Droid Sans Devanagari"/>
              </a:rPr>
              <a:t>Our </a:t>
            </a:r>
            <a:r>
              <a:rPr lang="en-US" sz="1800" kern="100" dirty="0">
                <a:effectLst/>
                <a:latin typeface="Calibri" panose="020F0502020204030204" pitchFamily="34" charset="0"/>
                <a:ea typeface="Roboto" panose="02000000000000000000" pitchFamily="2" charset="0"/>
                <a:cs typeface="Droid Sans Devanagari"/>
              </a:rPr>
              <a:t>Regulations prevent finished drugs for human use to be imported into Canada if they have not been approved by Health Canada for use in humans.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r>
            <a:br>
              <a:rPr lang="en-US" sz="1800" kern="100" dirty="0">
                <a:effectLst/>
                <a:latin typeface="Calibri" panose="020F0502020204030204" pitchFamily="34" charset="0"/>
                <a:ea typeface="Roboto" panose="02000000000000000000" pitchFamily="2" charset="0"/>
                <a:cs typeface="Droid Sans Devanagari"/>
              </a:rPr>
            </a:br>
            <a:r>
              <a:rPr lang="en-US" sz="1800" kern="100" dirty="0">
                <a:effectLst/>
                <a:latin typeface="Calibri" panose="020F0502020204030204" pitchFamily="34" charset="0"/>
                <a:ea typeface="Roboto" panose="02000000000000000000" pitchFamily="2" charset="0"/>
                <a:cs typeface="Droid Sans Devanagari"/>
              </a:rPr>
              <a:t>The Interim Order allowed unapproved COVID-19 vaccines to be imported into Canada as long as the Canadian Government was the purchaser. This was called pre-positioning in the Interim Order, and later in the Regulations codifying the Interim Order (SOR/2021-45). The rational is to deal with the COVID-19 crisis, by purchasing and distributing the vaccines so that we have them if/when they are approved for use.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 </a:t>
            </a:r>
            <a:endParaRPr lang="en-CA" sz="1800" kern="100" dirty="0">
              <a:effectLst/>
              <a:latin typeface="Liberation Serif"/>
              <a:ea typeface="Roboto" panose="02000000000000000000" pitchFamily="2" charset="0"/>
              <a:cs typeface="Droid Sans Devanagari"/>
            </a:endParaRPr>
          </a:p>
          <a:p>
            <a:pPr marL="0" indent="0">
              <a:buNone/>
            </a:pPr>
            <a:r>
              <a:rPr lang="en-US" sz="1800" kern="100" dirty="0">
                <a:effectLst/>
                <a:latin typeface="Calibri" panose="020F0502020204030204" pitchFamily="34" charset="0"/>
                <a:ea typeface="Roboto" panose="02000000000000000000" pitchFamily="2" charset="0"/>
                <a:cs typeface="Droid Sans Devanagari"/>
              </a:rPr>
              <a:t>This creates a tremendous conflict of interest.</a:t>
            </a:r>
            <a:endParaRPr lang="en-CA" sz="1800" kern="100" dirty="0">
              <a:effectLst/>
              <a:latin typeface="Liberation Serif"/>
              <a:ea typeface="Roboto" panose="02000000000000000000" pitchFamily="2" charset="0"/>
              <a:cs typeface="Droid Sans Devanagari"/>
            </a:endParaRPr>
          </a:p>
        </p:txBody>
      </p:sp>
      <p:cxnSp>
        <p:nvCxnSpPr>
          <p:cNvPr id="6" name="Straight Connector 5">
            <a:extLst>
              <a:ext uri="{FF2B5EF4-FFF2-40B4-BE49-F238E27FC236}">
                <a16:creationId xmlns="" xmlns:a16="http://schemas.microsoft.com/office/drawing/2014/main" id="{D68056BB-BA1D-F167-B25E-9716E856267B}"/>
              </a:ext>
            </a:extLst>
          </p:cNvPr>
          <p:cNvCxnSpPr/>
          <p:nvPr/>
        </p:nvCxnSpPr>
        <p:spPr>
          <a:xfrm>
            <a:off x="781929" y="1376523"/>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4F60F54-7A59-53F4-C997-7499BDEC04E6}"/>
              </a:ext>
            </a:extLst>
          </p:cNvPr>
          <p:cNvCxnSpPr/>
          <p:nvPr/>
        </p:nvCxnSpPr>
        <p:spPr>
          <a:xfrm>
            <a:off x="6214403" y="1376524"/>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5699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3AFE8227-C443-417B-BA91-520EB1EF45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D0D13B8-13FE-18E6-0E01-3B0C25B45629}"/>
              </a:ext>
            </a:extLst>
          </p:cNvPr>
          <p:cNvSpPr>
            <a:spLocks noGrp="1"/>
          </p:cNvSpPr>
          <p:nvPr>
            <p:ph type="title"/>
          </p:nvPr>
        </p:nvSpPr>
        <p:spPr>
          <a:xfrm>
            <a:off x="8643193" y="489507"/>
            <a:ext cx="3091607" cy="1655483"/>
          </a:xfrm>
        </p:spPr>
        <p:txBody>
          <a:bodyPr vert="horz" lIns="91440" tIns="45720" rIns="91440" bIns="45720" rtlCol="0" anchor="b">
            <a:noAutofit/>
          </a:bodyPr>
          <a:lstStyle/>
          <a:p>
            <a:r>
              <a:rPr lang="en-US" sz="2800" b="1" dirty="0"/>
              <a:t>The Health Canada Messaging Failed the Animal Testing</a:t>
            </a:r>
          </a:p>
        </p:txBody>
      </p:sp>
      <p:pic>
        <p:nvPicPr>
          <p:cNvPr id="6" name="Content Placeholder 5">
            <a:extLst>
              <a:ext uri="{FF2B5EF4-FFF2-40B4-BE49-F238E27FC236}">
                <a16:creationId xmlns="" xmlns:a16="http://schemas.microsoft.com/office/drawing/2014/main" id="{642911CA-C787-706B-577C-74B5BA88204D}"/>
              </a:ext>
            </a:extLst>
          </p:cNvPr>
          <p:cNvPicPr>
            <a:picLocks noGrp="1" noChangeAspect="1"/>
          </p:cNvPicPr>
          <p:nvPr>
            <p:ph sz="half" idx="2"/>
          </p:nvPr>
        </p:nvPicPr>
        <p:blipFill rotWithShape="1">
          <a:blip r:embed="rId2" cstate="print"/>
          <a:srcRect l="10911" r="11523" b="-1"/>
          <a:stretch/>
        </p:blipFill>
        <p:spPr>
          <a:xfrm>
            <a:off x="20" y="431"/>
            <a:ext cx="8115280" cy="6408311"/>
          </a:xfrm>
          <a:prstGeom prst="rect">
            <a:avLst/>
          </a:prstGeom>
        </p:spPr>
      </p:pic>
      <p:sp>
        <p:nvSpPr>
          <p:cNvPr id="3" name="Content Placeholder 2">
            <a:extLst>
              <a:ext uri="{FF2B5EF4-FFF2-40B4-BE49-F238E27FC236}">
                <a16:creationId xmlns="" xmlns:a16="http://schemas.microsoft.com/office/drawing/2014/main" id="{BC119DD2-2D28-EC51-9F5A-7CFDC652E6A6}"/>
              </a:ext>
            </a:extLst>
          </p:cNvPr>
          <p:cNvSpPr>
            <a:spLocks noGrp="1"/>
          </p:cNvSpPr>
          <p:nvPr>
            <p:ph sz="half" idx="1"/>
          </p:nvPr>
        </p:nvSpPr>
        <p:spPr>
          <a:xfrm>
            <a:off x="8643193" y="2418408"/>
            <a:ext cx="2942813" cy="3540265"/>
          </a:xfrm>
        </p:spPr>
        <p:txBody>
          <a:bodyPr vert="horz" lIns="91440" tIns="45720" rIns="91440" bIns="45720" rtlCol="0">
            <a:normAutofit/>
          </a:bodyPr>
          <a:lstStyle/>
          <a:p>
            <a:r>
              <a:rPr lang="en-US" sz="2000" b="0" i="0" u="none" strike="noStrike" baseline="0"/>
              <a:t>Rabbits know when they are being lied to. This rabbit is being told by Health Canada the Covid jabs are safe and effective.</a:t>
            </a:r>
          </a:p>
          <a:p>
            <a:r>
              <a:rPr lang="en-US" sz="2000" b="0" i="0" u="none" strike="noStrike" baseline="0"/>
              <a:t>Le lapin sait quand on lui ment. Santé Canada vient de lui annoncer que les injectables contre la covid sont efficaces et sans danger.</a:t>
            </a:r>
            <a:endParaRPr lang="en-US" sz="2000"/>
          </a:p>
        </p:txBody>
      </p:sp>
      <p:sp>
        <p:nvSpPr>
          <p:cNvPr id="13" name="Rectangle 12">
            <a:extLst>
              <a:ext uri="{FF2B5EF4-FFF2-40B4-BE49-F238E27FC236}">
                <a16:creationId xmlns=""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24177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02E3B7-6B3F-3B50-4E2D-42F6E2C480DE}"/>
              </a:ext>
            </a:extLst>
          </p:cNvPr>
          <p:cNvSpPr>
            <a:spLocks noGrp="1"/>
          </p:cNvSpPr>
          <p:nvPr>
            <p:ph type="title"/>
          </p:nvPr>
        </p:nvSpPr>
        <p:spPr/>
        <p:txBody>
          <a:bodyPr/>
          <a:lstStyle/>
          <a:p>
            <a:r>
              <a:rPr lang="en-CA" dirty="0" smtClean="0"/>
              <a:t>The 3 Normal Requirements </a:t>
            </a:r>
            <a:endParaRPr lang="en-CA" dirty="0"/>
          </a:p>
        </p:txBody>
      </p:sp>
      <p:sp>
        <p:nvSpPr>
          <p:cNvPr id="3" name="Content Placeholder 2">
            <a:extLst>
              <a:ext uri="{FF2B5EF4-FFF2-40B4-BE49-F238E27FC236}">
                <a16:creationId xmlns="" xmlns:a16="http://schemas.microsoft.com/office/drawing/2014/main" id="{24BA1253-1223-6193-64E5-E4809998C38B}"/>
              </a:ext>
            </a:extLst>
          </p:cNvPr>
          <p:cNvSpPr>
            <a:spLocks noGrp="1"/>
          </p:cNvSpPr>
          <p:nvPr>
            <p:ph sz="half" idx="1"/>
          </p:nvPr>
        </p:nvSpPr>
        <p:spPr>
          <a:ln>
            <a:solidFill>
              <a:schemeClr val="tx1"/>
            </a:solidFill>
          </a:ln>
        </p:spPr>
        <p:txBody>
          <a:bodyPr>
            <a:normAutofit/>
          </a:bodyPr>
          <a:lstStyle/>
          <a:p>
            <a:pPr marL="0" indent="0">
              <a:buNone/>
            </a:pPr>
            <a:r>
              <a:rPr lang="en-US" sz="1800" kern="100" dirty="0">
                <a:effectLst/>
                <a:ea typeface="Verdana" panose="020B0604030504040204" pitchFamily="34" charset="0"/>
                <a:cs typeface="Droid Sans Devanagari"/>
              </a:rPr>
              <a:t>Avant </a:t>
            </a:r>
            <a:r>
              <a:rPr lang="en-US" sz="1800" kern="100" dirty="0" err="1">
                <a:effectLst/>
                <a:ea typeface="Verdana" panose="020B0604030504040204" pitchFamily="34" charset="0"/>
                <a:cs typeface="Droid Sans Devanagari"/>
              </a:rPr>
              <a:t>leur</a:t>
            </a:r>
            <a:r>
              <a:rPr lang="en-US" sz="1800" kern="100" dirty="0">
                <a:effectLst/>
                <a:ea typeface="Verdana" panose="020B0604030504040204" pitchFamily="34" charset="0"/>
                <a:cs typeface="Droid Sans Devanagari"/>
              </a:rPr>
              <a:t> mise </a:t>
            </a:r>
            <a:r>
              <a:rPr lang="en-US" sz="1800" kern="100" dirty="0" err="1">
                <a:effectLst/>
                <a:ea typeface="Verdana" panose="020B0604030504040204" pitchFamily="34" charset="0"/>
                <a:cs typeface="Droid Sans Devanagari"/>
              </a:rPr>
              <a:t>en</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marché</a:t>
            </a:r>
            <a:r>
              <a:rPr lang="en-US" sz="1800" kern="100" dirty="0">
                <a:effectLst/>
                <a:ea typeface="Verdana" panose="020B0604030504040204" pitchFamily="34" charset="0"/>
                <a:cs typeface="Droid Sans Devanagari"/>
              </a:rPr>
              <a:t>, les drogues </a:t>
            </a:r>
            <a:r>
              <a:rPr lang="en-US" sz="1800" kern="100" dirty="0" err="1">
                <a:effectLst/>
                <a:ea typeface="Verdana" panose="020B0604030504040204" pitchFamily="34" charset="0"/>
                <a:cs typeface="Droid Sans Devanagari"/>
              </a:rPr>
              <a:t>nouvelles</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comme</a:t>
            </a:r>
            <a:r>
              <a:rPr lang="en-US" sz="1800" kern="100" dirty="0">
                <a:effectLst/>
                <a:ea typeface="Verdana" panose="020B0604030504040204" pitchFamily="34" charset="0"/>
                <a:cs typeface="Droid Sans Devanagari"/>
              </a:rPr>
              <a:t> les injectables </a:t>
            </a:r>
            <a:r>
              <a:rPr lang="en-US" sz="1800" kern="100" dirty="0" err="1">
                <a:effectLst/>
                <a:ea typeface="Verdana" panose="020B0604030504040204" pitchFamily="34" charset="0"/>
                <a:cs typeface="Droid Sans Devanagari"/>
              </a:rPr>
              <a:t>contre</a:t>
            </a:r>
            <a:r>
              <a:rPr lang="en-US" sz="1800" kern="100" dirty="0">
                <a:effectLst/>
                <a:ea typeface="Verdana" panose="020B0604030504040204" pitchFamily="34" charset="0"/>
                <a:cs typeface="Droid Sans Devanagari"/>
              </a:rPr>
              <a:t> la covid-19 </a:t>
            </a:r>
            <a:r>
              <a:rPr lang="en-US" sz="1800" kern="100" dirty="0" err="1">
                <a:effectLst/>
                <a:ea typeface="Verdana" panose="020B0604030504040204" pitchFamily="34" charset="0"/>
                <a:cs typeface="Droid Sans Devanagari"/>
              </a:rPr>
              <a:t>doivent</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normalement</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être</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assujetties</a:t>
            </a:r>
            <a:r>
              <a:rPr lang="en-US" sz="1800" kern="100" dirty="0">
                <a:effectLst/>
                <a:ea typeface="Verdana" panose="020B0604030504040204" pitchFamily="34" charset="0"/>
                <a:cs typeface="Droid Sans Devanagari"/>
              </a:rPr>
              <a:t> à un </a:t>
            </a:r>
            <a:r>
              <a:rPr lang="en-US" sz="1800" kern="100" dirty="0" err="1">
                <a:effectLst/>
                <a:ea typeface="Verdana" panose="020B0604030504040204" pitchFamily="34" charset="0"/>
                <a:cs typeface="Droid Sans Devanagari"/>
              </a:rPr>
              <a:t>processus</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d’approbation</a:t>
            </a:r>
            <a:r>
              <a:rPr lang="en-US" sz="1800" kern="100" dirty="0">
                <a:effectLst/>
                <a:ea typeface="Verdana" panose="020B0604030504040204" pitchFamily="34" charset="0"/>
                <a:cs typeface="Droid Sans Devanagari"/>
              </a:rPr>
              <a:t> qui </a:t>
            </a:r>
            <a:r>
              <a:rPr lang="en-US" sz="1800" kern="100" dirty="0" err="1">
                <a:effectLst/>
                <a:ea typeface="Verdana" panose="020B0604030504040204" pitchFamily="34" charset="0"/>
                <a:cs typeface="Droid Sans Devanagari"/>
              </a:rPr>
              <a:t>établisse</a:t>
            </a:r>
            <a:r>
              <a:rPr lang="en-US" sz="1800" kern="100" dirty="0">
                <a:effectLst/>
                <a:ea typeface="Verdana" panose="020B0604030504040204" pitchFamily="34" charset="0"/>
                <a:cs typeface="Droid Sans Devanagari"/>
              </a:rPr>
              <a:t> la </a:t>
            </a:r>
            <a:r>
              <a:rPr lang="en-US" sz="1800" u="sng" kern="100" dirty="0" err="1">
                <a:effectLst/>
                <a:ea typeface="Verdana" panose="020B0604030504040204" pitchFamily="34" charset="0"/>
                <a:cs typeface="Droid Sans Devanagari"/>
              </a:rPr>
              <a:t>preuve</a:t>
            </a:r>
            <a:r>
              <a:rPr lang="en-US" sz="1800" u="sng" kern="100" dirty="0">
                <a:effectLst/>
                <a:ea typeface="Verdana" panose="020B0604030504040204" pitchFamily="34" charset="0"/>
                <a:cs typeface="Droid Sans Devanagari"/>
              </a:rPr>
              <a:t> objective</a:t>
            </a:r>
            <a:r>
              <a:rPr lang="en-US" sz="1800" kern="100" dirty="0">
                <a:effectLst/>
                <a:ea typeface="Verdana" panose="020B0604030504040204" pitchFamily="34" charset="0"/>
                <a:cs typeface="Droid Sans Devanagari"/>
              </a:rPr>
              <a:t> de :</a:t>
            </a:r>
            <a:endParaRPr lang="en-CA" sz="1800" kern="100" dirty="0">
              <a:effectLst/>
              <a:ea typeface="Verdana" panose="020B0604030504040204" pitchFamily="34" charset="0"/>
              <a:cs typeface="Droid Sans Devanagari"/>
            </a:endParaRPr>
          </a:p>
          <a:p>
            <a:r>
              <a:rPr lang="en-US" sz="1800" kern="100" dirty="0" err="1">
                <a:highlight>
                  <a:srgbClr val="FFFF00"/>
                </a:highlight>
                <a:ea typeface="Verdana" panose="020B0604030504040204" pitchFamily="34" charset="0"/>
                <a:cs typeface="Droid Sans Devanagari"/>
              </a:rPr>
              <a:t>L</a:t>
            </a:r>
            <a:r>
              <a:rPr lang="en-US" sz="1800" kern="100" dirty="0" err="1">
                <a:effectLst/>
                <a:highlight>
                  <a:srgbClr val="FFFF00"/>
                </a:highlight>
                <a:ea typeface="Verdana" panose="020B0604030504040204" pitchFamily="34" charset="0"/>
                <a:cs typeface="Droid Sans Devanagari"/>
              </a:rPr>
              <a:t>eur</a:t>
            </a:r>
            <a:r>
              <a:rPr lang="en-US" sz="1800" kern="100" dirty="0">
                <a:effectLst/>
                <a:highlight>
                  <a:srgbClr val="FFFF00"/>
                </a:highlight>
                <a:ea typeface="Verdana" panose="020B0604030504040204" pitchFamily="34" charset="0"/>
                <a:cs typeface="Droid Sans Devanagari"/>
              </a:rPr>
              <a:t> </a:t>
            </a:r>
            <a:r>
              <a:rPr lang="en-US" sz="1800" kern="100" dirty="0" err="1">
                <a:effectLst/>
                <a:highlight>
                  <a:srgbClr val="FFFF00"/>
                </a:highlight>
                <a:ea typeface="Verdana" panose="020B0604030504040204" pitchFamily="34" charset="0"/>
                <a:cs typeface="Droid Sans Devanagari"/>
              </a:rPr>
              <a:t>innocuité</a:t>
            </a:r>
            <a:r>
              <a:rPr lang="en-US" sz="1800" kern="100" dirty="0">
                <a:effectLst/>
                <a:highlight>
                  <a:srgbClr val="FFFF00"/>
                </a:highlight>
                <a:ea typeface="Verdana" panose="020B0604030504040204" pitchFamily="34" charset="0"/>
                <a:cs typeface="Droid Sans Devanagari"/>
              </a:rPr>
              <a:t>,</a:t>
            </a:r>
            <a:endParaRPr lang="en-CA" sz="1800" kern="100" dirty="0">
              <a:effectLst/>
              <a:highlight>
                <a:srgbClr val="FFFF00"/>
              </a:highlight>
              <a:ea typeface="Verdana" panose="020B0604030504040204" pitchFamily="34" charset="0"/>
              <a:cs typeface="Droid Sans Devanagari"/>
            </a:endParaRPr>
          </a:p>
          <a:p>
            <a:r>
              <a:rPr lang="en-US" sz="1800" kern="100" dirty="0">
                <a:highlight>
                  <a:srgbClr val="FFFF00"/>
                </a:highlight>
                <a:ea typeface="Verdana" panose="020B0604030504040204" pitchFamily="34" charset="0"/>
                <a:cs typeface="Droid Sans Devanagari"/>
              </a:rPr>
              <a:t>D</a:t>
            </a:r>
            <a:r>
              <a:rPr lang="en-US" sz="1800" kern="100" dirty="0">
                <a:effectLst/>
                <a:highlight>
                  <a:srgbClr val="FFFF00"/>
                </a:highlight>
                <a:ea typeface="Verdana" panose="020B0604030504040204" pitchFamily="34" charset="0"/>
                <a:cs typeface="Droid Sans Devanagari"/>
              </a:rPr>
              <a:t>e </a:t>
            </a:r>
            <a:r>
              <a:rPr lang="en-US" sz="1800" kern="100" dirty="0" err="1">
                <a:effectLst/>
                <a:highlight>
                  <a:srgbClr val="FFFF00"/>
                </a:highlight>
                <a:ea typeface="Verdana" panose="020B0604030504040204" pitchFamily="34" charset="0"/>
                <a:cs typeface="Droid Sans Devanagari"/>
              </a:rPr>
              <a:t>leur</a:t>
            </a:r>
            <a:r>
              <a:rPr lang="en-US" sz="1800" kern="100" dirty="0">
                <a:effectLst/>
                <a:highlight>
                  <a:srgbClr val="FFFF00"/>
                </a:highlight>
                <a:ea typeface="Verdana" panose="020B0604030504040204" pitchFamily="34" charset="0"/>
                <a:cs typeface="Droid Sans Devanagari"/>
              </a:rPr>
              <a:t> </a:t>
            </a:r>
            <a:r>
              <a:rPr lang="en-US" sz="1800" kern="100" dirty="0" err="1">
                <a:effectLst/>
                <a:highlight>
                  <a:srgbClr val="FFFF00"/>
                </a:highlight>
                <a:ea typeface="Verdana" panose="020B0604030504040204" pitchFamily="34" charset="0"/>
                <a:cs typeface="Droid Sans Devanagari"/>
              </a:rPr>
              <a:t>efficacité</a:t>
            </a:r>
            <a:r>
              <a:rPr lang="en-US" sz="1800" kern="100" dirty="0">
                <a:effectLst/>
                <a:highlight>
                  <a:srgbClr val="FFFF00"/>
                </a:highlight>
                <a:ea typeface="Verdana" panose="020B0604030504040204" pitchFamily="34" charset="0"/>
                <a:cs typeface="Droid Sans Devanagari"/>
              </a:rPr>
              <a:t>, et</a:t>
            </a:r>
            <a:endParaRPr lang="en-CA" sz="1800" kern="100" dirty="0">
              <a:effectLst/>
              <a:highlight>
                <a:srgbClr val="FFFF00"/>
              </a:highlight>
              <a:ea typeface="Verdana" panose="020B0604030504040204" pitchFamily="34" charset="0"/>
              <a:cs typeface="Droid Sans Devanagari"/>
            </a:endParaRPr>
          </a:p>
          <a:p>
            <a:r>
              <a:rPr lang="en-US" sz="1800" kern="100" dirty="0">
                <a:highlight>
                  <a:srgbClr val="FFFF00"/>
                </a:highlight>
                <a:ea typeface="Verdana" panose="020B0604030504040204" pitchFamily="34" charset="0"/>
                <a:cs typeface="Droid Sans Devanagari"/>
              </a:rPr>
              <a:t>D</a:t>
            </a:r>
            <a:r>
              <a:rPr lang="en-US" sz="1800" kern="100" dirty="0">
                <a:effectLst/>
                <a:highlight>
                  <a:srgbClr val="FFFF00"/>
                </a:highlight>
                <a:ea typeface="Verdana" panose="020B0604030504040204" pitchFamily="34" charset="0"/>
                <a:cs typeface="Droid Sans Devanagari"/>
              </a:rPr>
              <a:t>e la </a:t>
            </a:r>
            <a:r>
              <a:rPr lang="en-US" sz="1800" kern="100" dirty="0" err="1">
                <a:effectLst/>
                <a:highlight>
                  <a:srgbClr val="FFFF00"/>
                </a:highlight>
                <a:ea typeface="Verdana" panose="020B0604030504040204" pitchFamily="34" charset="0"/>
                <a:cs typeface="Droid Sans Devanagari"/>
              </a:rPr>
              <a:t>prépondérance</a:t>
            </a:r>
            <a:r>
              <a:rPr lang="en-US" sz="1800" kern="100" dirty="0">
                <a:effectLst/>
                <a:highlight>
                  <a:srgbClr val="FFFF00"/>
                </a:highlight>
                <a:ea typeface="Verdana" panose="020B0604030504040204" pitchFamily="34" charset="0"/>
                <a:cs typeface="Droid Sans Devanagari"/>
              </a:rPr>
              <a:t> de </a:t>
            </a:r>
            <a:r>
              <a:rPr lang="en-US" sz="1800" kern="100" dirty="0" err="1">
                <a:effectLst/>
                <a:highlight>
                  <a:srgbClr val="FFFF00"/>
                </a:highlight>
                <a:ea typeface="Verdana" panose="020B0604030504040204" pitchFamily="34" charset="0"/>
                <a:cs typeface="Droid Sans Devanagari"/>
              </a:rPr>
              <a:t>leurs</a:t>
            </a:r>
            <a:r>
              <a:rPr lang="en-US" sz="1800" kern="100" dirty="0">
                <a:effectLst/>
                <a:highlight>
                  <a:srgbClr val="FFFF00"/>
                </a:highlight>
                <a:ea typeface="Verdana" panose="020B0604030504040204" pitchFamily="34" charset="0"/>
                <a:cs typeface="Droid Sans Devanagari"/>
              </a:rPr>
              <a:t> </a:t>
            </a:r>
            <a:r>
              <a:rPr lang="en-US" sz="1800" kern="100" dirty="0" err="1">
                <a:effectLst/>
                <a:highlight>
                  <a:srgbClr val="FFFF00"/>
                </a:highlight>
                <a:ea typeface="Verdana" panose="020B0604030504040204" pitchFamily="34" charset="0"/>
                <a:cs typeface="Droid Sans Devanagari"/>
              </a:rPr>
              <a:t>avantages</a:t>
            </a:r>
            <a:r>
              <a:rPr lang="en-US" sz="1800" kern="100" dirty="0">
                <a:effectLst/>
                <a:highlight>
                  <a:srgbClr val="FFFF00"/>
                </a:highlight>
                <a:ea typeface="Verdana" panose="020B0604030504040204" pitchFamily="34" charset="0"/>
                <a:cs typeface="Droid Sans Devanagari"/>
              </a:rPr>
              <a:t> sur les </a:t>
            </a:r>
            <a:r>
              <a:rPr lang="en-US" sz="1800" kern="100" dirty="0" err="1">
                <a:effectLst/>
                <a:highlight>
                  <a:srgbClr val="FFFF00"/>
                </a:highlight>
                <a:ea typeface="Verdana" panose="020B0604030504040204" pitchFamily="34" charset="0"/>
                <a:cs typeface="Droid Sans Devanagari"/>
              </a:rPr>
              <a:t>risques</a:t>
            </a:r>
            <a:r>
              <a:rPr lang="en-US" sz="1800" kern="100" dirty="0">
                <a:effectLst/>
                <a:highlight>
                  <a:srgbClr val="FFFF00"/>
                </a:highlight>
                <a:ea typeface="Verdana" panose="020B0604030504040204" pitchFamily="34" charset="0"/>
                <a:cs typeface="Droid Sans Devanagari"/>
              </a:rPr>
              <a:t>.</a:t>
            </a:r>
            <a:endParaRPr lang="en-CA" sz="2200" kern="100" dirty="0">
              <a:effectLst/>
              <a:highlight>
                <a:srgbClr val="FFFF00"/>
              </a:highlight>
              <a:ea typeface="Verdana" panose="020B0604030504040204" pitchFamily="34" charset="0"/>
              <a:cs typeface="Droid Sans Devanagari"/>
            </a:endParaRPr>
          </a:p>
          <a:p>
            <a:pPr marL="0" indent="0">
              <a:buNone/>
            </a:pPr>
            <a:r>
              <a:rPr lang="en-US" sz="1800" b="1" kern="100" dirty="0">
                <a:effectLst/>
                <a:ea typeface="Verdana" panose="020B0604030504040204" pitchFamily="34" charset="0"/>
                <a:cs typeface="Droid Sans Devanagari"/>
              </a:rPr>
              <a:t>Les </a:t>
            </a:r>
            <a:r>
              <a:rPr lang="en-US" sz="1800" b="1" kern="100" dirty="0" err="1">
                <a:effectLst/>
                <a:ea typeface="Verdana" panose="020B0604030504040204" pitchFamily="34" charset="0"/>
                <a:cs typeface="Droid Sans Devanagari"/>
              </a:rPr>
              <a:t>vaccins</a:t>
            </a:r>
            <a:r>
              <a:rPr lang="en-US" sz="1800" b="1" kern="100" dirty="0">
                <a:effectLst/>
                <a:ea typeface="Verdana" panose="020B0604030504040204" pitchFamily="34" charset="0"/>
                <a:cs typeface="Droid Sans Devanagari"/>
              </a:rPr>
              <a:t> </a:t>
            </a:r>
            <a:r>
              <a:rPr lang="en-US" sz="1800" b="1" kern="100" dirty="0" err="1">
                <a:effectLst/>
                <a:ea typeface="Verdana" panose="020B0604030504040204" pitchFamily="34" charset="0"/>
                <a:cs typeface="Droid Sans Devanagari"/>
              </a:rPr>
              <a:t>contre</a:t>
            </a:r>
            <a:r>
              <a:rPr lang="en-US" sz="1800" b="1" kern="100" dirty="0">
                <a:effectLst/>
                <a:ea typeface="Verdana" panose="020B0604030504040204" pitchFamily="34" charset="0"/>
                <a:cs typeface="Droid Sans Devanagari"/>
              </a:rPr>
              <a:t> la covid-19 </a:t>
            </a:r>
            <a:r>
              <a:rPr lang="en-US" sz="1800" b="1" kern="100" dirty="0" err="1">
                <a:effectLst/>
                <a:ea typeface="Verdana" panose="020B0604030504040204" pitchFamily="34" charset="0"/>
                <a:cs typeface="Droid Sans Devanagari"/>
              </a:rPr>
              <a:t>n’ont</a:t>
            </a:r>
            <a:r>
              <a:rPr lang="en-US" sz="1800" b="1" kern="100" dirty="0">
                <a:effectLst/>
                <a:ea typeface="Verdana" panose="020B0604030504040204" pitchFamily="34" charset="0"/>
                <a:cs typeface="Droid Sans Devanagari"/>
              </a:rPr>
              <a:t> pas </a:t>
            </a:r>
            <a:r>
              <a:rPr lang="en-US" sz="1800" b="1" kern="100" dirty="0" err="1">
                <a:effectLst/>
                <a:ea typeface="Verdana" panose="020B0604030504040204" pitchFamily="34" charset="0"/>
                <a:cs typeface="Droid Sans Devanagari"/>
              </a:rPr>
              <a:t>été</a:t>
            </a:r>
            <a:r>
              <a:rPr lang="en-US" sz="1800" b="1" kern="100" dirty="0">
                <a:effectLst/>
                <a:ea typeface="Verdana" panose="020B0604030504040204" pitchFamily="34" charset="0"/>
                <a:cs typeface="Droid Sans Devanagari"/>
              </a:rPr>
              <a:t> </a:t>
            </a:r>
            <a:r>
              <a:rPr lang="en-US" sz="1800" b="1" kern="100" dirty="0" err="1">
                <a:effectLst/>
                <a:ea typeface="Verdana" panose="020B0604030504040204" pitchFamily="34" charset="0"/>
                <a:cs typeface="Droid Sans Devanagari"/>
              </a:rPr>
              <a:t>assujettis</a:t>
            </a:r>
            <a:r>
              <a:rPr lang="en-US" sz="1800" b="1" kern="100" dirty="0">
                <a:effectLst/>
                <a:ea typeface="Verdana" panose="020B0604030504040204" pitchFamily="34" charset="0"/>
                <a:cs typeface="Droid Sans Devanagari"/>
              </a:rPr>
              <a:t> aux exigences de </a:t>
            </a:r>
            <a:r>
              <a:rPr lang="en-US" sz="1800" b="1" kern="100" dirty="0" err="1">
                <a:effectLst/>
                <a:ea typeface="Verdana" panose="020B0604030504040204" pitchFamily="34" charset="0"/>
                <a:cs typeface="Droid Sans Devanagari"/>
              </a:rPr>
              <a:t>cette</a:t>
            </a:r>
            <a:r>
              <a:rPr lang="en-US" sz="1800" b="1" kern="100" dirty="0">
                <a:effectLst/>
                <a:ea typeface="Verdana" panose="020B0604030504040204" pitchFamily="34" charset="0"/>
                <a:cs typeface="Droid Sans Devanagari"/>
              </a:rPr>
              <a:t> triple </a:t>
            </a:r>
            <a:r>
              <a:rPr lang="en-US" sz="1800" b="1" kern="100" dirty="0" err="1">
                <a:effectLst/>
                <a:ea typeface="Verdana" panose="020B0604030504040204" pitchFamily="34" charset="0"/>
                <a:cs typeface="Droid Sans Devanagari"/>
              </a:rPr>
              <a:t>preuve</a:t>
            </a:r>
            <a:r>
              <a:rPr lang="en-US" sz="1800" b="1" kern="100" dirty="0">
                <a:effectLst/>
                <a:ea typeface="Verdana" panose="020B0604030504040204" pitchFamily="34" charset="0"/>
                <a:cs typeface="Droid Sans Devanagari"/>
              </a:rPr>
              <a:t> objective</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C’est</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plutôt</a:t>
            </a:r>
            <a:r>
              <a:rPr lang="en-US" sz="1800" kern="100" dirty="0">
                <a:effectLst/>
                <a:ea typeface="Verdana" panose="020B0604030504040204" pitchFamily="34" charset="0"/>
                <a:cs typeface="Droid Sans Devanagari"/>
              </a:rPr>
              <a:t> un </a:t>
            </a:r>
            <a:r>
              <a:rPr lang="en-US" sz="1800" kern="100" dirty="0" err="1">
                <a:effectLst/>
                <a:ea typeface="Verdana" panose="020B0604030504040204" pitchFamily="34" charset="0"/>
                <a:cs typeface="Droid Sans Devanagari"/>
              </a:rPr>
              <a:t>critère</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subjectif</a:t>
            </a:r>
            <a:r>
              <a:rPr lang="en-US" sz="1800" kern="100" dirty="0">
                <a:effectLst/>
                <a:ea typeface="Verdana" panose="020B0604030504040204" pitchFamily="34" charset="0"/>
                <a:cs typeface="Droid Sans Devanagari"/>
              </a:rPr>
              <a:t> qui a </a:t>
            </a:r>
            <a:r>
              <a:rPr lang="en-US" sz="1800" kern="100" dirty="0" err="1">
                <a:effectLst/>
                <a:ea typeface="Verdana" panose="020B0604030504040204" pitchFamily="34" charset="0"/>
                <a:cs typeface="Droid Sans Devanagari"/>
              </a:rPr>
              <a:t>servi</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en</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l’occurrence</a:t>
            </a:r>
            <a:r>
              <a:rPr lang="en-US" sz="1800" kern="100" dirty="0">
                <a:effectLst/>
                <a:ea typeface="Verdana" panose="020B0604030504040204" pitchFamily="34" charset="0"/>
                <a:cs typeface="Droid Sans Devanagari"/>
              </a:rPr>
              <a:t> et qui </a:t>
            </a:r>
            <a:r>
              <a:rPr lang="en-US" sz="1800" kern="100" dirty="0" err="1">
                <a:effectLst/>
                <a:ea typeface="Verdana" panose="020B0604030504040204" pitchFamily="34" charset="0"/>
                <a:cs typeface="Droid Sans Devanagari"/>
              </a:rPr>
              <a:t>n’exigeait</a:t>
            </a:r>
            <a:r>
              <a:rPr lang="en-US" sz="1800" kern="100" dirty="0">
                <a:effectLst/>
                <a:ea typeface="Verdana" panose="020B0604030504040204" pitchFamily="34" charset="0"/>
                <a:cs typeface="Droid Sans Devanagari"/>
              </a:rPr>
              <a:t> pas de </a:t>
            </a:r>
            <a:r>
              <a:rPr lang="en-US" sz="1800" kern="100" dirty="0" err="1">
                <a:effectLst/>
                <a:ea typeface="Verdana" panose="020B0604030504040204" pitchFamily="34" charset="0"/>
                <a:cs typeface="Droid Sans Devanagari"/>
              </a:rPr>
              <a:t>preuve</a:t>
            </a:r>
            <a:r>
              <a:rPr lang="en-US" sz="1800" kern="100" dirty="0">
                <a:effectLst/>
                <a:ea typeface="Verdana" panose="020B0604030504040204" pitchFamily="34" charset="0"/>
                <a:cs typeface="Droid Sans Devanagari"/>
              </a:rPr>
              <a:t> objective de </a:t>
            </a:r>
            <a:r>
              <a:rPr lang="en-US" sz="1800" kern="100" dirty="0" err="1">
                <a:effectLst/>
                <a:ea typeface="Verdana" panose="020B0604030504040204" pitchFamily="34" charset="0"/>
                <a:cs typeface="Droid Sans Devanagari"/>
              </a:rPr>
              <a:t>l’innocuité</a:t>
            </a:r>
            <a:r>
              <a:rPr lang="en-US" sz="1800" kern="100" dirty="0">
                <a:effectLst/>
                <a:ea typeface="Verdana" panose="020B0604030504040204" pitchFamily="34" charset="0"/>
                <a:cs typeface="Droid Sans Devanagari"/>
              </a:rPr>
              <a:t>, de </a:t>
            </a:r>
            <a:r>
              <a:rPr lang="en-US" sz="1800" kern="100" dirty="0" err="1">
                <a:effectLst/>
                <a:ea typeface="Verdana" panose="020B0604030504040204" pitchFamily="34" charset="0"/>
                <a:cs typeface="Droid Sans Devanagari"/>
              </a:rPr>
              <a:t>l’efficacité</a:t>
            </a:r>
            <a:r>
              <a:rPr lang="en-US" sz="1800" kern="100" dirty="0">
                <a:effectLst/>
                <a:ea typeface="Verdana" panose="020B0604030504040204" pitchFamily="34" charset="0"/>
                <a:cs typeface="Droid Sans Devanagari"/>
              </a:rPr>
              <a:t> et de la </a:t>
            </a:r>
            <a:r>
              <a:rPr lang="en-US" sz="1800" kern="100" dirty="0" err="1">
                <a:effectLst/>
                <a:ea typeface="Verdana" panose="020B0604030504040204" pitchFamily="34" charset="0"/>
                <a:cs typeface="Droid Sans Devanagari"/>
              </a:rPr>
              <a:t>prépondérance</a:t>
            </a:r>
            <a:r>
              <a:rPr lang="en-US" sz="1800" kern="100" dirty="0">
                <a:effectLst/>
                <a:ea typeface="Verdana" panose="020B0604030504040204" pitchFamily="34" charset="0"/>
                <a:cs typeface="Droid Sans Devanagari"/>
              </a:rPr>
              <a:t> des </a:t>
            </a:r>
            <a:r>
              <a:rPr lang="en-US" sz="1800" kern="100" dirty="0" err="1">
                <a:effectLst/>
                <a:ea typeface="Verdana" panose="020B0604030504040204" pitchFamily="34" charset="0"/>
                <a:cs typeface="Droid Sans Devanagari"/>
              </a:rPr>
              <a:t>avantages</a:t>
            </a:r>
            <a:r>
              <a:rPr lang="en-US" sz="1800" kern="100" dirty="0">
                <a:effectLst/>
                <a:ea typeface="Verdana" panose="020B0604030504040204" pitchFamily="34" charset="0"/>
                <a:cs typeface="Droid Sans Devanagari"/>
              </a:rPr>
              <a:t> sur les </a:t>
            </a:r>
            <a:r>
              <a:rPr lang="en-US" sz="1800" kern="100" dirty="0" err="1">
                <a:effectLst/>
                <a:ea typeface="Verdana" panose="020B0604030504040204" pitchFamily="34" charset="0"/>
                <a:cs typeface="Droid Sans Devanagari"/>
              </a:rPr>
              <a:t>risques</a:t>
            </a:r>
            <a:r>
              <a:rPr lang="en-US" sz="1800" kern="100" dirty="0">
                <a:effectLst/>
                <a:ea typeface="Verdana" panose="020B0604030504040204" pitchFamily="34" charset="0"/>
                <a:cs typeface="Droid Sans Devanagari"/>
              </a:rPr>
              <a:t> de </a:t>
            </a:r>
            <a:r>
              <a:rPr lang="en-US" sz="1800" kern="100" dirty="0" err="1">
                <a:effectLst/>
                <a:ea typeface="Verdana" panose="020B0604030504040204" pitchFamily="34" charset="0"/>
                <a:cs typeface="Droid Sans Devanagari"/>
              </a:rPr>
              <a:t>ces</a:t>
            </a:r>
            <a:r>
              <a:rPr lang="en-US" sz="1800" kern="100" dirty="0">
                <a:effectLst/>
                <a:ea typeface="Verdana" panose="020B0604030504040204" pitchFamily="34" charset="0"/>
                <a:cs typeface="Droid Sans Devanagari"/>
              </a:rPr>
              <a:t> </a:t>
            </a:r>
            <a:r>
              <a:rPr lang="en-US" sz="1800" kern="100" dirty="0" err="1">
                <a:effectLst/>
                <a:ea typeface="Verdana" panose="020B0604030504040204" pitchFamily="34" charset="0"/>
                <a:cs typeface="Droid Sans Devanagari"/>
              </a:rPr>
              <a:t>produits</a:t>
            </a:r>
            <a:r>
              <a:rPr lang="en-US" sz="1800" kern="100" dirty="0">
                <a:effectLst/>
                <a:ea typeface="Verdana" panose="020B0604030504040204" pitchFamily="34" charset="0"/>
                <a:cs typeface="Droid Sans Devanagari"/>
              </a:rPr>
              <a:t>.</a:t>
            </a:r>
            <a:endParaRPr lang="en-CA" sz="1800" kern="100" dirty="0">
              <a:effectLst/>
              <a:ea typeface="Verdana" panose="020B0604030504040204" pitchFamily="34" charset="0"/>
              <a:cs typeface="Droid Sans Devanagari"/>
            </a:endParaRPr>
          </a:p>
        </p:txBody>
      </p:sp>
      <p:sp>
        <p:nvSpPr>
          <p:cNvPr id="4" name="Content Placeholder 3">
            <a:extLst>
              <a:ext uri="{FF2B5EF4-FFF2-40B4-BE49-F238E27FC236}">
                <a16:creationId xmlns="" xmlns:a16="http://schemas.microsoft.com/office/drawing/2014/main" id="{CE78BD68-76F3-40E4-C4C0-9526B4E84305}"/>
              </a:ext>
            </a:extLst>
          </p:cNvPr>
          <p:cNvSpPr>
            <a:spLocks noGrp="1"/>
          </p:cNvSpPr>
          <p:nvPr>
            <p:ph sz="half" idx="2"/>
          </p:nvPr>
        </p:nvSpPr>
        <p:spPr>
          <a:ln>
            <a:solidFill>
              <a:schemeClr val="tx1"/>
            </a:solidFill>
          </a:ln>
        </p:spPr>
        <p:txBody>
          <a:bodyPr>
            <a:normAutofit/>
          </a:bodyPr>
          <a:lstStyle/>
          <a:p>
            <a:pPr marL="0" indent="0">
              <a:buNone/>
            </a:pPr>
            <a:r>
              <a:rPr lang="en-CA" sz="1800" kern="0" dirty="0">
                <a:effectLst/>
                <a:ea typeface="Roboto" panose="02000000000000000000" pitchFamily="2" charset="0"/>
                <a:cs typeface="Verdana" panose="020B0604030504040204" pitchFamily="34" charset="0"/>
              </a:rPr>
              <a:t>Before being authorized for use, drugs like the COVID-19 vaccines would normally have to</a:t>
            </a:r>
            <a:r>
              <a:rPr lang="en-CA" sz="1800" kern="100" dirty="0">
                <a:ea typeface="Roboto" panose="02000000000000000000" pitchFamily="2" charset="0"/>
                <a:cs typeface="Verdana" panose="020B0604030504040204" pitchFamily="34" charset="0"/>
              </a:rPr>
              <a:t> </a:t>
            </a:r>
            <a:r>
              <a:rPr lang="en-CA" sz="1800" kern="0" dirty="0">
                <a:effectLst/>
                <a:ea typeface="Roboto" panose="02000000000000000000" pitchFamily="2" charset="0"/>
                <a:cs typeface="Verdana" panose="020B0604030504040204" pitchFamily="34" charset="0"/>
              </a:rPr>
              <a:t>be:</a:t>
            </a:r>
            <a:endParaRPr lang="en-CA" sz="1800" kern="100" dirty="0">
              <a:effectLst/>
              <a:ea typeface="Roboto" panose="02000000000000000000" pitchFamily="2" charset="0"/>
              <a:cs typeface="Droid Sans Devanagari"/>
            </a:endParaRPr>
          </a:p>
          <a:p>
            <a:r>
              <a:rPr lang="en-CA" sz="1800" kern="0" dirty="0">
                <a:effectLst/>
                <a:highlight>
                  <a:srgbClr val="FFFF00"/>
                </a:highlight>
                <a:ea typeface="Roboto" panose="02000000000000000000" pitchFamily="2" charset="0"/>
                <a:cs typeface="Verdana" panose="020B0604030504040204" pitchFamily="34" charset="0"/>
              </a:rPr>
              <a:t>objectively proven to be safe,</a:t>
            </a:r>
            <a:endParaRPr lang="en-CA" sz="1800" kern="100" dirty="0">
              <a:effectLst/>
              <a:highlight>
                <a:srgbClr val="FFFF00"/>
              </a:highlight>
              <a:ea typeface="Roboto" panose="02000000000000000000" pitchFamily="2" charset="0"/>
              <a:cs typeface="Droid Sans Devanagari"/>
            </a:endParaRPr>
          </a:p>
          <a:p>
            <a:r>
              <a:rPr lang="en-CA" sz="1800" kern="0" dirty="0">
                <a:effectLst/>
                <a:highlight>
                  <a:srgbClr val="FFFF00"/>
                </a:highlight>
                <a:ea typeface="Roboto" panose="02000000000000000000" pitchFamily="2" charset="0"/>
                <a:cs typeface="Verdana" panose="020B0604030504040204" pitchFamily="34" charset="0"/>
              </a:rPr>
              <a:t>objectively proven to be effective, and</a:t>
            </a:r>
            <a:endParaRPr lang="en-CA" sz="1800" kern="100" dirty="0">
              <a:effectLst/>
              <a:highlight>
                <a:srgbClr val="FFFF00"/>
              </a:highlight>
              <a:ea typeface="Roboto" panose="02000000000000000000" pitchFamily="2" charset="0"/>
              <a:cs typeface="Droid Sans Devanagari"/>
            </a:endParaRPr>
          </a:p>
          <a:p>
            <a:r>
              <a:rPr lang="en-CA" sz="1800" kern="0" dirty="0">
                <a:effectLst/>
                <a:highlight>
                  <a:srgbClr val="FFFF00"/>
                </a:highlight>
                <a:ea typeface="Roboto" panose="02000000000000000000" pitchFamily="2" charset="0"/>
                <a:cs typeface="Verdana" panose="020B0604030504040204" pitchFamily="34" charset="0"/>
              </a:rPr>
              <a:t>objectively proven that the benefits of the drug outweigh the risks.</a:t>
            </a:r>
            <a:endParaRPr lang="en-CA" sz="2200" kern="100" dirty="0">
              <a:effectLst/>
              <a:highlight>
                <a:srgbClr val="FFFF00"/>
              </a:highlight>
              <a:ea typeface="Roboto" panose="02000000000000000000" pitchFamily="2" charset="0"/>
              <a:cs typeface="Droid Sans Devanagari"/>
            </a:endParaRPr>
          </a:p>
          <a:p>
            <a:pPr marL="0" indent="0">
              <a:buNone/>
            </a:pPr>
            <a:r>
              <a:rPr lang="en-CA" sz="1800" b="1" kern="0" dirty="0">
                <a:effectLst/>
                <a:ea typeface="Roboto" panose="02000000000000000000" pitchFamily="2" charset="0"/>
                <a:cs typeface="Verdana" panose="020B0604030504040204" pitchFamily="34" charset="0"/>
              </a:rPr>
              <a:t>COVID-19 vaccines were exempted from these three objective requirements</a:t>
            </a:r>
            <a:r>
              <a:rPr lang="en-CA" sz="1800" kern="0" dirty="0">
                <a:effectLst/>
                <a:ea typeface="Roboto" panose="02000000000000000000" pitchFamily="2" charset="0"/>
                <a:cs typeface="Verdana" panose="020B0604030504040204" pitchFamily="34" charset="0"/>
              </a:rPr>
              <a:t>. Rather, a</a:t>
            </a:r>
            <a:r>
              <a:rPr lang="en-CA" sz="1800" kern="100" dirty="0">
                <a:ea typeface="Roboto" panose="02000000000000000000" pitchFamily="2" charset="0"/>
                <a:cs typeface="Verdana" panose="020B0604030504040204" pitchFamily="34" charset="0"/>
              </a:rPr>
              <a:t> </a:t>
            </a:r>
            <a:r>
              <a:rPr lang="en-CA" sz="1800" kern="0" dirty="0">
                <a:effectLst/>
                <a:ea typeface="Roboto" panose="02000000000000000000" pitchFamily="2" charset="0"/>
                <a:cs typeface="Verdana" panose="020B0604030504040204" pitchFamily="34" charset="0"/>
              </a:rPr>
              <a:t>subjective test that did not require objective proof of safety, efficacy or risk/benefit was</a:t>
            </a:r>
            <a:r>
              <a:rPr lang="en-CA" sz="1800" kern="100" dirty="0">
                <a:ea typeface="Roboto" panose="02000000000000000000" pitchFamily="2" charset="0"/>
                <a:cs typeface="Verdana" panose="020B0604030504040204" pitchFamily="34" charset="0"/>
              </a:rPr>
              <a:t> </a:t>
            </a:r>
            <a:r>
              <a:rPr lang="en-CA" sz="1800" kern="0" dirty="0">
                <a:effectLst/>
                <a:ea typeface="Roboto" panose="02000000000000000000" pitchFamily="2" charset="0"/>
                <a:cs typeface="Verdana" panose="020B0604030504040204" pitchFamily="34" charset="0"/>
              </a:rPr>
              <a:t>applied.</a:t>
            </a:r>
            <a:endParaRPr lang="en-CA" dirty="0"/>
          </a:p>
        </p:txBody>
      </p:sp>
    </p:spTree>
    <p:extLst>
      <p:ext uri="{BB962C8B-B14F-4D97-AF65-F5344CB8AC3E}">
        <p14:creationId xmlns="" xmlns:p14="http://schemas.microsoft.com/office/powerpoint/2010/main" val="3175805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2D7A3B-A22A-F8FF-8CA4-6CBA374D286B}"/>
              </a:ext>
            </a:extLst>
          </p:cNvPr>
          <p:cNvSpPr>
            <a:spLocks noGrp="1"/>
          </p:cNvSpPr>
          <p:nvPr>
            <p:ph type="title"/>
          </p:nvPr>
        </p:nvSpPr>
        <p:spPr/>
        <p:txBody>
          <a:bodyPr/>
          <a:lstStyle/>
          <a:p>
            <a:r>
              <a:rPr lang="en-CA" dirty="0" smtClean="0"/>
              <a:t>Regular law for safety and efficacy</a:t>
            </a:r>
            <a:endParaRPr lang="en-CA" dirty="0"/>
          </a:p>
        </p:txBody>
      </p:sp>
      <p:sp>
        <p:nvSpPr>
          <p:cNvPr id="3" name="Content Placeholder 2">
            <a:extLst>
              <a:ext uri="{FF2B5EF4-FFF2-40B4-BE49-F238E27FC236}">
                <a16:creationId xmlns="" xmlns:a16="http://schemas.microsoft.com/office/drawing/2014/main" id="{D908159C-FE9C-E6BD-CDD7-258179BDCDEC}"/>
              </a:ext>
            </a:extLst>
          </p:cNvPr>
          <p:cNvSpPr>
            <a:spLocks noGrp="1"/>
          </p:cNvSpPr>
          <p:nvPr>
            <p:ph sz="half" idx="1"/>
          </p:nvPr>
        </p:nvSpPr>
        <p:spPr>
          <a:ln>
            <a:solidFill>
              <a:schemeClr val="tx1"/>
            </a:solidFill>
          </a:ln>
        </p:spPr>
        <p:txBody>
          <a:bodyPr>
            <a:normAutofit fontScale="70000" lnSpcReduction="20000"/>
          </a:bodyPr>
          <a:lstStyle/>
          <a:p>
            <a:pPr marL="0" indent="0">
              <a:buNone/>
            </a:pPr>
            <a:r>
              <a:rPr lang="fr-FR" b="1" dirty="0"/>
              <a:t>Exigences en matière d’innocuité et d’efficacité</a:t>
            </a:r>
          </a:p>
          <a:p>
            <a:pPr marL="0" indent="0">
              <a:buNone/>
            </a:pPr>
            <a:r>
              <a:rPr lang="fr-FR" dirty="0"/>
              <a:t>C.08.002(2) – La présentation de drogue nouvelle doit contenir suffisamment de renseignements et de matériel pour permettre au ministre </a:t>
            </a:r>
            <a:r>
              <a:rPr lang="fr-FR" b="1" u="sng" dirty="0">
                <a:highlight>
                  <a:srgbClr val="FFFF00"/>
                </a:highlight>
              </a:rPr>
              <a:t>d’évaluer l’innocuité et l’efficacité </a:t>
            </a:r>
            <a:r>
              <a:rPr lang="fr-FR" b="1" u="sng" dirty="0" smtClean="0">
                <a:highlight>
                  <a:srgbClr val="FFFF00"/>
                </a:highlight>
              </a:rPr>
              <a:t>de la </a:t>
            </a:r>
            <a:r>
              <a:rPr lang="fr-FR" b="1" u="sng" dirty="0">
                <a:highlight>
                  <a:srgbClr val="FFFF00"/>
                </a:highlight>
              </a:rPr>
              <a:t>nouvelle drogue</a:t>
            </a:r>
            <a:r>
              <a:rPr lang="fr-FR" b="1" dirty="0">
                <a:highlight>
                  <a:srgbClr val="FFFF00"/>
                </a:highlight>
              </a:rPr>
              <a:t>, notamment</a:t>
            </a:r>
            <a:r>
              <a:rPr lang="fr-FR" dirty="0"/>
              <a:t>:</a:t>
            </a:r>
          </a:p>
          <a:p>
            <a:pPr marL="0" indent="0">
              <a:buNone/>
            </a:pPr>
            <a:r>
              <a:rPr lang="fr-FR" dirty="0"/>
              <a:t>[…]</a:t>
            </a:r>
          </a:p>
          <a:p>
            <a:pPr marL="0" indent="0">
              <a:buNone/>
            </a:pPr>
            <a:endParaRPr lang="fr-FR" dirty="0"/>
          </a:p>
          <a:p>
            <a:pPr marL="0" indent="0">
              <a:buNone/>
            </a:pPr>
            <a:r>
              <a:rPr lang="fr-FR" dirty="0"/>
              <a:t>g) </a:t>
            </a:r>
            <a:r>
              <a:rPr lang="fr-FR" b="1" dirty="0">
                <a:highlight>
                  <a:srgbClr val="FFFF00"/>
                </a:highlight>
              </a:rPr>
              <a:t>les rapports détaillés des épreuves effectuées en vue d’établir l’innocuité de la drogue nouvelle</a:t>
            </a:r>
            <a:r>
              <a:rPr lang="fr-FR" dirty="0"/>
              <a:t>, aux fins et selon le mode d’emploi recommandés</a:t>
            </a:r>
          </a:p>
          <a:p>
            <a:pPr marL="0" indent="0">
              <a:buNone/>
            </a:pPr>
            <a:endParaRPr lang="fr-FR" dirty="0"/>
          </a:p>
          <a:p>
            <a:pPr marL="0" indent="0">
              <a:buNone/>
            </a:pPr>
            <a:r>
              <a:rPr lang="fr-FR" dirty="0"/>
              <a:t>h) </a:t>
            </a:r>
            <a:r>
              <a:rPr lang="fr-FR" b="1" dirty="0">
                <a:highlight>
                  <a:srgbClr val="FFFF00"/>
                </a:highlight>
              </a:rPr>
              <a:t>des preuves substantielles de l’efficacité clinique de la drogue nouvelle</a:t>
            </a:r>
            <a:r>
              <a:rPr lang="fr-FR" dirty="0"/>
              <a:t>, aux fins et selon le mode d’emploi recommandés </a:t>
            </a:r>
          </a:p>
          <a:p>
            <a:endParaRPr lang="en-CA" dirty="0"/>
          </a:p>
        </p:txBody>
      </p:sp>
      <p:sp>
        <p:nvSpPr>
          <p:cNvPr id="4" name="Content Placeholder 3">
            <a:extLst>
              <a:ext uri="{FF2B5EF4-FFF2-40B4-BE49-F238E27FC236}">
                <a16:creationId xmlns="" xmlns:a16="http://schemas.microsoft.com/office/drawing/2014/main" id="{ED31788F-A1FC-E98A-06DC-6F5F0700CF2A}"/>
              </a:ext>
            </a:extLst>
          </p:cNvPr>
          <p:cNvSpPr>
            <a:spLocks noGrp="1"/>
          </p:cNvSpPr>
          <p:nvPr>
            <p:ph sz="half" idx="2"/>
          </p:nvPr>
        </p:nvSpPr>
        <p:spPr>
          <a:ln>
            <a:solidFill>
              <a:schemeClr val="tx1"/>
            </a:solidFill>
          </a:ln>
        </p:spPr>
        <p:txBody>
          <a:bodyPr>
            <a:normAutofit fontScale="70000" lnSpcReduction="20000"/>
          </a:bodyPr>
          <a:lstStyle/>
          <a:p>
            <a:pPr marL="0" indent="0">
              <a:buNone/>
            </a:pPr>
            <a:r>
              <a:rPr lang="en-US" b="1" dirty="0"/>
              <a:t>Safety and Efficacy Requirements </a:t>
            </a:r>
          </a:p>
          <a:p>
            <a:pPr marL="0" indent="0">
              <a:buNone/>
            </a:pPr>
            <a:r>
              <a:rPr lang="en-US" dirty="0"/>
              <a:t>C.08.002(2) A new drug submission shall contain sufficient information and material to enable the Minister </a:t>
            </a:r>
            <a:r>
              <a:rPr lang="en-US" b="1" u="sng" dirty="0">
                <a:highlight>
                  <a:srgbClr val="FFFF00"/>
                </a:highlight>
              </a:rPr>
              <a:t>to assess the safety and </a:t>
            </a:r>
            <a:endParaRPr lang="en-US" b="1" u="sng" dirty="0" smtClean="0">
              <a:highlight>
                <a:srgbClr val="FFFF00"/>
              </a:highlight>
            </a:endParaRPr>
          </a:p>
          <a:p>
            <a:pPr marL="0" indent="0">
              <a:buNone/>
            </a:pPr>
            <a:r>
              <a:rPr lang="en-US" b="1" u="sng" dirty="0" smtClean="0">
                <a:highlight>
                  <a:srgbClr val="FFFF00"/>
                </a:highlight>
              </a:rPr>
              <a:t>effectiveness </a:t>
            </a:r>
            <a:r>
              <a:rPr lang="en-US" b="1" u="sng" dirty="0">
                <a:highlight>
                  <a:srgbClr val="FFFF00"/>
                </a:highlight>
              </a:rPr>
              <a:t>of the new drug</a:t>
            </a:r>
            <a:r>
              <a:rPr lang="en-US" b="1" dirty="0">
                <a:highlight>
                  <a:srgbClr val="FFFF00"/>
                </a:highlight>
              </a:rPr>
              <a:t>, including the </a:t>
            </a:r>
            <a:endParaRPr lang="en-US" b="1" dirty="0" smtClean="0">
              <a:highlight>
                <a:srgbClr val="FFFF00"/>
              </a:highlight>
            </a:endParaRPr>
          </a:p>
          <a:p>
            <a:pPr marL="0" indent="0">
              <a:buNone/>
            </a:pPr>
            <a:r>
              <a:rPr lang="en-US" b="1" dirty="0" smtClean="0">
                <a:highlight>
                  <a:srgbClr val="FFFF00"/>
                </a:highlight>
              </a:rPr>
              <a:t>following</a:t>
            </a:r>
            <a:r>
              <a:rPr lang="en-US" b="1" dirty="0">
                <a:highlight>
                  <a:srgbClr val="FFFF00"/>
                </a:highlight>
              </a:rPr>
              <a:t>: </a:t>
            </a:r>
          </a:p>
          <a:p>
            <a:pPr marL="0" indent="0">
              <a:buNone/>
            </a:pPr>
            <a:r>
              <a:rPr lang="en-US" dirty="0" smtClean="0"/>
              <a:t>[…]</a:t>
            </a:r>
            <a:endParaRPr lang="en-US" dirty="0"/>
          </a:p>
          <a:p>
            <a:pPr marL="0" indent="0">
              <a:buNone/>
            </a:pPr>
            <a:r>
              <a:rPr lang="en-US" dirty="0"/>
              <a:t>g) </a:t>
            </a:r>
            <a:r>
              <a:rPr lang="en-US" b="1" dirty="0">
                <a:highlight>
                  <a:srgbClr val="FFFF00"/>
                </a:highlight>
              </a:rPr>
              <a:t>detailed reports of the tests made </a:t>
            </a:r>
            <a:r>
              <a:rPr lang="en-US" b="1" u="sng" dirty="0">
                <a:highlight>
                  <a:srgbClr val="FFFF00"/>
                </a:highlight>
              </a:rPr>
              <a:t>to </a:t>
            </a:r>
            <a:endParaRPr lang="en-US" b="1" u="sng" dirty="0" smtClean="0">
              <a:highlight>
                <a:srgbClr val="FFFF00"/>
              </a:highlight>
            </a:endParaRPr>
          </a:p>
          <a:p>
            <a:pPr marL="0" indent="0">
              <a:buNone/>
            </a:pPr>
            <a:r>
              <a:rPr lang="en-US" b="1" u="sng" dirty="0" smtClean="0">
                <a:highlight>
                  <a:srgbClr val="FFFF00"/>
                </a:highlight>
              </a:rPr>
              <a:t>establish </a:t>
            </a:r>
            <a:r>
              <a:rPr lang="en-US" b="1" u="sng" dirty="0">
                <a:highlight>
                  <a:srgbClr val="FFFF00"/>
                </a:highlight>
              </a:rPr>
              <a:t>the safety of the new drug </a:t>
            </a:r>
            <a:r>
              <a:rPr lang="en-US" dirty="0"/>
              <a:t>for the purpose and under the conditions of use recommended; </a:t>
            </a:r>
          </a:p>
          <a:p>
            <a:pPr marL="0" indent="0">
              <a:buNone/>
            </a:pPr>
            <a:r>
              <a:rPr lang="en-US" dirty="0" smtClean="0"/>
              <a:t>h</a:t>
            </a:r>
            <a:r>
              <a:rPr lang="en-US" dirty="0"/>
              <a:t>) </a:t>
            </a:r>
            <a:r>
              <a:rPr lang="en-US" b="1" dirty="0">
                <a:highlight>
                  <a:srgbClr val="FFFF00"/>
                </a:highlight>
              </a:rPr>
              <a:t>substantial evidence of the </a:t>
            </a:r>
            <a:r>
              <a:rPr lang="en-US" b="1" u="sng" dirty="0">
                <a:highlight>
                  <a:srgbClr val="FFFF00"/>
                </a:highlight>
              </a:rPr>
              <a:t>clinical </a:t>
            </a:r>
            <a:endParaRPr lang="en-US" b="1" u="sng" dirty="0" smtClean="0">
              <a:highlight>
                <a:srgbClr val="FFFF00"/>
              </a:highlight>
            </a:endParaRPr>
          </a:p>
          <a:p>
            <a:pPr marL="0" indent="0">
              <a:buNone/>
            </a:pPr>
            <a:r>
              <a:rPr lang="en-US" b="1" u="sng" dirty="0" smtClean="0">
                <a:highlight>
                  <a:srgbClr val="FFFF00"/>
                </a:highlight>
              </a:rPr>
              <a:t>effectiveness</a:t>
            </a:r>
            <a:r>
              <a:rPr lang="en-US" b="1" dirty="0" smtClean="0">
                <a:highlight>
                  <a:srgbClr val="FFFF00"/>
                </a:highlight>
              </a:rPr>
              <a:t> </a:t>
            </a:r>
            <a:r>
              <a:rPr lang="en-US" b="1" dirty="0">
                <a:highlight>
                  <a:srgbClr val="FFFF00"/>
                </a:highlight>
              </a:rPr>
              <a:t>of the new drug </a:t>
            </a:r>
            <a:r>
              <a:rPr lang="en-US" dirty="0"/>
              <a:t>for the purpose and under the conditions of use recommended </a:t>
            </a:r>
          </a:p>
          <a:p>
            <a:endParaRPr lang="en-CA" dirty="0"/>
          </a:p>
        </p:txBody>
      </p:sp>
    </p:spTree>
    <p:extLst>
      <p:ext uri="{BB962C8B-B14F-4D97-AF65-F5344CB8AC3E}">
        <p14:creationId xmlns="" xmlns:p14="http://schemas.microsoft.com/office/powerpoint/2010/main" val="3825557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646A8-D660-E7A1-E390-C0C9E3EA1161}"/>
              </a:ext>
            </a:extLst>
          </p:cNvPr>
          <p:cNvSpPr>
            <a:spLocks noGrp="1"/>
          </p:cNvSpPr>
          <p:nvPr>
            <p:ph type="title"/>
          </p:nvPr>
        </p:nvSpPr>
        <p:spPr>
          <a:xfrm>
            <a:off x="838200" y="336990"/>
            <a:ext cx="10515600" cy="352328"/>
          </a:xfrm>
        </p:spPr>
        <p:txBody>
          <a:bodyPr>
            <a:normAutofit fontScale="90000"/>
          </a:bodyPr>
          <a:lstStyle/>
          <a:p>
            <a:r>
              <a:rPr lang="en-CA" dirty="0" smtClean="0"/>
              <a:t>.</a:t>
            </a:r>
            <a:endParaRPr lang="en-CA" dirty="0"/>
          </a:p>
        </p:txBody>
      </p:sp>
      <p:sp>
        <p:nvSpPr>
          <p:cNvPr id="3" name="Content Placeholder 2">
            <a:extLst>
              <a:ext uri="{FF2B5EF4-FFF2-40B4-BE49-F238E27FC236}">
                <a16:creationId xmlns="" xmlns:a16="http://schemas.microsoft.com/office/drawing/2014/main" id="{E7B6ABEE-A14B-3253-AF64-D480B66C45B0}"/>
              </a:ext>
            </a:extLst>
          </p:cNvPr>
          <p:cNvSpPr>
            <a:spLocks noGrp="1"/>
          </p:cNvSpPr>
          <p:nvPr>
            <p:ph sz="half" idx="1"/>
          </p:nvPr>
        </p:nvSpPr>
        <p:spPr>
          <a:xfrm>
            <a:off x="838200" y="703385"/>
            <a:ext cx="5181600" cy="5473578"/>
          </a:xfrm>
          <a:ln>
            <a:solidFill>
              <a:schemeClr val="tx1"/>
            </a:solidFill>
          </a:ln>
        </p:spPr>
        <p:txBody>
          <a:bodyPr>
            <a:normAutofit fontScale="62500" lnSpcReduction="20000"/>
          </a:bodyPr>
          <a:lstStyle/>
          <a:p>
            <a:pPr marL="0" indent="0">
              <a:buNone/>
            </a:pPr>
            <a:r>
              <a:rPr lang="fr-FR" b="1" dirty="0"/>
              <a:t>Le Règlement n’exige pas expressément que les avantages de la drogue nouvelle doivent l’emporter sur les risques qu’elle pourrait poser</a:t>
            </a:r>
            <a:r>
              <a:rPr lang="fr-FR" b="1" dirty="0" smtClean="0"/>
              <a:t>.</a:t>
            </a:r>
            <a:endParaRPr lang="fr-FR" b="1" dirty="0"/>
          </a:p>
          <a:p>
            <a:pPr marL="0" indent="0">
              <a:buNone/>
            </a:pPr>
            <a:r>
              <a:rPr lang="fr-FR" dirty="0"/>
              <a:t>En effet, dans le contexte des nouvelles drogues chimiques, le mot innocuité ne renvoie pas forcément à quelque chose qui soit sans danger à prendre.  En fait, la drogue nouvelle est jugée sans danger seulement si elle est gérée suivant des conditions précises comme l’obligation d’une ordonnance du médecin.  De même, le mot efficacité peut signifier que la drogue n’est que partiellement efficace.</a:t>
            </a:r>
          </a:p>
          <a:p>
            <a:pPr marL="0" indent="0">
              <a:buNone/>
            </a:pPr>
            <a:r>
              <a:rPr lang="fr-FR" dirty="0"/>
              <a:t>Dans le monde de l’homologation des drogues chimiques, une fois que les profils d’innocuité et d’efficacité sont connus, on effectue habituellement une analyse des risques et des avantages.  La question à se poser alors, c’est celle de savoir s’il y a bel et bien prépondérance des avantages sur les risques.  Si les exigences prescrites au paragraphe C.08.002(2) sont respectées quant aux preuves à fournir, et notamment au sujet de l’innocuité et de l’efficacité du produit (pour pouvoir démontrer la prépondérance des avantages sur les risques), le ministre doit délivrer un avis de conformité pour la mise en marché du produit (C.08.004).</a:t>
            </a:r>
          </a:p>
          <a:p>
            <a:pPr marL="0" indent="0">
              <a:buNone/>
            </a:pPr>
            <a:endParaRPr lang="en-CA" dirty="0"/>
          </a:p>
        </p:txBody>
      </p:sp>
      <p:sp>
        <p:nvSpPr>
          <p:cNvPr id="4" name="Content Placeholder 3">
            <a:extLst>
              <a:ext uri="{FF2B5EF4-FFF2-40B4-BE49-F238E27FC236}">
                <a16:creationId xmlns="" xmlns:a16="http://schemas.microsoft.com/office/drawing/2014/main" id="{FA8D28E9-2BD5-9B66-3F3B-1B3445D4CD9F}"/>
              </a:ext>
            </a:extLst>
          </p:cNvPr>
          <p:cNvSpPr>
            <a:spLocks noGrp="1"/>
          </p:cNvSpPr>
          <p:nvPr>
            <p:ph sz="half" idx="2"/>
          </p:nvPr>
        </p:nvSpPr>
        <p:spPr>
          <a:xfrm>
            <a:off x="6172200" y="703385"/>
            <a:ext cx="5181600" cy="5473578"/>
          </a:xfrm>
          <a:ln>
            <a:solidFill>
              <a:schemeClr val="tx1"/>
            </a:solidFill>
          </a:ln>
        </p:spPr>
        <p:txBody>
          <a:bodyPr>
            <a:noAutofit/>
          </a:bodyPr>
          <a:lstStyle/>
          <a:p>
            <a:pPr marL="0" indent="0">
              <a:buNone/>
            </a:pPr>
            <a:r>
              <a:rPr lang="en-US" sz="1800" b="1" kern="100" dirty="0">
                <a:effectLst/>
                <a:ea typeface="Roboto" panose="02000000000000000000" pitchFamily="2" charset="0"/>
                <a:cs typeface="Droid Sans Devanagari"/>
              </a:rPr>
              <a:t>The Regulations do not specifically require that the benefits of a new drug outweigh the risk.</a:t>
            </a:r>
            <a:r>
              <a:rPr lang="en-US" sz="1800" kern="100" dirty="0">
                <a:effectLst/>
                <a:ea typeface="Roboto" panose="02000000000000000000" pitchFamily="2" charset="0"/>
                <a:cs typeface="Droid Sans Devanagari"/>
              </a:rPr>
              <a:t> </a:t>
            </a:r>
            <a:r>
              <a:rPr lang="en-US" sz="1500" kern="100" dirty="0">
                <a:effectLst/>
                <a:ea typeface="Roboto" panose="02000000000000000000" pitchFamily="2" charset="0"/>
                <a:cs typeface="Droid Sans Devanagari"/>
              </a:rPr>
              <a:t/>
            </a:r>
            <a:br>
              <a:rPr lang="en-US" sz="1500" kern="100" dirty="0">
                <a:effectLst/>
                <a:ea typeface="Roboto" panose="02000000000000000000" pitchFamily="2" charset="0"/>
                <a:cs typeface="Droid Sans Devanagari"/>
              </a:rPr>
            </a:br>
            <a:endParaRPr lang="en-CA" sz="1500" kern="100" dirty="0">
              <a:effectLst/>
              <a:ea typeface="Roboto" panose="02000000000000000000" pitchFamily="2" charset="0"/>
              <a:cs typeface="Droid Sans Devanagari"/>
            </a:endParaRPr>
          </a:p>
          <a:p>
            <a:pPr marL="0" indent="0">
              <a:buNone/>
            </a:pPr>
            <a:r>
              <a:rPr lang="en-US" sz="1800" kern="100" dirty="0">
                <a:effectLst/>
                <a:ea typeface="Roboto" panose="02000000000000000000" pitchFamily="2" charset="0"/>
                <a:cs typeface="Droid Sans Devanagari"/>
              </a:rPr>
              <a:t>The reality is that for new chemical drugs, “safety” often does not mean “safe” to simply take. Rather, they may be “safe” only if managed with restrictions such as requiring a prescription. Similarly, “effectiveness” or “efficacy” may mean the drug only partially works. The reality of chemical drug licensing is that once the safety and efficacy profiles are known, there is usually a risk-benefit analysis done. The question is asked, do the benefits outweigh the risk? </a:t>
            </a:r>
            <a:br>
              <a:rPr lang="en-US" sz="1800" kern="100" dirty="0">
                <a:effectLst/>
                <a:ea typeface="Roboto" panose="02000000000000000000" pitchFamily="2" charset="0"/>
                <a:cs typeface="Droid Sans Devanagari"/>
              </a:rPr>
            </a:br>
            <a:endParaRPr lang="en-CA" sz="1800" kern="100" dirty="0">
              <a:effectLst/>
              <a:ea typeface="Roboto" panose="02000000000000000000" pitchFamily="2" charset="0"/>
              <a:cs typeface="Droid Sans Devanagari"/>
            </a:endParaRPr>
          </a:p>
          <a:p>
            <a:pPr marL="0" indent="0">
              <a:buNone/>
            </a:pPr>
            <a:r>
              <a:rPr lang="en-US" sz="1800" dirty="0">
                <a:effectLst/>
                <a:ea typeface="Roboto" panose="02000000000000000000" pitchFamily="2" charset="0"/>
                <a:cs typeface="Droid Sans Devanagari"/>
              </a:rPr>
              <a:t>If the evidence required by C.08.002(2) are met, including proving safety and efficacy (to show the benefits outweigh the risk), the Minister must grant market approval (see C.08.004). </a:t>
            </a:r>
            <a:endParaRPr lang="en-CA" sz="1800" dirty="0"/>
          </a:p>
        </p:txBody>
      </p:sp>
    </p:spTree>
    <p:extLst>
      <p:ext uri="{BB962C8B-B14F-4D97-AF65-F5344CB8AC3E}">
        <p14:creationId xmlns="" xmlns:p14="http://schemas.microsoft.com/office/powerpoint/2010/main" val="1614127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25292-AF38-B886-8E08-3659C64EDA11}"/>
              </a:ext>
            </a:extLst>
          </p:cNvPr>
          <p:cNvSpPr>
            <a:spLocks noGrp="1"/>
          </p:cNvSpPr>
          <p:nvPr>
            <p:ph type="title"/>
          </p:nvPr>
        </p:nvSpPr>
        <p:spPr>
          <a:xfrm>
            <a:off x="838200" y="239151"/>
            <a:ext cx="10515600" cy="590844"/>
          </a:xfrm>
        </p:spPr>
        <p:txBody>
          <a:bodyPr>
            <a:normAutofit/>
          </a:bodyPr>
          <a:lstStyle/>
          <a:p>
            <a:r>
              <a:rPr lang="en-CA" sz="1800" b="1" dirty="0" smtClean="0"/>
              <a:t>Interim Order only requires “known” information of safety and efficacy</a:t>
            </a:r>
            <a:endParaRPr lang="en-CA" sz="1800" b="1" dirty="0"/>
          </a:p>
        </p:txBody>
      </p:sp>
      <p:sp>
        <p:nvSpPr>
          <p:cNvPr id="3" name="Content Placeholder 2">
            <a:extLst>
              <a:ext uri="{FF2B5EF4-FFF2-40B4-BE49-F238E27FC236}">
                <a16:creationId xmlns="" xmlns:a16="http://schemas.microsoft.com/office/drawing/2014/main" id="{0543C2A4-3870-0FB3-E3A2-62B712014A9E}"/>
              </a:ext>
            </a:extLst>
          </p:cNvPr>
          <p:cNvSpPr>
            <a:spLocks noGrp="1"/>
          </p:cNvSpPr>
          <p:nvPr>
            <p:ph sz="half" idx="1"/>
          </p:nvPr>
        </p:nvSpPr>
        <p:spPr>
          <a:xfrm>
            <a:off x="838200" y="942535"/>
            <a:ext cx="5181600" cy="5614256"/>
          </a:xfrm>
          <a:ln>
            <a:solidFill>
              <a:schemeClr val="tx1"/>
            </a:solidFill>
          </a:ln>
        </p:spPr>
        <p:txBody>
          <a:bodyPr>
            <a:normAutofit fontScale="47500" lnSpcReduction="20000"/>
          </a:bodyPr>
          <a:lstStyle/>
          <a:p>
            <a:pPr marL="0" indent="0">
              <a:buNone/>
            </a:pPr>
            <a:r>
              <a:rPr lang="fr-FR" b="1" dirty="0"/>
              <a:t>Règlement sur les aliments et les drogues/Drug </a:t>
            </a:r>
            <a:r>
              <a:rPr lang="fr-FR" b="1" dirty="0" err="1"/>
              <a:t>Regulations</a:t>
            </a:r>
            <a:endParaRPr lang="fr-FR" b="1" dirty="0"/>
          </a:p>
          <a:p>
            <a:pPr marL="0" indent="0">
              <a:buNone/>
            </a:pPr>
            <a:r>
              <a:rPr lang="fr-FR" b="1" dirty="0"/>
              <a:t>Exigences en matière d’innocuité et </a:t>
            </a:r>
            <a:r>
              <a:rPr lang="fr-FR" b="1" dirty="0" smtClean="0"/>
              <a:t>d’efficacité</a:t>
            </a:r>
          </a:p>
          <a:p>
            <a:pPr marL="0" indent="0">
              <a:buNone/>
            </a:pPr>
            <a:endParaRPr lang="fr-FR" b="1" dirty="0"/>
          </a:p>
          <a:p>
            <a:pPr marL="0" indent="0">
              <a:buNone/>
            </a:pPr>
            <a:r>
              <a:rPr lang="fr-FR" dirty="0"/>
              <a:t>C.08.002(2) – La présentation de drogue nouvelle doit contenir suffisamment de renseignements et de matériel pour permettre au ministre d’évaluer l’innocuité et l’efficacité de la nouvelle drogue, notamment :</a:t>
            </a:r>
          </a:p>
          <a:p>
            <a:pPr marL="0" indent="0">
              <a:buNone/>
            </a:pPr>
            <a:r>
              <a:rPr lang="fr-FR" dirty="0"/>
              <a:t>g) </a:t>
            </a:r>
            <a:r>
              <a:rPr lang="fr-FR" b="1" dirty="0">
                <a:highlight>
                  <a:srgbClr val="FFFF00"/>
                </a:highlight>
              </a:rPr>
              <a:t>les rapports détaillés </a:t>
            </a:r>
            <a:r>
              <a:rPr lang="fr-FR" dirty="0">
                <a:highlight>
                  <a:srgbClr val="FFFF00"/>
                </a:highlight>
              </a:rPr>
              <a:t>des épreuves effectuées en vue d’établir l’innocuité de la drogue nouvelle, aux fins et selon le mode d’emploi recommandés</a:t>
            </a:r>
            <a:endParaRPr lang="fr-FR" dirty="0"/>
          </a:p>
          <a:p>
            <a:pPr marL="0" indent="0">
              <a:buNone/>
            </a:pPr>
            <a:r>
              <a:rPr lang="fr-FR" dirty="0"/>
              <a:t>h) </a:t>
            </a:r>
            <a:r>
              <a:rPr lang="fr-FR" b="1" dirty="0">
                <a:highlight>
                  <a:srgbClr val="FFFF00"/>
                </a:highlight>
              </a:rPr>
              <a:t>des preuves substantielles </a:t>
            </a:r>
            <a:r>
              <a:rPr lang="fr-FR" dirty="0">
                <a:highlight>
                  <a:srgbClr val="FFFF00"/>
                </a:highlight>
              </a:rPr>
              <a:t>de l’efficacité clinique de la drogue nouvelle, aux fins et selon le mode d’emploi recommandés </a:t>
            </a:r>
          </a:p>
          <a:p>
            <a:pPr marL="0" indent="0">
              <a:buNone/>
            </a:pPr>
            <a:endParaRPr lang="fr-FR" b="1" dirty="0" smtClean="0"/>
          </a:p>
          <a:p>
            <a:pPr marL="0" indent="0">
              <a:buNone/>
            </a:pPr>
            <a:r>
              <a:rPr lang="fr-FR" b="1" dirty="0" err="1" smtClean="0"/>
              <a:t>Safety</a:t>
            </a:r>
            <a:r>
              <a:rPr lang="fr-FR" b="1" dirty="0" smtClean="0"/>
              <a:t> </a:t>
            </a:r>
            <a:r>
              <a:rPr lang="fr-FR" b="1" dirty="0"/>
              <a:t>and </a:t>
            </a:r>
            <a:r>
              <a:rPr lang="fr-FR" b="1" dirty="0" err="1"/>
              <a:t>Efficacy</a:t>
            </a:r>
            <a:r>
              <a:rPr lang="fr-FR" b="1" dirty="0"/>
              <a:t> </a:t>
            </a:r>
            <a:r>
              <a:rPr lang="fr-FR" b="1" dirty="0" err="1"/>
              <a:t>Requirements</a:t>
            </a:r>
            <a:r>
              <a:rPr lang="fr-FR" b="1" dirty="0"/>
              <a:t> </a:t>
            </a:r>
          </a:p>
          <a:p>
            <a:pPr marL="0" indent="0">
              <a:buNone/>
            </a:pPr>
            <a:r>
              <a:rPr lang="fr-FR" dirty="0"/>
              <a:t>C.08.002(2) A new </a:t>
            </a:r>
            <a:r>
              <a:rPr lang="fr-FR" dirty="0" err="1"/>
              <a:t>drug</a:t>
            </a:r>
            <a:r>
              <a:rPr lang="fr-FR" dirty="0"/>
              <a:t> </a:t>
            </a:r>
            <a:r>
              <a:rPr lang="fr-FR" dirty="0" err="1"/>
              <a:t>submission</a:t>
            </a:r>
            <a:r>
              <a:rPr lang="fr-FR" dirty="0"/>
              <a:t> </a:t>
            </a:r>
            <a:r>
              <a:rPr lang="fr-FR" dirty="0" err="1"/>
              <a:t>shall</a:t>
            </a:r>
            <a:r>
              <a:rPr lang="fr-FR" dirty="0"/>
              <a:t> </a:t>
            </a:r>
            <a:r>
              <a:rPr lang="fr-FR" dirty="0" err="1"/>
              <a:t>contain</a:t>
            </a:r>
            <a:r>
              <a:rPr lang="fr-FR" dirty="0"/>
              <a:t> </a:t>
            </a:r>
            <a:r>
              <a:rPr lang="fr-FR" dirty="0" err="1"/>
              <a:t>sufficient</a:t>
            </a:r>
            <a:r>
              <a:rPr lang="fr-FR" dirty="0"/>
              <a:t> information and </a:t>
            </a:r>
            <a:r>
              <a:rPr lang="fr-FR" dirty="0" err="1"/>
              <a:t>material</a:t>
            </a:r>
            <a:r>
              <a:rPr lang="fr-FR" dirty="0"/>
              <a:t>  to enable the </a:t>
            </a:r>
            <a:r>
              <a:rPr lang="fr-FR" dirty="0" err="1"/>
              <a:t>Minister</a:t>
            </a:r>
            <a:r>
              <a:rPr lang="fr-FR" dirty="0"/>
              <a:t> to </a:t>
            </a:r>
            <a:r>
              <a:rPr lang="fr-FR" dirty="0" err="1"/>
              <a:t>assess</a:t>
            </a:r>
            <a:r>
              <a:rPr lang="fr-FR" dirty="0"/>
              <a:t> the </a:t>
            </a:r>
            <a:r>
              <a:rPr lang="fr-FR" dirty="0" err="1"/>
              <a:t>safety</a:t>
            </a:r>
            <a:r>
              <a:rPr lang="fr-FR" dirty="0"/>
              <a:t> and </a:t>
            </a:r>
            <a:r>
              <a:rPr lang="fr-FR" dirty="0" err="1"/>
              <a:t>effectiveness</a:t>
            </a:r>
            <a:r>
              <a:rPr lang="fr-FR" dirty="0"/>
              <a:t> of the new </a:t>
            </a:r>
            <a:r>
              <a:rPr lang="fr-FR" dirty="0" err="1"/>
              <a:t>drug</a:t>
            </a:r>
            <a:r>
              <a:rPr lang="fr-FR" dirty="0"/>
              <a:t>, </a:t>
            </a:r>
            <a:r>
              <a:rPr lang="fr-FR" dirty="0" err="1"/>
              <a:t>including</a:t>
            </a:r>
            <a:r>
              <a:rPr lang="fr-FR" dirty="0"/>
              <a:t> the </a:t>
            </a:r>
            <a:r>
              <a:rPr lang="fr-FR" dirty="0" err="1"/>
              <a:t>following</a:t>
            </a:r>
            <a:r>
              <a:rPr lang="fr-FR" dirty="0"/>
              <a:t>:  </a:t>
            </a:r>
            <a:endParaRPr lang="fr-FR" dirty="0" smtClean="0"/>
          </a:p>
          <a:p>
            <a:pPr marL="0" indent="0">
              <a:buNone/>
            </a:pPr>
            <a:endParaRPr lang="fr-FR" dirty="0"/>
          </a:p>
          <a:p>
            <a:pPr marL="0" indent="0">
              <a:buNone/>
            </a:pPr>
            <a:r>
              <a:rPr lang="fr-FR" dirty="0"/>
              <a:t>g) </a:t>
            </a:r>
            <a:r>
              <a:rPr lang="fr-FR" b="1" dirty="0" err="1">
                <a:highlight>
                  <a:srgbClr val="FFFF00"/>
                </a:highlight>
              </a:rPr>
              <a:t>detailed</a:t>
            </a:r>
            <a:r>
              <a:rPr lang="fr-FR" b="1" dirty="0">
                <a:highlight>
                  <a:srgbClr val="FFFF00"/>
                </a:highlight>
              </a:rPr>
              <a:t> reports </a:t>
            </a:r>
            <a:r>
              <a:rPr lang="fr-FR" dirty="0">
                <a:highlight>
                  <a:srgbClr val="FFFF00"/>
                </a:highlight>
              </a:rPr>
              <a:t>of the tests made to </a:t>
            </a:r>
            <a:r>
              <a:rPr lang="fr-FR" dirty="0" err="1">
                <a:highlight>
                  <a:srgbClr val="FFFF00"/>
                </a:highlight>
              </a:rPr>
              <a:t>establish</a:t>
            </a:r>
            <a:r>
              <a:rPr lang="fr-FR" dirty="0">
                <a:highlight>
                  <a:srgbClr val="FFFF00"/>
                </a:highlight>
              </a:rPr>
              <a:t> the </a:t>
            </a:r>
            <a:r>
              <a:rPr lang="fr-FR" dirty="0" err="1">
                <a:highlight>
                  <a:srgbClr val="FFFF00"/>
                </a:highlight>
              </a:rPr>
              <a:t>safety</a:t>
            </a:r>
            <a:r>
              <a:rPr lang="fr-FR" dirty="0">
                <a:highlight>
                  <a:srgbClr val="FFFF00"/>
                </a:highlight>
              </a:rPr>
              <a:t> of </a:t>
            </a:r>
            <a:endParaRPr lang="fr-FR" dirty="0" smtClean="0">
              <a:highlight>
                <a:srgbClr val="FFFF00"/>
              </a:highlight>
            </a:endParaRPr>
          </a:p>
          <a:p>
            <a:pPr marL="0" indent="0">
              <a:buNone/>
            </a:pPr>
            <a:r>
              <a:rPr lang="fr-FR" dirty="0" smtClean="0">
                <a:highlight>
                  <a:srgbClr val="FFFF00"/>
                </a:highlight>
              </a:rPr>
              <a:t>the </a:t>
            </a:r>
            <a:r>
              <a:rPr lang="fr-FR" dirty="0">
                <a:highlight>
                  <a:srgbClr val="FFFF00"/>
                </a:highlight>
              </a:rPr>
              <a:t>new </a:t>
            </a:r>
            <a:r>
              <a:rPr lang="fr-FR" dirty="0" err="1">
                <a:highlight>
                  <a:srgbClr val="FFFF00"/>
                </a:highlight>
              </a:rPr>
              <a:t>drug</a:t>
            </a:r>
            <a:r>
              <a:rPr lang="fr-FR" dirty="0">
                <a:highlight>
                  <a:srgbClr val="FFFF00"/>
                </a:highlight>
              </a:rPr>
              <a:t> for the  </a:t>
            </a:r>
            <a:r>
              <a:rPr lang="fr-FR" dirty="0" err="1">
                <a:highlight>
                  <a:srgbClr val="FFFF00"/>
                </a:highlight>
              </a:rPr>
              <a:t>purpose</a:t>
            </a:r>
            <a:r>
              <a:rPr lang="fr-FR" dirty="0">
                <a:highlight>
                  <a:srgbClr val="FFFF00"/>
                </a:highlight>
              </a:rPr>
              <a:t> and </a:t>
            </a:r>
            <a:r>
              <a:rPr lang="fr-FR" dirty="0" err="1">
                <a:highlight>
                  <a:srgbClr val="FFFF00"/>
                </a:highlight>
              </a:rPr>
              <a:t>under</a:t>
            </a:r>
            <a:r>
              <a:rPr lang="fr-FR" dirty="0">
                <a:highlight>
                  <a:srgbClr val="FFFF00"/>
                </a:highlight>
              </a:rPr>
              <a:t> the conditions of use </a:t>
            </a:r>
            <a:endParaRPr lang="fr-FR" dirty="0" smtClean="0">
              <a:highlight>
                <a:srgbClr val="FFFF00"/>
              </a:highlight>
            </a:endParaRPr>
          </a:p>
          <a:p>
            <a:pPr marL="0" indent="0">
              <a:buNone/>
            </a:pPr>
            <a:r>
              <a:rPr lang="fr-FR" dirty="0" err="1" smtClean="0">
                <a:highlight>
                  <a:srgbClr val="FFFF00"/>
                </a:highlight>
              </a:rPr>
              <a:t>recommended</a:t>
            </a:r>
            <a:r>
              <a:rPr lang="fr-FR" dirty="0">
                <a:highlight>
                  <a:srgbClr val="FFFF00"/>
                </a:highlight>
              </a:rPr>
              <a:t>; </a:t>
            </a:r>
          </a:p>
          <a:p>
            <a:pPr marL="0" indent="0">
              <a:buNone/>
            </a:pPr>
            <a:endParaRPr lang="fr-FR" dirty="0" smtClean="0"/>
          </a:p>
          <a:p>
            <a:pPr marL="0" indent="0">
              <a:buNone/>
            </a:pPr>
            <a:r>
              <a:rPr lang="fr-FR" dirty="0" smtClean="0"/>
              <a:t>h</a:t>
            </a:r>
            <a:r>
              <a:rPr lang="fr-FR" dirty="0"/>
              <a:t>) </a:t>
            </a:r>
            <a:r>
              <a:rPr lang="fr-FR" b="1" dirty="0" err="1">
                <a:highlight>
                  <a:srgbClr val="FFFF00"/>
                </a:highlight>
              </a:rPr>
              <a:t>substantial</a:t>
            </a:r>
            <a:r>
              <a:rPr lang="fr-FR" b="1" dirty="0">
                <a:highlight>
                  <a:srgbClr val="FFFF00"/>
                </a:highlight>
              </a:rPr>
              <a:t> </a:t>
            </a:r>
            <a:r>
              <a:rPr lang="fr-FR" b="1" dirty="0" err="1">
                <a:highlight>
                  <a:srgbClr val="FFFF00"/>
                </a:highlight>
              </a:rPr>
              <a:t>evidence</a:t>
            </a:r>
            <a:r>
              <a:rPr lang="fr-FR" b="1" dirty="0">
                <a:highlight>
                  <a:srgbClr val="FFFF00"/>
                </a:highlight>
              </a:rPr>
              <a:t> </a:t>
            </a:r>
            <a:r>
              <a:rPr lang="fr-FR" dirty="0">
                <a:highlight>
                  <a:srgbClr val="FFFF00"/>
                </a:highlight>
              </a:rPr>
              <a:t>of the </a:t>
            </a:r>
            <a:r>
              <a:rPr lang="fr-FR" dirty="0" err="1">
                <a:highlight>
                  <a:srgbClr val="FFFF00"/>
                </a:highlight>
              </a:rPr>
              <a:t>clinical</a:t>
            </a:r>
            <a:r>
              <a:rPr lang="fr-FR" dirty="0">
                <a:highlight>
                  <a:srgbClr val="FFFF00"/>
                </a:highlight>
              </a:rPr>
              <a:t> </a:t>
            </a:r>
            <a:r>
              <a:rPr lang="fr-FR" dirty="0" err="1">
                <a:highlight>
                  <a:srgbClr val="FFFF00"/>
                </a:highlight>
              </a:rPr>
              <a:t>effectiveness</a:t>
            </a:r>
            <a:r>
              <a:rPr lang="fr-FR" dirty="0">
                <a:highlight>
                  <a:srgbClr val="FFFF00"/>
                </a:highlight>
              </a:rPr>
              <a:t> of the new </a:t>
            </a:r>
            <a:r>
              <a:rPr lang="fr-FR" dirty="0" err="1">
                <a:highlight>
                  <a:srgbClr val="FFFF00"/>
                </a:highlight>
              </a:rPr>
              <a:t>drug</a:t>
            </a:r>
            <a:r>
              <a:rPr lang="fr-FR" dirty="0">
                <a:highlight>
                  <a:srgbClr val="FFFF00"/>
                </a:highlight>
              </a:rPr>
              <a:t> for </a:t>
            </a:r>
            <a:endParaRPr lang="fr-FR" dirty="0" smtClean="0">
              <a:highlight>
                <a:srgbClr val="FFFF00"/>
              </a:highlight>
            </a:endParaRPr>
          </a:p>
          <a:p>
            <a:pPr marL="0" indent="0">
              <a:buNone/>
            </a:pPr>
            <a:r>
              <a:rPr lang="fr-FR" dirty="0" smtClean="0">
                <a:highlight>
                  <a:srgbClr val="FFFF00"/>
                </a:highlight>
              </a:rPr>
              <a:t>the </a:t>
            </a:r>
            <a:r>
              <a:rPr lang="fr-FR" dirty="0" err="1">
                <a:highlight>
                  <a:srgbClr val="FFFF00"/>
                </a:highlight>
              </a:rPr>
              <a:t>purpose</a:t>
            </a:r>
            <a:r>
              <a:rPr lang="fr-FR" dirty="0">
                <a:highlight>
                  <a:srgbClr val="FFFF00"/>
                </a:highlight>
              </a:rPr>
              <a:t> and </a:t>
            </a:r>
            <a:r>
              <a:rPr lang="fr-FR" dirty="0" err="1">
                <a:highlight>
                  <a:srgbClr val="FFFF00"/>
                </a:highlight>
              </a:rPr>
              <a:t>under</a:t>
            </a:r>
            <a:r>
              <a:rPr lang="fr-FR" dirty="0">
                <a:highlight>
                  <a:srgbClr val="FFFF00"/>
                </a:highlight>
              </a:rPr>
              <a:t> the conditions of use </a:t>
            </a:r>
            <a:r>
              <a:rPr lang="fr-FR" dirty="0" err="1">
                <a:highlight>
                  <a:srgbClr val="FFFF00"/>
                </a:highlight>
              </a:rPr>
              <a:t>recommended</a:t>
            </a:r>
            <a:r>
              <a:rPr lang="fr-FR" dirty="0">
                <a:highlight>
                  <a:srgbClr val="FFFF00"/>
                </a:highlight>
              </a:rPr>
              <a:t> </a:t>
            </a:r>
          </a:p>
        </p:txBody>
      </p:sp>
      <p:sp>
        <p:nvSpPr>
          <p:cNvPr id="4" name="Content Placeholder 3">
            <a:extLst>
              <a:ext uri="{FF2B5EF4-FFF2-40B4-BE49-F238E27FC236}">
                <a16:creationId xmlns="" xmlns:a16="http://schemas.microsoft.com/office/drawing/2014/main" id="{0D057042-205B-4B10-9BDB-1DB9BFB674B9}"/>
              </a:ext>
            </a:extLst>
          </p:cNvPr>
          <p:cNvSpPr>
            <a:spLocks noGrp="1"/>
          </p:cNvSpPr>
          <p:nvPr>
            <p:ph sz="half" idx="2"/>
          </p:nvPr>
        </p:nvSpPr>
        <p:spPr>
          <a:xfrm>
            <a:off x="6172200" y="956603"/>
            <a:ext cx="5181600" cy="5598942"/>
          </a:xfrm>
          <a:ln>
            <a:solidFill>
              <a:schemeClr val="tx1"/>
            </a:solidFill>
          </a:ln>
        </p:spPr>
        <p:txBody>
          <a:bodyPr>
            <a:normAutofit fontScale="47500" lnSpcReduction="20000"/>
          </a:bodyPr>
          <a:lstStyle/>
          <a:p>
            <a:pPr marL="0" indent="0">
              <a:buNone/>
            </a:pPr>
            <a:r>
              <a:rPr lang="fr-FR" b="1" dirty="0"/>
              <a:t>Arrêté d’urgence /</a:t>
            </a:r>
            <a:r>
              <a:rPr lang="fr-FR" b="1" dirty="0" err="1"/>
              <a:t>Interim</a:t>
            </a:r>
            <a:r>
              <a:rPr lang="fr-FR" b="1" dirty="0"/>
              <a:t> </a:t>
            </a:r>
            <a:r>
              <a:rPr lang="fr-FR" b="1" dirty="0" err="1" smtClean="0"/>
              <a:t>order</a:t>
            </a:r>
            <a:endParaRPr lang="fr-FR" b="1" dirty="0" smtClean="0"/>
          </a:p>
          <a:p>
            <a:pPr marL="0" indent="0">
              <a:buNone/>
            </a:pPr>
            <a:endParaRPr lang="fr-FR" b="1" dirty="0"/>
          </a:p>
          <a:p>
            <a:pPr marL="0" indent="0">
              <a:buNone/>
            </a:pPr>
            <a:endParaRPr lang="fr-FR" dirty="0" smtClean="0"/>
          </a:p>
          <a:p>
            <a:pPr marL="0" indent="0">
              <a:buNone/>
            </a:pPr>
            <a:r>
              <a:rPr lang="fr-FR" dirty="0" smtClean="0"/>
              <a:t>3(1</a:t>
            </a:r>
            <a:r>
              <a:rPr lang="fr-FR" dirty="0"/>
              <a:t>)  Sous réserve de l'article 4, la demande d'autorisation à l'égard d'une drogue contre la COVID-19 respecte la forme établie par le ministre et contient suffisamment de renseignements et de matériel pour permettre à ce dernier de déterminer s'il doit délivrer l'autorisation, notamment :</a:t>
            </a:r>
          </a:p>
          <a:p>
            <a:pPr marL="0" indent="0">
              <a:buNone/>
            </a:pPr>
            <a:r>
              <a:rPr lang="fr-FR" dirty="0"/>
              <a:t>(o) </a:t>
            </a:r>
            <a:r>
              <a:rPr lang="fr-FR" b="1" dirty="0">
                <a:highlight>
                  <a:srgbClr val="FFFF00"/>
                </a:highlight>
              </a:rPr>
              <a:t>les renseignements connus </a:t>
            </a:r>
            <a:r>
              <a:rPr lang="fr-FR" dirty="0">
                <a:highlight>
                  <a:srgbClr val="FFFF00"/>
                </a:highlight>
              </a:rPr>
              <a:t>relativement à la qualité, à la </a:t>
            </a:r>
            <a:endParaRPr lang="fr-FR" dirty="0" smtClean="0">
              <a:highlight>
                <a:srgbClr val="FFFF00"/>
              </a:highlight>
            </a:endParaRPr>
          </a:p>
          <a:p>
            <a:pPr marL="0" indent="0">
              <a:buNone/>
            </a:pPr>
            <a:r>
              <a:rPr lang="fr-FR" dirty="0" smtClean="0">
                <a:highlight>
                  <a:srgbClr val="FFFF00"/>
                </a:highlight>
              </a:rPr>
              <a:t>sûreté </a:t>
            </a:r>
            <a:r>
              <a:rPr lang="fr-FR" dirty="0">
                <a:highlight>
                  <a:srgbClr val="FFFF00"/>
                </a:highlight>
              </a:rPr>
              <a:t>et à l'efficacité de la drogue.</a:t>
            </a:r>
          </a:p>
          <a:p>
            <a:pPr marL="0" indent="0">
              <a:buNone/>
            </a:pPr>
            <a:endParaRPr lang="fr-FR" dirty="0"/>
          </a:p>
          <a:p>
            <a:pPr marL="0" indent="0">
              <a:buNone/>
            </a:pPr>
            <a:r>
              <a:rPr lang="fr-FR" dirty="0"/>
              <a:t>3(1) </a:t>
            </a:r>
            <a:r>
              <a:rPr lang="fr-FR" dirty="0" err="1"/>
              <a:t>Subject</a:t>
            </a:r>
            <a:r>
              <a:rPr lang="fr-FR" dirty="0"/>
              <a:t> to section 4, an application for an </a:t>
            </a:r>
            <a:r>
              <a:rPr lang="fr-FR" dirty="0" err="1"/>
              <a:t>authorization</a:t>
            </a:r>
            <a:r>
              <a:rPr lang="fr-FR" dirty="0"/>
              <a:t> in respect of a COVID-19 </a:t>
            </a:r>
            <a:r>
              <a:rPr lang="fr-FR" dirty="0" err="1"/>
              <a:t>drug</a:t>
            </a:r>
            <a:r>
              <a:rPr lang="fr-FR" dirty="0"/>
              <a:t> must </a:t>
            </a:r>
            <a:r>
              <a:rPr lang="fr-FR" dirty="0" err="1"/>
              <a:t>be</a:t>
            </a:r>
            <a:r>
              <a:rPr lang="fr-FR" dirty="0"/>
              <a:t> in a </a:t>
            </a:r>
            <a:r>
              <a:rPr lang="fr-FR" dirty="0" err="1"/>
              <a:t>form</a:t>
            </a:r>
            <a:r>
              <a:rPr lang="fr-FR" dirty="0"/>
              <a:t> </a:t>
            </a:r>
            <a:r>
              <a:rPr lang="fr-FR" dirty="0" err="1"/>
              <a:t>established</a:t>
            </a:r>
            <a:r>
              <a:rPr lang="fr-FR" dirty="0"/>
              <a:t> by the </a:t>
            </a:r>
            <a:r>
              <a:rPr lang="fr-FR" dirty="0" err="1"/>
              <a:t>Minister</a:t>
            </a:r>
            <a:r>
              <a:rPr lang="fr-FR" dirty="0"/>
              <a:t> and </a:t>
            </a:r>
            <a:r>
              <a:rPr lang="fr-FR" dirty="0" err="1"/>
              <a:t>contain</a:t>
            </a:r>
            <a:r>
              <a:rPr lang="fr-FR" dirty="0"/>
              <a:t> </a:t>
            </a:r>
            <a:r>
              <a:rPr lang="fr-FR" dirty="0" err="1"/>
              <a:t>sufficient</a:t>
            </a:r>
            <a:r>
              <a:rPr lang="fr-FR" dirty="0"/>
              <a:t> information and </a:t>
            </a:r>
            <a:r>
              <a:rPr lang="fr-FR" dirty="0" err="1"/>
              <a:t>material</a:t>
            </a:r>
            <a:r>
              <a:rPr lang="fr-FR" dirty="0"/>
              <a:t> to enable the </a:t>
            </a:r>
            <a:r>
              <a:rPr lang="fr-FR" dirty="0" err="1"/>
              <a:t>Minister</a:t>
            </a:r>
            <a:r>
              <a:rPr lang="fr-FR" dirty="0"/>
              <a:t> to </a:t>
            </a:r>
            <a:r>
              <a:rPr lang="fr-FR" dirty="0" err="1"/>
              <a:t>determine</a:t>
            </a:r>
            <a:r>
              <a:rPr lang="fr-FR" dirty="0"/>
              <a:t> </a:t>
            </a:r>
            <a:r>
              <a:rPr lang="fr-FR" dirty="0" err="1"/>
              <a:t>whether</a:t>
            </a:r>
            <a:r>
              <a:rPr lang="fr-FR" dirty="0"/>
              <a:t> to issue the </a:t>
            </a:r>
            <a:r>
              <a:rPr lang="fr-FR" dirty="0" err="1"/>
              <a:t>authorization</a:t>
            </a:r>
            <a:r>
              <a:rPr lang="fr-FR" dirty="0"/>
              <a:t>, </a:t>
            </a:r>
            <a:r>
              <a:rPr lang="fr-FR" dirty="0" err="1"/>
              <a:t>including</a:t>
            </a:r>
            <a:r>
              <a:rPr lang="fr-FR" dirty="0"/>
              <a:t> </a:t>
            </a:r>
          </a:p>
          <a:p>
            <a:pPr marL="0" indent="0">
              <a:buNone/>
            </a:pPr>
            <a:endParaRPr lang="fr-FR" dirty="0" smtClean="0"/>
          </a:p>
          <a:p>
            <a:pPr marL="0" indent="0">
              <a:buNone/>
            </a:pPr>
            <a:r>
              <a:rPr lang="fr-FR" dirty="0" smtClean="0"/>
              <a:t>(</a:t>
            </a:r>
            <a:r>
              <a:rPr lang="fr-FR" dirty="0"/>
              <a:t>o</a:t>
            </a:r>
            <a:r>
              <a:rPr lang="fr-FR" b="1" dirty="0"/>
              <a:t>) </a:t>
            </a:r>
            <a:r>
              <a:rPr lang="fr-FR" b="1" dirty="0">
                <a:highlight>
                  <a:srgbClr val="FFFF00"/>
                </a:highlight>
              </a:rPr>
              <a:t>the </a:t>
            </a:r>
            <a:r>
              <a:rPr lang="fr-FR" b="1" dirty="0" err="1">
                <a:highlight>
                  <a:srgbClr val="FFFF00"/>
                </a:highlight>
              </a:rPr>
              <a:t>known</a:t>
            </a:r>
            <a:r>
              <a:rPr lang="fr-FR" b="1" dirty="0">
                <a:highlight>
                  <a:srgbClr val="FFFF00"/>
                </a:highlight>
              </a:rPr>
              <a:t> information </a:t>
            </a:r>
            <a:r>
              <a:rPr lang="fr-FR" dirty="0">
                <a:highlight>
                  <a:srgbClr val="FFFF00"/>
                </a:highlight>
              </a:rPr>
              <a:t>in relation to the </a:t>
            </a:r>
            <a:r>
              <a:rPr lang="fr-FR" dirty="0" err="1">
                <a:highlight>
                  <a:srgbClr val="FFFF00"/>
                </a:highlight>
              </a:rPr>
              <a:t>quality</a:t>
            </a:r>
            <a:r>
              <a:rPr lang="fr-FR" dirty="0">
                <a:highlight>
                  <a:srgbClr val="FFFF00"/>
                </a:highlight>
              </a:rPr>
              <a:t>, </a:t>
            </a:r>
            <a:r>
              <a:rPr lang="fr-FR" dirty="0" err="1">
                <a:highlight>
                  <a:srgbClr val="FFFF00"/>
                </a:highlight>
              </a:rPr>
              <a:t>safety</a:t>
            </a:r>
            <a:r>
              <a:rPr lang="fr-FR" dirty="0">
                <a:highlight>
                  <a:srgbClr val="FFFF00"/>
                </a:highlight>
              </a:rPr>
              <a:t> and </a:t>
            </a:r>
            <a:endParaRPr lang="fr-FR" dirty="0" smtClean="0">
              <a:highlight>
                <a:srgbClr val="FFFF00"/>
              </a:highlight>
            </a:endParaRPr>
          </a:p>
          <a:p>
            <a:pPr marL="0" indent="0">
              <a:buNone/>
            </a:pPr>
            <a:r>
              <a:rPr lang="fr-FR" dirty="0" err="1" smtClean="0">
                <a:highlight>
                  <a:srgbClr val="FFFF00"/>
                </a:highlight>
              </a:rPr>
              <a:t>effectiveness</a:t>
            </a:r>
            <a:r>
              <a:rPr lang="fr-FR" dirty="0" smtClean="0">
                <a:highlight>
                  <a:srgbClr val="FFFF00"/>
                </a:highlight>
              </a:rPr>
              <a:t> </a:t>
            </a:r>
            <a:r>
              <a:rPr lang="fr-FR" dirty="0">
                <a:highlight>
                  <a:srgbClr val="FFFF00"/>
                </a:highlight>
              </a:rPr>
              <a:t>of the </a:t>
            </a:r>
            <a:r>
              <a:rPr lang="fr-FR" dirty="0" err="1">
                <a:highlight>
                  <a:srgbClr val="FFFF00"/>
                </a:highlight>
              </a:rPr>
              <a:t>drug</a:t>
            </a:r>
            <a:r>
              <a:rPr lang="fr-FR" dirty="0">
                <a:highlight>
                  <a:srgbClr val="FFFF00"/>
                </a:highlight>
              </a:rPr>
              <a:t>. </a:t>
            </a:r>
          </a:p>
          <a:p>
            <a:pPr marL="0" indent="0">
              <a:buNone/>
            </a:pPr>
            <a:endParaRPr lang="en-CA" dirty="0"/>
          </a:p>
        </p:txBody>
      </p:sp>
      <p:cxnSp>
        <p:nvCxnSpPr>
          <p:cNvPr id="7" name="Straight Connector 6">
            <a:extLst>
              <a:ext uri="{FF2B5EF4-FFF2-40B4-BE49-F238E27FC236}">
                <a16:creationId xmlns="" xmlns:a16="http://schemas.microsoft.com/office/drawing/2014/main" id="{467E1BB4-9934-B4E1-6C8E-43151D528E08}"/>
              </a:ext>
            </a:extLst>
          </p:cNvPr>
          <p:cNvCxnSpPr/>
          <p:nvPr/>
        </p:nvCxnSpPr>
        <p:spPr>
          <a:xfrm>
            <a:off x="781930" y="1503836"/>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8CB258DE-8B88-2009-DBC2-81474789AA0F}"/>
              </a:ext>
            </a:extLst>
          </p:cNvPr>
          <p:cNvCxnSpPr/>
          <p:nvPr/>
        </p:nvCxnSpPr>
        <p:spPr>
          <a:xfrm>
            <a:off x="6158132" y="1552136"/>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99988CC-47BA-440D-08AC-8D4B4D21E9C9}"/>
              </a:ext>
            </a:extLst>
          </p:cNvPr>
          <p:cNvCxnSpPr/>
          <p:nvPr/>
        </p:nvCxnSpPr>
        <p:spPr>
          <a:xfrm>
            <a:off x="838200" y="3761701"/>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255A7B15-EDDA-EB41-479E-137BFE793247}"/>
              </a:ext>
            </a:extLst>
          </p:cNvPr>
          <p:cNvCxnSpPr/>
          <p:nvPr/>
        </p:nvCxnSpPr>
        <p:spPr>
          <a:xfrm>
            <a:off x="6172200" y="3438144"/>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31456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B584E04-931C-35EE-EA00-B107E3CDFC2B}"/>
              </a:ext>
            </a:extLst>
          </p:cNvPr>
          <p:cNvSpPr>
            <a:spLocks noGrp="1"/>
          </p:cNvSpPr>
          <p:nvPr>
            <p:ph sz="half" idx="1"/>
          </p:nvPr>
        </p:nvSpPr>
        <p:spPr>
          <a:xfrm>
            <a:off x="838200" y="590843"/>
            <a:ext cx="5181600" cy="5586120"/>
          </a:xfrm>
          <a:ln>
            <a:solidFill>
              <a:schemeClr val="tx1"/>
            </a:solidFill>
          </a:ln>
        </p:spPr>
        <p:txBody>
          <a:bodyPr/>
          <a:lstStyle/>
          <a:p>
            <a:pPr marL="0" indent="0">
              <a:buNone/>
            </a:pPr>
            <a:r>
              <a:rPr lang="en-US" sz="1800" b="1" kern="100" dirty="0">
                <a:effectLst/>
                <a:ea typeface="Roboto" panose="02000000000000000000" pitchFamily="2" charset="0"/>
                <a:cs typeface="Droid Sans Devanagari"/>
              </a:rPr>
              <a:t>La </a:t>
            </a:r>
            <a:r>
              <a:rPr lang="en-US" sz="1800" b="1" kern="100" dirty="0" err="1">
                <a:effectLst/>
                <a:ea typeface="Roboto" panose="02000000000000000000" pitchFamily="2" charset="0"/>
                <a:cs typeface="Droid Sans Devanagari"/>
              </a:rPr>
              <a:t>seule</a:t>
            </a:r>
            <a:r>
              <a:rPr lang="en-US" sz="1800" b="1" kern="100" dirty="0">
                <a:effectLst/>
                <a:ea typeface="Roboto" panose="02000000000000000000" pitchFamily="2" charset="0"/>
                <a:cs typeface="Droid Sans Devanagari"/>
              </a:rPr>
              <a:t> obligation </a:t>
            </a:r>
            <a:r>
              <a:rPr lang="en-US" sz="1800" b="1" kern="100" dirty="0" err="1">
                <a:effectLst/>
                <a:ea typeface="Roboto" panose="02000000000000000000" pitchFamily="2" charset="0"/>
                <a:cs typeface="Droid Sans Devanagari"/>
              </a:rPr>
              <a:t>imposée</a:t>
            </a:r>
            <a:r>
              <a:rPr lang="en-US" sz="1800" b="1" kern="100" dirty="0">
                <a:effectLst/>
                <a:ea typeface="Roboto" panose="02000000000000000000" pitchFamily="2" charset="0"/>
                <a:cs typeface="Droid Sans Devanagari"/>
              </a:rPr>
              <a:t> au fabricant de </a:t>
            </a:r>
            <a:r>
              <a:rPr lang="en-US" sz="1800" b="1" kern="100" dirty="0" err="1">
                <a:effectLst/>
                <a:ea typeface="Roboto" panose="02000000000000000000" pitchFamily="2" charset="0"/>
                <a:cs typeface="Droid Sans Devanagari"/>
              </a:rPr>
              <a:t>fournir</a:t>
            </a:r>
            <a:r>
              <a:rPr lang="en-US" sz="1800" b="1" kern="100" dirty="0">
                <a:effectLst/>
                <a:ea typeface="Roboto" panose="02000000000000000000" pitchFamily="2" charset="0"/>
                <a:cs typeface="Droid Sans Devanagari"/>
              </a:rPr>
              <a:t> les </a:t>
            </a:r>
            <a:r>
              <a:rPr lang="en-US" sz="1800" b="1" i="1" kern="100" dirty="0" err="1">
                <a:effectLst/>
                <a:ea typeface="Roboto" panose="02000000000000000000" pitchFamily="2" charset="0"/>
                <a:cs typeface="Droid Sans Devanagari"/>
              </a:rPr>
              <a:t>renseignements</a:t>
            </a:r>
            <a:r>
              <a:rPr lang="en-US" sz="1800" b="1" i="1" kern="100" dirty="0">
                <a:effectLst/>
                <a:ea typeface="Roboto" panose="02000000000000000000" pitchFamily="2" charset="0"/>
                <a:cs typeface="Droid Sans Devanagari"/>
              </a:rPr>
              <a:t> </a:t>
            </a:r>
            <a:r>
              <a:rPr lang="en-US" sz="1800" b="1" i="1" kern="100" dirty="0" err="1">
                <a:effectLst/>
                <a:ea typeface="Roboto" panose="02000000000000000000" pitchFamily="2" charset="0"/>
                <a:cs typeface="Droid Sans Devanagari"/>
              </a:rPr>
              <a:t>connus</a:t>
            </a:r>
            <a:r>
              <a:rPr lang="en-US" sz="1800" b="1" kern="100" dirty="0">
                <a:effectLst/>
                <a:ea typeface="Roboto" panose="02000000000000000000" pitchFamily="2" charset="0"/>
                <a:cs typeface="Droid Sans Devanagari"/>
              </a:rPr>
              <a:t> </a:t>
            </a:r>
            <a:r>
              <a:rPr lang="en-US" sz="1800" b="1" kern="100" dirty="0" err="1">
                <a:effectLst/>
                <a:ea typeface="Roboto" panose="02000000000000000000" pitchFamily="2" charset="0"/>
                <a:cs typeface="Droid Sans Devanagari"/>
              </a:rPr>
              <a:t>est</a:t>
            </a:r>
            <a:r>
              <a:rPr lang="en-US" sz="1800" b="1" kern="100" dirty="0">
                <a:effectLst/>
                <a:ea typeface="Roboto" panose="02000000000000000000" pitchFamily="2" charset="0"/>
                <a:cs typeface="Droid Sans Devanagari"/>
              </a:rPr>
              <a:t> </a:t>
            </a:r>
            <a:r>
              <a:rPr lang="en-US" sz="1800" b="1" kern="100" dirty="0" err="1">
                <a:effectLst/>
                <a:ea typeface="Roboto" panose="02000000000000000000" pitchFamily="2" charset="0"/>
                <a:cs typeface="Droid Sans Devanagari"/>
              </a:rPr>
              <a:t>assortie</a:t>
            </a:r>
            <a:r>
              <a:rPr lang="en-US" sz="1800" b="1" kern="100" dirty="0">
                <a:effectLst/>
                <a:ea typeface="Roboto" panose="02000000000000000000" pitchFamily="2" charset="0"/>
                <a:cs typeface="Droid Sans Devanagari"/>
              </a:rPr>
              <a:t> </a:t>
            </a:r>
            <a:r>
              <a:rPr lang="en-US" sz="1800" b="1" kern="100" dirty="0" err="1">
                <a:effectLst/>
                <a:ea typeface="Roboto" panose="02000000000000000000" pitchFamily="2" charset="0"/>
                <a:cs typeface="Droid Sans Devanagari"/>
              </a:rPr>
              <a:t>d’une</a:t>
            </a:r>
            <a:r>
              <a:rPr lang="en-US" sz="1800" b="1" kern="100" dirty="0">
                <a:effectLst/>
                <a:ea typeface="Roboto" panose="02000000000000000000" pitchFamily="2" charset="0"/>
                <a:cs typeface="Droid Sans Devanagari"/>
              </a:rPr>
              <a:t> quasi-exemption :</a:t>
            </a:r>
            <a:endParaRPr lang="en-CA" sz="1800" kern="100" dirty="0">
              <a:effectLst/>
              <a:ea typeface="Roboto" panose="02000000000000000000" pitchFamily="2" charset="0"/>
              <a:cs typeface="Droid Sans Devanagari"/>
            </a:endParaRPr>
          </a:p>
          <a:p>
            <a:pPr marL="0" indent="0">
              <a:buNone/>
            </a:pPr>
            <a:r>
              <a:rPr lang="en-US" sz="1800" b="1" kern="100" dirty="0">
                <a:effectLst/>
                <a:ea typeface="Roboto" panose="02000000000000000000" pitchFamily="2" charset="0"/>
                <a:cs typeface="Droid Sans Devanagari"/>
              </a:rPr>
              <a:t> </a:t>
            </a:r>
            <a:endParaRPr lang="en-CA" sz="1800" b="1" kern="100" dirty="0">
              <a:ea typeface="Roboto" panose="02000000000000000000" pitchFamily="2" charset="0"/>
              <a:cs typeface="Droid Sans Devanagari"/>
            </a:endParaRPr>
          </a:p>
          <a:p>
            <a:pPr marL="0" indent="0">
              <a:buNone/>
            </a:pPr>
            <a:r>
              <a:rPr lang="en-US" sz="1800" kern="100" dirty="0">
                <a:effectLst/>
                <a:ea typeface="Roboto" panose="02000000000000000000" pitchFamily="2" charset="0"/>
                <a:cs typeface="Droid Sans Devanagari"/>
              </a:rPr>
              <a:t>3(2) Si, au moment de </a:t>
            </a:r>
            <a:r>
              <a:rPr lang="en-US" sz="1800" kern="100" dirty="0" err="1">
                <a:effectLst/>
                <a:ea typeface="Roboto" panose="02000000000000000000" pitchFamily="2" charset="0"/>
                <a:cs typeface="Droid Sans Devanagari"/>
              </a:rPr>
              <a:t>présenter</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sa</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demande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initiale</a:t>
            </a:r>
            <a:r>
              <a:rPr lang="en-US" sz="1800" kern="100" dirty="0">
                <a:effectLst/>
                <a:ea typeface="Roboto" panose="02000000000000000000" pitchFamily="2" charset="0"/>
                <a:cs typeface="Droid Sans Devanagari"/>
              </a:rPr>
              <a:t> au </a:t>
            </a:r>
            <a:r>
              <a:rPr lang="en-US" sz="1800" kern="100" dirty="0" err="1">
                <a:effectLst/>
                <a:ea typeface="Roboto" panose="02000000000000000000" pitchFamily="2" charset="0"/>
                <a:cs typeface="Droid Sans Devanagari"/>
              </a:rPr>
              <a:t>ministre</a:t>
            </a:r>
            <a:r>
              <a:rPr lang="en-US" sz="1800" kern="100" dirty="0">
                <a:effectLst/>
                <a:ea typeface="Roboto" panose="02000000000000000000" pitchFamily="2" charset="0"/>
                <a:cs typeface="Droid Sans Devanagari"/>
              </a:rPr>
              <a:t>, le </a:t>
            </a:r>
            <a:r>
              <a:rPr lang="en-US" sz="1800" kern="100" dirty="0" err="1">
                <a:effectLst/>
                <a:ea typeface="Roboto" panose="02000000000000000000" pitchFamily="2" charset="0"/>
                <a:cs typeface="Droid Sans Devanagari"/>
              </a:rPr>
              <a:t>demandeur</a:t>
            </a:r>
            <a:r>
              <a:rPr lang="en-US" sz="1800" kern="100" dirty="0">
                <a:effectLst/>
                <a:ea typeface="Roboto" panose="02000000000000000000" pitchFamily="2" charset="0"/>
                <a:cs typeface="Droid Sans Devanagari"/>
              </a:rPr>
              <a:t> ne </a:t>
            </a:r>
            <a:r>
              <a:rPr lang="en-US" sz="1800" kern="100" dirty="0" err="1">
                <a:effectLst/>
                <a:ea typeface="Roboto" panose="02000000000000000000" pitchFamily="2" charset="0"/>
                <a:cs typeface="Droid Sans Devanagari"/>
              </a:rPr>
              <a:t>peut</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fournir</a:t>
            </a:r>
            <a:r>
              <a:rPr lang="en-US" sz="1800" kern="100" dirty="0">
                <a:effectLst/>
                <a:ea typeface="Roboto" panose="02000000000000000000" pitchFamily="2" charset="0"/>
                <a:cs typeface="Droid Sans Devanagari"/>
              </a:rPr>
              <a:t> les </a:t>
            </a:r>
            <a:r>
              <a:rPr lang="en-US" sz="1800" kern="100" dirty="0" err="1">
                <a:effectLst/>
                <a:ea typeface="Roboto" panose="02000000000000000000" pitchFamily="2" charset="0"/>
                <a:cs typeface="Droid Sans Devanagari"/>
              </a:rPr>
              <a:t>renseignements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ou</a:t>
            </a:r>
            <a:r>
              <a:rPr lang="en-US" sz="1800" kern="100" dirty="0">
                <a:effectLst/>
                <a:ea typeface="Roboto" panose="02000000000000000000" pitchFamily="2" charset="0"/>
                <a:cs typeface="Droid Sans Devanagari"/>
              </a:rPr>
              <a:t> le matériel </a:t>
            </a:r>
            <a:r>
              <a:rPr lang="en-US" sz="1800" kern="100" dirty="0" err="1">
                <a:effectLst/>
                <a:ea typeface="Roboto" panose="02000000000000000000" pitchFamily="2" charset="0"/>
                <a:cs typeface="Droid Sans Devanagari"/>
              </a:rPr>
              <a:t>visés</a:t>
            </a:r>
            <a:r>
              <a:rPr lang="en-US" sz="1800" kern="100" dirty="0">
                <a:effectLst/>
                <a:ea typeface="Roboto" panose="02000000000000000000" pitchFamily="2" charset="0"/>
                <a:cs typeface="Droid Sans Devanagari"/>
              </a:rPr>
              <a:t> à </a:t>
            </a:r>
            <a:r>
              <a:rPr lang="en-US" sz="1800" kern="100" dirty="0" err="1">
                <a:effectLst/>
                <a:ea typeface="Roboto" panose="02000000000000000000" pitchFamily="2" charset="0"/>
                <a:cs typeface="Droid Sans Devanagari"/>
              </a:rPr>
              <a:t>l'un</a:t>
            </a:r>
            <a:r>
              <a:rPr lang="en-US" sz="1800" kern="100" dirty="0">
                <a:effectLst/>
                <a:ea typeface="Roboto" panose="02000000000000000000" pitchFamily="2" charset="0"/>
                <a:cs typeface="Droid Sans Devanagari"/>
              </a:rPr>
              <a:t> des </a:t>
            </a:r>
            <a:r>
              <a:rPr lang="en-US" sz="1800" kern="100" dirty="0" err="1">
                <a:effectLst/>
                <a:ea typeface="Roboto" panose="02000000000000000000" pitchFamily="2" charset="0"/>
                <a:cs typeface="Droid Sans Devanagari"/>
              </a:rPr>
              <a:t>alinéas</a:t>
            </a:r>
            <a:r>
              <a:rPr lang="en-US" sz="1800" kern="100" dirty="0">
                <a:effectLst/>
                <a:ea typeface="Roboto" panose="02000000000000000000" pitchFamily="2" charset="0"/>
                <a:cs typeface="Droid Sans Devanagari"/>
              </a:rPr>
              <a:t> (1)g) à k) et m) à o) </a:t>
            </a:r>
            <a:r>
              <a:rPr lang="en-US" sz="1800" kern="100" dirty="0" err="1">
                <a:effectLst/>
                <a:ea typeface="Roboto" panose="02000000000000000000" pitchFamily="2" charset="0"/>
                <a:cs typeface="Droid Sans Devanagari"/>
              </a:rPr>
              <a:t>ou</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qu'il</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fournit</a:t>
            </a:r>
            <a:r>
              <a:rPr lang="en-US" sz="1800" kern="100" dirty="0">
                <a:effectLst/>
                <a:ea typeface="Roboto" panose="02000000000000000000" pitchFamily="2" charset="0"/>
                <a:cs typeface="Droid Sans Devanagari"/>
              </a:rPr>
              <a:t> de </a:t>
            </a:r>
            <a:r>
              <a:rPr lang="en-US" sz="1800" kern="100" dirty="0" err="1">
                <a:effectLst/>
                <a:ea typeface="Roboto" panose="02000000000000000000" pitchFamily="2" charset="0"/>
                <a:cs typeface="Droid Sans Devanagari"/>
              </a:rPr>
              <a:t>tels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renseignements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ou</a:t>
            </a:r>
            <a:r>
              <a:rPr lang="en-US" sz="1800" kern="100" dirty="0">
                <a:effectLst/>
                <a:ea typeface="Roboto" panose="02000000000000000000" pitchFamily="2" charset="0"/>
                <a:cs typeface="Droid Sans Devanagari"/>
              </a:rPr>
              <a:t> matériel </a:t>
            </a:r>
            <a:r>
              <a:rPr lang="en-US" sz="1800" kern="100" dirty="0" err="1">
                <a:effectLst/>
                <a:ea typeface="Roboto" panose="02000000000000000000" pitchFamily="2" charset="0"/>
                <a:cs typeface="Droid Sans Devanagari"/>
              </a:rPr>
              <a:t>mais</a:t>
            </a:r>
            <a:r>
              <a:rPr lang="en-US" sz="1800" kern="100" dirty="0">
                <a:effectLst/>
                <a:ea typeface="Roboto" panose="02000000000000000000" pitchFamily="2" charset="0"/>
                <a:cs typeface="Droid Sans Devanagari"/>
              </a:rPr>
              <a:t> que </a:t>
            </a:r>
            <a:r>
              <a:rPr lang="en-US" sz="1800" kern="100" dirty="0" err="1">
                <a:effectLst/>
                <a:ea typeface="Roboto" panose="02000000000000000000" pitchFamily="2" charset="0"/>
                <a:cs typeface="Droid Sans Devanagari"/>
              </a:rPr>
              <a:t>ceux</a:t>
            </a:r>
            <a:r>
              <a:rPr lang="en-US" sz="1800" kern="100" dirty="0">
                <a:effectLst/>
                <a:ea typeface="Roboto" panose="02000000000000000000" pitchFamily="2" charset="0"/>
                <a:cs typeface="Droid Sans Devanagari"/>
              </a:rPr>
              <a:t>-ci </a:t>
            </a:r>
            <a:r>
              <a:rPr lang="en-US" sz="1800" kern="100" dirty="0" err="1">
                <a:effectLst/>
                <a:ea typeface="Roboto" panose="02000000000000000000" pitchFamily="2" charset="0"/>
                <a:cs typeface="Droid Sans Devanagari"/>
              </a:rPr>
              <a:t>sont</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incomplets</a:t>
            </a:r>
            <a:r>
              <a:rPr lang="en-US" sz="1800" kern="100" dirty="0">
                <a:effectLst/>
                <a:ea typeface="Roboto" panose="02000000000000000000" pitchFamily="2" charset="0"/>
                <a:cs typeface="Droid Sans Devanagari"/>
              </a:rPr>
              <a:t>, il </a:t>
            </a:r>
            <a:r>
              <a:rPr lang="en-US" sz="1800" kern="100" dirty="0" err="1">
                <a:effectLst/>
                <a:ea typeface="Roboto" panose="02000000000000000000" pitchFamily="2" charset="0"/>
                <a:cs typeface="Droid Sans Devanagari"/>
              </a:rPr>
              <a:t>fournit</a:t>
            </a:r>
            <a:r>
              <a:rPr lang="en-US" sz="1800" kern="100" dirty="0">
                <a:effectLst/>
                <a:ea typeface="Roboto" panose="02000000000000000000" pitchFamily="2" charset="0"/>
                <a:cs typeface="Droid Sans Devanagari"/>
              </a:rPr>
              <a:t> dans la </a:t>
            </a:r>
            <a:r>
              <a:rPr lang="en-US" sz="1800" kern="100" dirty="0" err="1">
                <a:effectLst/>
                <a:ea typeface="Roboto" panose="02000000000000000000" pitchFamily="2" charset="0"/>
                <a:cs typeface="Droid Sans Devanagari"/>
              </a:rPr>
              <a:t>partie</a:t>
            </a:r>
            <a:r>
              <a:rPr lang="en-US" sz="1800" kern="100" dirty="0">
                <a:effectLst/>
                <a:ea typeface="Roboto" panose="02000000000000000000" pitchFamily="2" charset="0"/>
                <a:cs typeface="Droid Sans Devanagari"/>
              </a:rPr>
              <a:t> de </a:t>
            </a:r>
            <a:r>
              <a:rPr lang="en-US" sz="1800" kern="100" dirty="0" err="1">
                <a:effectLst/>
                <a:ea typeface="Roboto" panose="02000000000000000000" pitchFamily="2" charset="0"/>
                <a:cs typeface="Droid Sans Devanagari"/>
              </a:rPr>
              <a:t>sa</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demande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initiale</a:t>
            </a:r>
            <a:r>
              <a:rPr lang="en-US" sz="1800" kern="100" dirty="0">
                <a:effectLst/>
                <a:ea typeface="Roboto" panose="02000000000000000000" pitchFamily="2" charset="0"/>
                <a:cs typeface="Droid Sans Devanagari"/>
              </a:rPr>
              <a:t> un plan </a:t>
            </a:r>
            <a:r>
              <a:rPr lang="en-US" sz="1800" kern="100" dirty="0" err="1">
                <a:effectLst/>
                <a:ea typeface="Roboto" panose="02000000000000000000" pitchFamily="2" charset="0"/>
                <a:cs typeface="Droid Sans Devanagari"/>
              </a:rPr>
              <a:t>précisant</a:t>
            </a:r>
            <a:r>
              <a:rPr lang="en-US" sz="1800" kern="100" dirty="0">
                <a:effectLst/>
                <a:ea typeface="Roboto" panose="02000000000000000000" pitchFamily="2" charset="0"/>
                <a:cs typeface="Droid Sans Devanagari"/>
              </a:rPr>
              <a:t> les </a:t>
            </a:r>
            <a:r>
              <a:rPr lang="en-US" sz="1800" kern="100" dirty="0" err="1">
                <a:effectLst/>
                <a:ea typeface="Roboto" panose="02000000000000000000" pitchFamily="2" charset="0"/>
                <a:cs typeface="Droid Sans Devanagari"/>
              </a:rPr>
              <a:t>modalités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selon</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lesquelles</a:t>
            </a:r>
            <a:r>
              <a:rPr lang="en-US" sz="1800" kern="100" dirty="0">
                <a:effectLst/>
                <a:ea typeface="Roboto" panose="02000000000000000000" pitchFamily="2" charset="0"/>
                <a:cs typeface="Droid Sans Devanagari"/>
              </a:rPr>
              <a:t> il </a:t>
            </a:r>
            <a:r>
              <a:rPr lang="en-US" sz="1800" kern="100" dirty="0" err="1">
                <a:effectLst/>
                <a:ea typeface="Roboto" panose="02000000000000000000" pitchFamily="2" charset="0"/>
                <a:cs typeface="Droid Sans Devanagari"/>
              </a:rPr>
              <a:t>fournira</a:t>
            </a:r>
            <a:r>
              <a:rPr lang="en-US" sz="1800" kern="100" dirty="0">
                <a:effectLst/>
                <a:ea typeface="Roboto" panose="02000000000000000000" pitchFamily="2" charset="0"/>
                <a:cs typeface="Droid Sans Devanagari"/>
              </a:rPr>
              <a:t> au </a:t>
            </a:r>
            <a:r>
              <a:rPr lang="en-US" sz="1800" kern="100" dirty="0" err="1">
                <a:effectLst/>
                <a:ea typeface="Roboto" panose="02000000000000000000" pitchFamily="2" charset="0"/>
                <a:cs typeface="Droid Sans Devanagari"/>
              </a:rPr>
              <a:t>ministre</a:t>
            </a:r>
            <a:r>
              <a:rPr lang="en-US" sz="1800" kern="100" dirty="0">
                <a:effectLst/>
                <a:ea typeface="Roboto" panose="02000000000000000000" pitchFamily="2" charset="0"/>
                <a:cs typeface="Droid Sans Devanagari"/>
              </a:rPr>
              <a:t> les </a:t>
            </a:r>
            <a:r>
              <a:rPr lang="en-US" sz="1800" kern="100" dirty="0" err="1">
                <a:effectLst/>
                <a:ea typeface="Roboto" panose="02000000000000000000" pitchFamily="2" charset="0"/>
                <a:cs typeface="Droid Sans Devanagari"/>
              </a:rPr>
              <a:t>renseignements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ou</a:t>
            </a:r>
            <a:r>
              <a:rPr lang="en-US" sz="1800" kern="100" dirty="0">
                <a:effectLst/>
                <a:ea typeface="Roboto" panose="02000000000000000000" pitchFamily="2" charset="0"/>
                <a:cs typeface="Droid Sans Devanagari"/>
              </a:rPr>
              <a:t> le matériel </a:t>
            </a:r>
            <a:r>
              <a:rPr lang="en-US" sz="1800" kern="100" dirty="0" err="1">
                <a:effectLst/>
                <a:ea typeface="Roboto" panose="02000000000000000000" pitchFamily="2" charset="0"/>
                <a:cs typeface="Droid Sans Devanagari"/>
              </a:rPr>
              <a:t>manquants</a:t>
            </a:r>
            <a:r>
              <a:rPr lang="en-US" sz="1800" kern="100" dirty="0">
                <a:effectLst/>
                <a:ea typeface="Roboto" panose="02000000000000000000" pitchFamily="2" charset="0"/>
                <a:cs typeface="Droid Sans Devanagari"/>
              </a:rPr>
              <a:t>.</a:t>
            </a:r>
            <a:endParaRPr lang="en-CA" sz="1800" kern="100" dirty="0">
              <a:effectLst/>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0B3B6763-5B1B-3151-F75F-81432E133733}"/>
              </a:ext>
            </a:extLst>
          </p:cNvPr>
          <p:cNvSpPr>
            <a:spLocks noGrp="1"/>
          </p:cNvSpPr>
          <p:nvPr>
            <p:ph sz="half" idx="2"/>
          </p:nvPr>
        </p:nvSpPr>
        <p:spPr>
          <a:xfrm>
            <a:off x="6172200" y="562708"/>
            <a:ext cx="5181600" cy="5614255"/>
          </a:xfrm>
          <a:ln>
            <a:solidFill>
              <a:schemeClr val="tx1"/>
            </a:solidFill>
          </a:ln>
        </p:spPr>
        <p:txBody>
          <a:bodyPr/>
          <a:lstStyle/>
          <a:p>
            <a:pPr marL="0" indent="0">
              <a:buNone/>
            </a:pPr>
            <a:r>
              <a:rPr lang="en-US" sz="1800" b="1" kern="100" dirty="0">
                <a:effectLst/>
                <a:ea typeface="Roboto" panose="02000000000000000000" pitchFamily="2" charset="0"/>
                <a:cs typeface="Droid Sans Devanagari"/>
              </a:rPr>
              <a:t>The requirement only to provide the “known information” had the following quasi-exemption: </a:t>
            </a:r>
            <a:br>
              <a:rPr lang="en-US" sz="1800" b="1" kern="100" dirty="0">
                <a:effectLst/>
                <a:ea typeface="Roboto" panose="02000000000000000000" pitchFamily="2" charset="0"/>
                <a:cs typeface="Droid Sans Devanagari"/>
              </a:rPr>
            </a:br>
            <a:endParaRPr lang="en-CA" sz="1800" kern="100" dirty="0">
              <a:effectLst/>
              <a:ea typeface="Roboto" panose="02000000000000000000" pitchFamily="2" charset="0"/>
              <a:cs typeface="Droid Sans Devanagari"/>
            </a:endParaRPr>
          </a:p>
          <a:p>
            <a:pPr marL="0" indent="0">
              <a:buNone/>
            </a:pPr>
            <a:endParaRPr lang="en-US" sz="1800" dirty="0">
              <a:effectLst/>
              <a:ea typeface="Roboto" panose="02000000000000000000" pitchFamily="2" charset="0"/>
              <a:cs typeface="Droid Sans Devanagari"/>
            </a:endParaRPr>
          </a:p>
          <a:p>
            <a:pPr marL="0" indent="0">
              <a:buNone/>
            </a:pPr>
            <a:r>
              <a:rPr lang="en-US" sz="1800" dirty="0">
                <a:effectLst/>
                <a:ea typeface="Roboto" panose="02000000000000000000" pitchFamily="2" charset="0"/>
                <a:cs typeface="Droid Sans Devanagari"/>
              </a:rPr>
              <a:t>3(2) If, at the time an application is initially submitted to the Minister, the applicant  is unable to provide information or material referred to in any of paragraphs (1)(g)  to (k) and (m) to (o) or that information or material is incomplete, the applicant </a:t>
            </a:r>
            <a:br>
              <a:rPr lang="en-US" sz="1800" dirty="0">
                <a:effectLst/>
                <a:ea typeface="Roboto" panose="02000000000000000000" pitchFamily="2" charset="0"/>
                <a:cs typeface="Droid Sans Devanagari"/>
              </a:rPr>
            </a:br>
            <a:r>
              <a:rPr lang="en-US" sz="1800" dirty="0">
                <a:effectLst/>
                <a:ea typeface="Roboto" panose="02000000000000000000" pitchFamily="2" charset="0"/>
                <a:cs typeface="Droid Sans Devanagari"/>
              </a:rPr>
              <a:t>must include in the initial part of the application a plan as to how and when they will  provide the Minister with the missing information or material. </a:t>
            </a:r>
            <a:endParaRPr lang="en-CA" dirty="0"/>
          </a:p>
        </p:txBody>
      </p:sp>
    </p:spTree>
    <p:extLst>
      <p:ext uri="{BB962C8B-B14F-4D97-AF65-F5344CB8AC3E}">
        <p14:creationId xmlns="" xmlns:p14="http://schemas.microsoft.com/office/powerpoint/2010/main" val="226556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6466BB-19B1-4B63-C8F8-9234F7911899}"/>
              </a:ext>
            </a:extLst>
          </p:cNvPr>
          <p:cNvSpPr>
            <a:spLocks noGrp="1"/>
          </p:cNvSpPr>
          <p:nvPr>
            <p:ph type="title"/>
          </p:nvPr>
        </p:nvSpPr>
        <p:spPr>
          <a:xfrm>
            <a:off x="838200" y="365126"/>
            <a:ext cx="10515600" cy="422666"/>
          </a:xfrm>
        </p:spPr>
        <p:txBody>
          <a:bodyPr>
            <a:normAutofit/>
          </a:bodyPr>
          <a:lstStyle/>
          <a:p>
            <a:r>
              <a:rPr lang="en-CA" sz="1800" b="1" dirty="0" smtClean="0"/>
              <a:t>Approval was mandatory</a:t>
            </a:r>
            <a:endParaRPr lang="en-CA" sz="1800" b="1" dirty="0"/>
          </a:p>
        </p:txBody>
      </p:sp>
      <p:sp>
        <p:nvSpPr>
          <p:cNvPr id="3" name="Content Placeholder 2">
            <a:extLst>
              <a:ext uri="{FF2B5EF4-FFF2-40B4-BE49-F238E27FC236}">
                <a16:creationId xmlns="" xmlns:a16="http://schemas.microsoft.com/office/drawing/2014/main" id="{1AC8A302-2B45-7685-AA7D-69AFDE844324}"/>
              </a:ext>
            </a:extLst>
          </p:cNvPr>
          <p:cNvSpPr>
            <a:spLocks noGrp="1"/>
          </p:cNvSpPr>
          <p:nvPr>
            <p:ph sz="half" idx="1"/>
          </p:nvPr>
        </p:nvSpPr>
        <p:spPr>
          <a:xfrm>
            <a:off x="838200" y="886265"/>
            <a:ext cx="5181600" cy="5290698"/>
          </a:xfrm>
          <a:ln>
            <a:solidFill>
              <a:schemeClr val="tx1"/>
            </a:solidFill>
          </a:ln>
        </p:spPr>
        <p:txBody>
          <a:bodyPr>
            <a:normAutofit fontScale="85000" lnSpcReduction="10000"/>
          </a:bodyPr>
          <a:lstStyle/>
          <a:p>
            <a:pPr marL="0" indent="0">
              <a:lnSpc>
                <a:spcPct val="115000"/>
              </a:lnSpc>
              <a:spcAft>
                <a:spcPts val="700"/>
              </a:spcAft>
              <a:buNone/>
            </a:pPr>
            <a:r>
              <a:rPr lang="en-US" sz="1800" b="1" kern="100" dirty="0">
                <a:ea typeface="Roboto" panose="02000000000000000000" pitchFamily="2" charset="0"/>
                <a:cs typeface="Droid Sans Devanagari"/>
              </a:rPr>
              <a:t>A</a:t>
            </a:r>
            <a:r>
              <a:rPr lang="en-US" sz="1800" b="1" kern="100" dirty="0">
                <a:effectLst/>
                <a:ea typeface="Roboto" panose="02000000000000000000" pitchFamily="2" charset="0"/>
                <a:cs typeface="Droid Sans Devanagari"/>
              </a:rPr>
              <a:t>pprobation </a:t>
            </a:r>
            <a:r>
              <a:rPr lang="en-US" sz="1800" b="1" kern="100" dirty="0" err="1">
                <a:ea typeface="Roboto" panose="02000000000000000000" pitchFamily="2" charset="0"/>
                <a:cs typeface="Droid Sans Devanagari"/>
              </a:rPr>
              <a:t>O</a:t>
            </a:r>
            <a:r>
              <a:rPr lang="en-US" sz="1800" b="1" kern="100" dirty="0" err="1">
                <a:effectLst/>
                <a:ea typeface="Roboto" panose="02000000000000000000" pitchFamily="2" charset="0"/>
                <a:cs typeface="Droid Sans Devanagari"/>
              </a:rPr>
              <a:t>bligatoire</a:t>
            </a:r>
            <a:endParaRPr lang="en-US" sz="1800" b="1" kern="100" dirty="0">
              <a:effectLst/>
              <a:ea typeface="Roboto" panose="02000000000000000000" pitchFamily="2" charset="0"/>
              <a:cs typeface="Droid Sans Devanagari"/>
            </a:endParaRPr>
          </a:p>
          <a:p>
            <a:pPr marL="0" indent="0">
              <a:lnSpc>
                <a:spcPct val="115000"/>
              </a:lnSpc>
              <a:spcAft>
                <a:spcPts val="700"/>
              </a:spcAft>
              <a:buNone/>
            </a:pPr>
            <a:r>
              <a:rPr lang="en-US" sz="1800" b="0" kern="100" dirty="0">
                <a:effectLst/>
                <a:ea typeface="Roboto" panose="02000000000000000000" pitchFamily="2" charset="0"/>
                <a:cs typeface="Droid Sans Devanagari"/>
              </a:rPr>
              <a:t>5. </a:t>
            </a:r>
            <a:r>
              <a:rPr lang="en-US" sz="1800" kern="100" dirty="0">
                <a:effectLst/>
                <a:ea typeface="Roboto" panose="02000000000000000000" pitchFamily="2" charset="0"/>
                <a:cs typeface="Droid Sans Devanagari"/>
              </a:rPr>
              <a:t>Le </a:t>
            </a:r>
            <a:r>
              <a:rPr lang="en-US" sz="1800" kern="100" dirty="0" err="1">
                <a:effectLst/>
                <a:ea typeface="Roboto" panose="02000000000000000000" pitchFamily="2" charset="0"/>
                <a:cs typeface="Droid Sans Devanagari"/>
              </a:rPr>
              <a:t>ministre</a:t>
            </a:r>
            <a:r>
              <a:rPr lang="en-US" sz="1800" kern="100" dirty="0">
                <a:effectLst/>
                <a:ea typeface="Roboto" panose="02000000000000000000" pitchFamily="2" charset="0"/>
                <a:cs typeface="Droid Sans Devanagari"/>
              </a:rPr>
              <a:t> </a:t>
            </a:r>
            <a:r>
              <a:rPr lang="en-US" sz="1800" kern="100" dirty="0" err="1">
                <a:effectLst/>
                <a:highlight>
                  <a:srgbClr val="FFFF00"/>
                </a:highlight>
                <a:ea typeface="Roboto" panose="02000000000000000000" pitchFamily="2" charset="0"/>
                <a:cs typeface="Droid Sans Devanagari"/>
              </a:rPr>
              <a:t>délivre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une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autorisation</a:t>
            </a:r>
            <a:r>
              <a:rPr lang="en-US" sz="1800" kern="100" dirty="0">
                <a:effectLst/>
                <a:ea typeface="Roboto" panose="02000000000000000000" pitchFamily="2" charset="0"/>
                <a:cs typeface="Droid Sans Devanagari"/>
              </a:rPr>
              <a:t> à </a:t>
            </a:r>
            <a:r>
              <a:rPr lang="en-US" sz="1800" kern="100" dirty="0" err="1">
                <a:effectLst/>
                <a:ea typeface="Roboto" panose="02000000000000000000" pitchFamily="2" charset="0"/>
                <a:cs typeface="Droid Sans Devanagari"/>
              </a:rPr>
              <a:t>l'égard</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d'une</a:t>
            </a:r>
            <a:r>
              <a:rPr lang="en-US" sz="1800" kern="100" dirty="0">
                <a:effectLst/>
                <a:ea typeface="Roboto" panose="02000000000000000000" pitchFamily="2" charset="0"/>
                <a:cs typeface="Droid Sans Devanagari"/>
              </a:rPr>
              <a:t> drogue </a:t>
            </a:r>
            <a:r>
              <a:rPr lang="en-US" sz="1800" kern="100" dirty="0" err="1">
                <a:effectLst/>
                <a:ea typeface="Roboto" panose="02000000000000000000" pitchFamily="2" charset="0"/>
                <a:cs typeface="Droid Sans Devanagari"/>
              </a:rPr>
              <a:t>contre</a:t>
            </a:r>
            <a:r>
              <a:rPr lang="en-US" sz="1800" kern="100" dirty="0">
                <a:effectLst/>
                <a:ea typeface="Roboto" panose="02000000000000000000" pitchFamily="2" charset="0"/>
                <a:cs typeface="Droid Sans Devanagari"/>
              </a:rPr>
              <a:t> la COVID-19 </a:t>
            </a:r>
            <a:r>
              <a:rPr lang="en-US" sz="1800" kern="100" dirty="0" err="1">
                <a:effectLst/>
                <a:ea typeface="Roboto" panose="02000000000000000000" pitchFamily="2" charset="0"/>
                <a:cs typeface="Droid Sans Devanagari"/>
              </a:rPr>
              <a:t>si</a:t>
            </a:r>
            <a:r>
              <a:rPr lang="en-US" sz="1800" kern="100" dirty="0">
                <a:effectLst/>
                <a:ea typeface="Roboto" panose="02000000000000000000" pitchFamily="2" charset="0"/>
                <a:cs typeface="Droid Sans Devanagari"/>
              </a:rPr>
              <a:t> les exigences </a:t>
            </a:r>
            <a:r>
              <a:rPr lang="en-US" sz="1800" kern="100" dirty="0" err="1">
                <a:effectLst/>
                <a:ea typeface="Roboto" panose="02000000000000000000" pitchFamily="2" charset="0"/>
                <a:cs typeface="Droid Sans Devanagari"/>
              </a:rPr>
              <a:t>suivantes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sont</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respectées</a:t>
            </a:r>
            <a:r>
              <a:rPr lang="en-US" sz="1800" kern="100" dirty="0">
                <a:effectLst/>
                <a:ea typeface="Roboto" panose="02000000000000000000" pitchFamily="2" charset="0"/>
                <a:cs typeface="Droid Sans Devanagari"/>
              </a:rPr>
              <a:t> :</a:t>
            </a:r>
            <a:endParaRPr lang="en-CA" sz="1800" kern="100" dirty="0">
              <a:effectLst/>
              <a:ea typeface="Roboto" panose="02000000000000000000" pitchFamily="2" charset="0"/>
              <a:cs typeface="Droid Sans Devanagari"/>
            </a:endParaRPr>
          </a:p>
          <a:p>
            <a:pPr indent="0">
              <a:lnSpc>
                <a:spcPct val="115000"/>
              </a:lnSpc>
              <a:spcAft>
                <a:spcPts val="700"/>
              </a:spcAft>
              <a:buNone/>
            </a:pPr>
            <a:r>
              <a:rPr lang="en-US" sz="1800" kern="100" dirty="0">
                <a:effectLst/>
                <a:ea typeface="Roboto" panose="02000000000000000000" pitchFamily="2" charset="0"/>
                <a:cs typeface="Droid Sans Devanagari"/>
              </a:rPr>
              <a:t>a) le </a:t>
            </a:r>
            <a:r>
              <a:rPr lang="en-US" sz="1800" kern="100" dirty="0" err="1">
                <a:effectLst/>
                <a:ea typeface="Roboto" panose="02000000000000000000" pitchFamily="2" charset="0"/>
                <a:cs typeface="Droid Sans Devanagari"/>
              </a:rPr>
              <a:t>demandeur</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lui</a:t>
            </a:r>
            <a:r>
              <a:rPr lang="en-US" sz="1800" kern="100" dirty="0">
                <a:effectLst/>
                <a:ea typeface="Roboto" panose="02000000000000000000" pitchFamily="2" charset="0"/>
                <a:cs typeface="Droid Sans Devanagari"/>
              </a:rPr>
              <a:t> a </a:t>
            </a:r>
            <a:r>
              <a:rPr lang="en-US" sz="1800" kern="100" dirty="0" err="1">
                <a:effectLst/>
                <a:ea typeface="Roboto" panose="02000000000000000000" pitchFamily="2" charset="0"/>
                <a:cs typeface="Droid Sans Devanagari"/>
              </a:rPr>
              <a:t>présenté</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une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demande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conforme</a:t>
            </a:r>
            <a:r>
              <a:rPr lang="en-US" sz="1800" kern="100" dirty="0">
                <a:effectLst/>
                <a:ea typeface="Roboto" panose="02000000000000000000" pitchFamily="2" charset="0"/>
                <a:cs typeface="Droid Sans Devanagari"/>
              </a:rPr>
              <a:t> aux exigences des </a:t>
            </a:r>
            <a:r>
              <a:rPr lang="en-US" sz="1800" kern="100" dirty="0" err="1">
                <a:effectLst/>
                <a:ea typeface="Roboto" panose="02000000000000000000" pitchFamily="2" charset="0"/>
                <a:cs typeface="Droid Sans Devanagari"/>
              </a:rPr>
              <a:t>paragraphes</a:t>
            </a:r>
            <a:r>
              <a:rPr lang="en-US" sz="1800" kern="100" dirty="0">
                <a:effectLst/>
                <a:ea typeface="Roboto" panose="02000000000000000000" pitchFamily="2" charset="0"/>
                <a:cs typeface="Droid Sans Devanagari"/>
              </a:rPr>
              <a:t> 3‍(1) </a:t>
            </a:r>
            <a:r>
              <a:rPr lang="en-US" sz="1800" kern="100" dirty="0" err="1">
                <a:effectLst/>
                <a:ea typeface="Roboto" panose="02000000000000000000" pitchFamily="2" charset="0"/>
                <a:cs typeface="Droid Sans Devanagari"/>
              </a:rPr>
              <a:t>ou</a:t>
            </a:r>
            <a:r>
              <a:rPr lang="en-US" sz="1800" kern="100" dirty="0">
                <a:effectLst/>
                <a:ea typeface="Roboto" panose="02000000000000000000" pitchFamily="2" charset="0"/>
                <a:cs typeface="Droid Sans Devanagari"/>
              </a:rPr>
              <a:t> 4‍(2); </a:t>
            </a:r>
            <a:endParaRPr lang="en-CA" sz="1800" kern="100" dirty="0">
              <a:effectLst/>
              <a:ea typeface="Roboto" panose="02000000000000000000" pitchFamily="2" charset="0"/>
              <a:cs typeface="Droid Sans Devanagari"/>
            </a:endParaRPr>
          </a:p>
          <a:p>
            <a:pPr indent="0">
              <a:lnSpc>
                <a:spcPct val="115000"/>
              </a:lnSpc>
              <a:spcAft>
                <a:spcPts val="700"/>
              </a:spcAft>
              <a:buNone/>
            </a:pPr>
            <a:r>
              <a:rPr lang="en-US" sz="1800" kern="100" dirty="0">
                <a:effectLst/>
                <a:ea typeface="Roboto" panose="02000000000000000000" pitchFamily="2" charset="0"/>
                <a:cs typeface="Droid Sans Devanagari"/>
              </a:rPr>
              <a:t>b) le </a:t>
            </a:r>
            <a:r>
              <a:rPr lang="en-US" sz="1800" kern="100" dirty="0" err="1">
                <a:effectLst/>
                <a:ea typeface="Roboto" panose="02000000000000000000" pitchFamily="2" charset="0"/>
                <a:cs typeface="Droid Sans Devanagari"/>
              </a:rPr>
              <a:t>demandeur</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lui</a:t>
            </a:r>
            <a:r>
              <a:rPr lang="en-US" sz="1800" kern="100" dirty="0">
                <a:effectLst/>
                <a:ea typeface="Roboto" panose="02000000000000000000" pitchFamily="2" charset="0"/>
                <a:cs typeface="Droid Sans Devanagari"/>
              </a:rPr>
              <a:t> a </a:t>
            </a:r>
            <a:r>
              <a:rPr lang="en-US" sz="1800" kern="100" dirty="0" err="1">
                <a:effectLst/>
                <a:ea typeface="Roboto" panose="02000000000000000000" pitchFamily="2" charset="0"/>
                <a:cs typeface="Droid Sans Devanagari"/>
              </a:rPr>
              <a:t>fourni</a:t>
            </a:r>
            <a:r>
              <a:rPr lang="en-US" sz="1800" kern="100" dirty="0">
                <a:effectLst/>
                <a:ea typeface="Roboto" panose="02000000000000000000" pitchFamily="2" charset="0"/>
                <a:cs typeface="Droid Sans Devanagari"/>
              </a:rPr>
              <a:t> les </a:t>
            </a:r>
            <a:r>
              <a:rPr lang="en-US" sz="1800" kern="100" dirty="0" err="1">
                <a:effectLst/>
                <a:ea typeface="Roboto" panose="02000000000000000000" pitchFamily="2" charset="0"/>
                <a:cs typeface="Droid Sans Devanagari"/>
              </a:rPr>
              <a:t>renseignements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ou</a:t>
            </a:r>
            <a:r>
              <a:rPr lang="en-US" sz="1800" kern="100" dirty="0">
                <a:effectLst/>
                <a:ea typeface="Roboto" panose="02000000000000000000" pitchFamily="2" charset="0"/>
                <a:cs typeface="Droid Sans Devanagari"/>
              </a:rPr>
              <a:t> le matériel, y </a:t>
            </a:r>
            <a:r>
              <a:rPr lang="en-US" sz="1800" kern="100" dirty="0" err="1">
                <a:effectLst/>
                <a:ea typeface="Roboto" panose="02000000000000000000" pitchFamily="2" charset="0"/>
                <a:cs typeface="Droid Sans Devanagari"/>
              </a:rPr>
              <a:t>compris</a:t>
            </a:r>
            <a:r>
              <a:rPr lang="en-US" sz="1800" kern="100" dirty="0">
                <a:effectLst/>
                <a:ea typeface="Roboto" panose="02000000000000000000" pitchFamily="2" charset="0"/>
                <a:cs typeface="Droid Sans Devanagari"/>
              </a:rPr>
              <a:t> les </a:t>
            </a:r>
            <a:r>
              <a:rPr lang="en-US" sz="1800" kern="100" dirty="0" err="1">
                <a:effectLst/>
                <a:ea typeface="Roboto" panose="02000000000000000000" pitchFamily="2" charset="0"/>
                <a:cs typeface="Droid Sans Devanagari"/>
              </a:rPr>
              <a:t>échantillons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qu'il</a:t>
            </a:r>
            <a:r>
              <a:rPr lang="en-US" sz="1800" kern="100" dirty="0">
                <a:effectLst/>
                <a:ea typeface="Roboto" panose="02000000000000000000" pitchFamily="2" charset="0"/>
                <a:cs typeface="Droid Sans Devanagari"/>
              </a:rPr>
              <a:t> a </a:t>
            </a:r>
            <a:r>
              <a:rPr lang="en-US" sz="1800" kern="100" dirty="0" err="1">
                <a:effectLst/>
                <a:ea typeface="Roboto" panose="02000000000000000000" pitchFamily="2" charset="0"/>
                <a:cs typeface="Droid Sans Devanagari"/>
              </a:rPr>
              <a:t>demandés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en</a:t>
            </a:r>
            <a:r>
              <a:rPr lang="en-US" sz="1800" kern="100" dirty="0">
                <a:effectLst/>
                <a:ea typeface="Roboto" panose="02000000000000000000" pitchFamily="2" charset="0"/>
                <a:cs typeface="Droid Sans Devanagari"/>
              </a:rPr>
              <a:t> vertu du </a:t>
            </a:r>
            <a:r>
              <a:rPr lang="en-US" sz="1800" kern="100" dirty="0" err="1">
                <a:effectLst/>
                <a:ea typeface="Roboto" panose="02000000000000000000" pitchFamily="2" charset="0"/>
                <a:cs typeface="Droid Sans Devanagari"/>
              </a:rPr>
              <a:t>paragraphe</a:t>
            </a:r>
            <a:r>
              <a:rPr lang="en-US" sz="1800" kern="100" dirty="0">
                <a:effectLst/>
                <a:ea typeface="Roboto" panose="02000000000000000000" pitchFamily="2" charset="0"/>
                <a:cs typeface="Droid Sans Devanagari"/>
              </a:rPr>
              <a:t> 13‍(1), </a:t>
            </a:r>
            <a:r>
              <a:rPr lang="en-US" sz="1800" kern="100" dirty="0" err="1">
                <a:effectLst/>
                <a:ea typeface="Roboto" panose="02000000000000000000" pitchFamily="2" charset="0"/>
                <a:cs typeface="Droid Sans Devanagari"/>
              </a:rPr>
              <a:t>selon</a:t>
            </a:r>
            <a:r>
              <a:rPr lang="en-US" sz="1800" kern="100" dirty="0">
                <a:effectLst/>
                <a:ea typeface="Roboto" panose="02000000000000000000" pitchFamily="2" charset="0"/>
                <a:cs typeface="Droid Sans Devanagari"/>
              </a:rPr>
              <a:t> les </a:t>
            </a:r>
            <a:r>
              <a:rPr lang="en-US" sz="1800" kern="100" dirty="0" err="1">
                <a:effectLst/>
                <a:ea typeface="Roboto" panose="02000000000000000000" pitchFamily="2" charset="0"/>
                <a:cs typeface="Droid Sans Devanagari"/>
              </a:rPr>
              <a:t>modalités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qu'il</a:t>
            </a:r>
            <a:r>
              <a:rPr lang="en-US" sz="1800" kern="100" dirty="0">
                <a:effectLst/>
                <a:ea typeface="Roboto" panose="02000000000000000000" pitchFamily="2" charset="0"/>
                <a:cs typeface="Droid Sans Devanagari"/>
              </a:rPr>
              <a:t> a </a:t>
            </a:r>
            <a:r>
              <a:rPr lang="en-US" sz="1800" kern="100" dirty="0" err="1">
                <a:effectLst/>
                <a:ea typeface="Roboto" panose="02000000000000000000" pitchFamily="2" charset="0"/>
                <a:cs typeface="Droid Sans Devanagari"/>
              </a:rPr>
              <a:t>fixées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en</a:t>
            </a:r>
            <a:r>
              <a:rPr lang="en-US" sz="1800" kern="100" dirty="0">
                <a:effectLst/>
                <a:ea typeface="Roboto" panose="02000000000000000000" pitchFamily="2" charset="0"/>
                <a:cs typeface="Droid Sans Devanagari"/>
              </a:rPr>
              <a:t> application du </a:t>
            </a:r>
            <a:r>
              <a:rPr lang="en-US" sz="1800" kern="100" dirty="0" err="1">
                <a:effectLst/>
                <a:ea typeface="Roboto" panose="02000000000000000000" pitchFamily="2" charset="0"/>
                <a:cs typeface="Droid Sans Devanagari"/>
              </a:rPr>
              <a:t>paragraphe</a:t>
            </a:r>
            <a:r>
              <a:rPr lang="en-US" sz="1800" kern="100" dirty="0">
                <a:effectLst/>
                <a:ea typeface="Roboto" panose="02000000000000000000" pitchFamily="2" charset="0"/>
                <a:cs typeface="Droid Sans Devanagari"/>
              </a:rPr>
              <a:t> 13‍(2); </a:t>
            </a:r>
            <a:endParaRPr lang="en-CA" sz="1800" kern="100" dirty="0">
              <a:effectLst/>
              <a:ea typeface="Roboto" panose="02000000000000000000" pitchFamily="2" charset="0"/>
              <a:cs typeface="Droid Sans Devanagari"/>
            </a:endParaRPr>
          </a:p>
          <a:p>
            <a:pPr indent="0">
              <a:lnSpc>
                <a:spcPct val="115000"/>
              </a:lnSpc>
              <a:spcAft>
                <a:spcPts val="700"/>
              </a:spcAft>
              <a:buNone/>
            </a:pPr>
            <a:r>
              <a:rPr lang="en-US" sz="1800" kern="100" dirty="0">
                <a:effectLst/>
                <a:ea typeface="Roboto" panose="02000000000000000000" pitchFamily="2" charset="0"/>
                <a:cs typeface="Droid Sans Devanagari"/>
              </a:rPr>
              <a:t>c) le </a:t>
            </a:r>
            <a:r>
              <a:rPr lang="en-US" sz="1800" kern="100" dirty="0" err="1">
                <a:effectLst/>
                <a:ea typeface="Roboto" panose="02000000000000000000" pitchFamily="2" charset="0"/>
                <a:cs typeface="Droid Sans Devanagari"/>
              </a:rPr>
              <a:t>ministre</a:t>
            </a:r>
            <a:r>
              <a:rPr lang="en-US" sz="1800" kern="100" dirty="0">
                <a:effectLst/>
                <a:ea typeface="Roboto" panose="02000000000000000000" pitchFamily="2" charset="0"/>
                <a:cs typeface="Droid Sans Devanagari"/>
              </a:rPr>
              <a:t> dispose de </a:t>
            </a:r>
            <a:r>
              <a:rPr lang="en-US" sz="1800" kern="100" dirty="0" err="1">
                <a:effectLst/>
                <a:ea typeface="Roboto" panose="02000000000000000000" pitchFamily="2" charset="0"/>
                <a:cs typeface="Droid Sans Devanagari"/>
              </a:rPr>
              <a:t>preuves</a:t>
            </a:r>
            <a:r>
              <a:rPr lang="en-US" sz="1800" kern="100" dirty="0">
                <a:effectLst/>
                <a:ea typeface="Roboto" panose="02000000000000000000" pitchFamily="2" charset="0"/>
                <a:cs typeface="Droid Sans Devanagari"/>
              </a:rPr>
              <a:t> suffisantes pour </a:t>
            </a:r>
            <a:r>
              <a:rPr lang="en-US" sz="1800" kern="100" dirty="0" err="1">
                <a:effectLst/>
                <a:ea typeface="Roboto" panose="02000000000000000000" pitchFamily="2" charset="0"/>
                <a:cs typeface="Droid Sans Devanagari"/>
              </a:rPr>
              <a:t>conclure</a:t>
            </a:r>
            <a:r>
              <a:rPr lang="en-US" sz="1800" kern="100" dirty="0">
                <a:effectLst/>
                <a:ea typeface="Roboto" panose="02000000000000000000" pitchFamily="2" charset="0"/>
                <a:cs typeface="Droid Sans Devanagari"/>
              </a:rPr>
              <a:t> que les </a:t>
            </a:r>
            <a:r>
              <a:rPr lang="en-US" sz="1800" kern="100" dirty="0" err="1">
                <a:effectLst/>
                <a:ea typeface="Roboto" panose="02000000000000000000" pitchFamily="2" charset="0"/>
                <a:cs typeface="Droid Sans Devanagari"/>
              </a:rPr>
              <a:t>avantages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associés</a:t>
            </a:r>
            <a:r>
              <a:rPr lang="en-US" sz="1800" kern="100" dirty="0">
                <a:effectLst/>
                <a:ea typeface="Roboto" panose="02000000000000000000" pitchFamily="2" charset="0"/>
                <a:cs typeface="Droid Sans Devanagari"/>
              </a:rPr>
              <a:t> à la drogue </a:t>
            </a:r>
            <a:r>
              <a:rPr lang="en-US" sz="1800" kern="100" dirty="0" err="1">
                <a:effectLst/>
                <a:ea typeface="Roboto" panose="02000000000000000000" pitchFamily="2" charset="0"/>
                <a:cs typeface="Droid Sans Devanagari"/>
              </a:rPr>
              <a:t>l'emportent</a:t>
            </a:r>
            <a:r>
              <a:rPr lang="en-US" sz="1800" kern="100" dirty="0">
                <a:effectLst/>
                <a:ea typeface="Roboto" panose="02000000000000000000" pitchFamily="2" charset="0"/>
                <a:cs typeface="Droid Sans Devanagari"/>
              </a:rPr>
              <a:t> sur les </a:t>
            </a:r>
            <a:r>
              <a:rPr lang="en-US" sz="1800" kern="100" dirty="0" err="1">
                <a:effectLst/>
                <a:ea typeface="Roboto" panose="02000000000000000000" pitchFamily="2" charset="0"/>
                <a:cs typeface="Droid Sans Devanagari"/>
              </a:rPr>
              <a:t>risques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associés</a:t>
            </a:r>
            <a:r>
              <a:rPr lang="en-US" sz="1800" kern="100" dirty="0">
                <a:effectLst/>
                <a:ea typeface="Roboto" panose="02000000000000000000" pitchFamily="2" charset="0"/>
                <a:cs typeface="Droid Sans Devanagari"/>
              </a:rPr>
              <a:t> à </a:t>
            </a:r>
            <a:r>
              <a:rPr lang="en-US" sz="1800" kern="100" dirty="0" err="1">
                <a:effectLst/>
                <a:ea typeface="Roboto" panose="02000000000000000000" pitchFamily="2" charset="0"/>
                <a:cs typeface="Droid Sans Devanagari"/>
              </a:rPr>
              <a:t>cette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dernière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compte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tenu</a:t>
            </a:r>
            <a:r>
              <a:rPr lang="en-US" sz="1800" kern="100" dirty="0">
                <a:effectLst/>
                <a:ea typeface="Roboto" panose="02000000000000000000" pitchFamily="2" charset="0"/>
                <a:cs typeface="Droid Sans Devanagari"/>
              </a:rPr>
              <a:t> des </a:t>
            </a:r>
            <a:r>
              <a:rPr lang="en-US" sz="1800" kern="100" dirty="0" err="1">
                <a:effectLst/>
                <a:ea typeface="Roboto" panose="02000000000000000000" pitchFamily="2" charset="0"/>
                <a:cs typeface="Droid Sans Devanagari"/>
              </a:rPr>
              <a:t>incertitudes</a:t>
            </a:r>
            <a:r>
              <a:rPr lang="en-US" sz="1800" kern="100" dirty="0">
                <a:effectLst/>
                <a:ea typeface="Roboto" panose="02000000000000000000" pitchFamily="2" charset="0"/>
                <a:cs typeface="Droid Sans Devanagari"/>
              </a:rPr>
              <a:t> à </a:t>
            </a:r>
            <a:r>
              <a:rPr lang="en-US" sz="1800" kern="100" dirty="0" err="1">
                <a:effectLst/>
                <a:ea typeface="Roboto" panose="02000000000000000000" pitchFamily="2" charset="0"/>
                <a:cs typeface="Droid Sans Devanagari"/>
              </a:rPr>
              <a:t>l'égard</a:t>
            </a:r>
            <a:r>
              <a:rPr lang="en-US" sz="1800" kern="100" dirty="0">
                <a:effectLst/>
                <a:ea typeface="Roboto" panose="02000000000000000000" pitchFamily="2" charset="0"/>
                <a:cs typeface="Droid Sans Devanagari"/>
              </a:rPr>
              <a:t> de </a:t>
            </a:r>
            <a:r>
              <a:rPr lang="en-US" sz="1800" kern="100" dirty="0" err="1">
                <a:effectLst/>
                <a:ea typeface="Roboto" panose="02000000000000000000" pitchFamily="2" charset="0"/>
                <a:cs typeface="Droid Sans Devanagari"/>
              </a:rPr>
              <a:t>ces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avantages</a:t>
            </a:r>
            <a:r>
              <a:rPr lang="en-US" sz="1800" kern="100" dirty="0">
                <a:effectLst/>
                <a:ea typeface="Roboto" panose="02000000000000000000" pitchFamily="2" charset="0"/>
                <a:cs typeface="Droid Sans Devanagari"/>
              </a:rPr>
              <a:t> et de </a:t>
            </a:r>
            <a:r>
              <a:rPr lang="en-US" sz="1800" kern="100" dirty="0" err="1">
                <a:effectLst/>
                <a:ea typeface="Roboto" panose="02000000000000000000" pitchFamily="2" charset="0"/>
                <a:cs typeface="Droid Sans Devanagari"/>
              </a:rPr>
              <a:t>ces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risques</a:t>
            </a:r>
            <a:r>
              <a:rPr lang="en-US" sz="1800" kern="100" dirty="0">
                <a:effectLst/>
                <a:ea typeface="Roboto" panose="02000000000000000000" pitchFamily="2" charset="0"/>
                <a:cs typeface="Droid Sans Devanagari"/>
              </a:rPr>
              <a:t> et de la </a:t>
            </a:r>
            <a:r>
              <a:rPr lang="en-US" sz="1800" kern="100" dirty="0" err="1">
                <a:effectLst/>
                <a:ea typeface="Roboto" panose="02000000000000000000" pitchFamily="2" charset="0"/>
                <a:cs typeface="Droid Sans Devanagari"/>
              </a:rPr>
              <a:t>nécessité</a:t>
            </a:r>
            <a:r>
              <a:rPr lang="en-US" sz="1800" kern="100" dirty="0">
                <a:effectLst/>
                <a:ea typeface="Roboto" panose="02000000000000000000" pitchFamily="2" charset="0"/>
                <a:cs typeface="Droid Sans Devanagari"/>
              </a:rPr>
              <a:t> de </a:t>
            </a:r>
            <a:r>
              <a:rPr lang="en-US" sz="1800" kern="100" dirty="0" err="1">
                <a:effectLst/>
                <a:ea typeface="Roboto" panose="02000000000000000000" pitchFamily="2" charset="0"/>
                <a:cs typeface="Droid Sans Devanagari"/>
              </a:rPr>
              <a:t>combler</a:t>
            </a:r>
            <a:r>
              <a:rPr lang="en-US" sz="1800" kern="100" dirty="0">
                <a:effectLst/>
                <a:ea typeface="Roboto" panose="02000000000000000000" pitchFamily="2" charset="0"/>
                <a:cs typeface="Droid Sans Devanagari"/>
              </a:rPr>
              <a:t> le </a:t>
            </a:r>
            <a:r>
              <a:rPr lang="en-US" sz="1800" kern="100" dirty="0" err="1">
                <a:effectLst/>
                <a:ea typeface="Roboto" panose="02000000000000000000" pitchFamily="2" charset="0"/>
                <a:cs typeface="Droid Sans Devanagari"/>
              </a:rPr>
              <a:t>besoin</a:t>
            </a:r>
            <a:r>
              <a:rPr lang="en-US" sz="1800" kern="100" dirty="0">
                <a:effectLst/>
                <a:ea typeface="Roboto" panose="02000000000000000000" pitchFamily="2" charset="0"/>
                <a:cs typeface="Droid Sans Devanagari"/>
              </a:rPr>
              <a:t> urgent </a:t>
            </a:r>
            <a:r>
              <a:rPr lang="en-US" sz="1800" kern="100" dirty="0" err="1">
                <a:effectLst/>
                <a:ea typeface="Roboto" panose="02000000000000000000" pitchFamily="2" charset="0"/>
                <a:cs typeface="Droid Sans Devanagari"/>
              </a:rPr>
              <a:t>en</a:t>
            </a:r>
            <a:r>
              <a:rPr lang="en-US" sz="1800" kern="100" dirty="0">
                <a:effectLst/>
                <a:ea typeface="Roboto" panose="02000000000000000000" pitchFamily="2" charset="0"/>
                <a:cs typeface="Droid Sans Devanagari"/>
              </a:rPr>
              <a:t> matière de </a:t>
            </a:r>
            <a:r>
              <a:rPr lang="en-US" sz="1800" kern="100" dirty="0" err="1">
                <a:effectLst/>
                <a:ea typeface="Roboto" panose="02000000000000000000" pitchFamily="2" charset="0"/>
                <a:cs typeface="Droid Sans Devanagari"/>
              </a:rPr>
              <a:t>santé</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publique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relatif</a:t>
            </a:r>
            <a:r>
              <a:rPr lang="en-US" sz="1800" kern="100" dirty="0">
                <a:effectLst/>
                <a:ea typeface="Roboto" panose="02000000000000000000" pitchFamily="2" charset="0"/>
                <a:cs typeface="Droid Sans Devanagari"/>
              </a:rPr>
              <a:t> à la COVID-19.</a:t>
            </a:r>
            <a:endParaRPr lang="en-CA" sz="1800" kern="100" dirty="0">
              <a:effectLst/>
              <a:ea typeface="Roboto" panose="02000000000000000000" pitchFamily="2" charset="0"/>
              <a:cs typeface="Droid Sans Devanagari"/>
            </a:endParaRPr>
          </a:p>
          <a:p>
            <a:pPr marL="0" indent="0">
              <a:buNone/>
            </a:pPr>
            <a:r>
              <a:rPr lang="en-US" sz="1800" kern="100" dirty="0" err="1">
                <a:effectLst/>
                <a:ea typeface="Roboto" panose="02000000000000000000" pitchFamily="2" charset="0"/>
                <a:cs typeface="Droid Sans Devanagari"/>
              </a:rPr>
              <a:t>Texte</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officiel</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en</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français</a:t>
            </a:r>
            <a:r>
              <a:rPr lang="en-US" sz="1800" kern="100" dirty="0">
                <a:effectLst/>
                <a:ea typeface="Roboto" panose="02000000000000000000" pitchFamily="2" charset="0"/>
                <a:cs typeface="Droid Sans Devanagari"/>
              </a:rPr>
              <a:t>.  </a:t>
            </a:r>
            <a:r>
              <a:rPr lang="en-US" sz="1800" kern="100" dirty="0" err="1">
                <a:effectLst/>
                <a:ea typeface="Roboto" panose="02000000000000000000" pitchFamily="2" charset="0"/>
                <a:cs typeface="Droid Sans Devanagari"/>
              </a:rPr>
              <a:t>Voir</a:t>
            </a:r>
            <a:r>
              <a:rPr lang="en-US" sz="1800" kern="100" dirty="0">
                <a:effectLst/>
                <a:ea typeface="Roboto" panose="02000000000000000000" pitchFamily="2" charset="0"/>
                <a:cs typeface="Droid Sans Devanagari"/>
              </a:rPr>
              <a:t> la note </a:t>
            </a:r>
            <a:r>
              <a:rPr lang="en-US" sz="1800" kern="100" dirty="0" err="1">
                <a:effectLst/>
                <a:ea typeface="Roboto" panose="02000000000000000000" pitchFamily="2" charset="0"/>
                <a:cs typeface="Droid Sans Devanagari"/>
              </a:rPr>
              <a:t>destinée</a:t>
            </a:r>
            <a:r>
              <a:rPr lang="en-US" sz="1800" kern="100" dirty="0">
                <a:effectLst/>
                <a:ea typeface="Roboto" panose="02000000000000000000" pitchFamily="2" charset="0"/>
                <a:cs typeface="Droid Sans Devanagari"/>
              </a:rPr>
              <a:t> au </a:t>
            </a:r>
            <a:r>
              <a:rPr lang="en-US" sz="1800" kern="100" dirty="0" err="1">
                <a:effectLst/>
                <a:ea typeface="Roboto" panose="02000000000000000000" pitchFamily="2" charset="0"/>
                <a:cs typeface="Droid Sans Devanagari"/>
              </a:rPr>
              <a:t>lecteur</a:t>
            </a:r>
            <a:r>
              <a:rPr lang="en-US" sz="1800" kern="100" dirty="0">
                <a:effectLst/>
                <a:ea typeface="Roboto" panose="02000000000000000000" pitchFamily="2" charset="0"/>
                <a:cs typeface="Droid Sans Devanagari"/>
              </a:rPr>
              <a:t> francophone à la </a:t>
            </a:r>
            <a:r>
              <a:rPr lang="en-US" sz="1800" kern="100" dirty="0" err="1">
                <a:effectLst/>
                <a:ea typeface="Roboto" panose="02000000000000000000" pitchFamily="2" charset="0"/>
                <a:cs typeface="Droid Sans Devanagari"/>
              </a:rPr>
              <a:t>diapo</a:t>
            </a:r>
            <a:r>
              <a:rPr lang="en-US" sz="1800" kern="100" dirty="0">
                <a:effectLst/>
                <a:ea typeface="Roboto" panose="02000000000000000000" pitchFamily="2" charset="0"/>
                <a:cs typeface="Droid Sans Devanagari"/>
              </a:rPr>
              <a:t> 7A.</a:t>
            </a:r>
            <a:endParaRPr lang="en-CA" sz="1800" kern="100" dirty="0">
              <a:effectLst/>
              <a:ea typeface="Roboto" panose="02000000000000000000" pitchFamily="2" charset="0"/>
              <a:cs typeface="Droid Sans Devanagari"/>
            </a:endParaRPr>
          </a:p>
          <a:p>
            <a:pPr marL="0" indent="0">
              <a:buNone/>
            </a:pPr>
            <a:endParaRPr lang="en-CA" dirty="0"/>
          </a:p>
        </p:txBody>
      </p:sp>
      <p:sp>
        <p:nvSpPr>
          <p:cNvPr id="4" name="Content Placeholder 3">
            <a:extLst>
              <a:ext uri="{FF2B5EF4-FFF2-40B4-BE49-F238E27FC236}">
                <a16:creationId xmlns="" xmlns:a16="http://schemas.microsoft.com/office/drawing/2014/main" id="{11C358AA-920F-1380-AF14-49FEA4582A7B}"/>
              </a:ext>
            </a:extLst>
          </p:cNvPr>
          <p:cNvSpPr>
            <a:spLocks noGrp="1"/>
          </p:cNvSpPr>
          <p:nvPr>
            <p:ph sz="half" idx="2"/>
          </p:nvPr>
        </p:nvSpPr>
        <p:spPr>
          <a:xfrm>
            <a:off x="6172200" y="858129"/>
            <a:ext cx="5181600" cy="5318834"/>
          </a:xfrm>
          <a:ln>
            <a:solidFill>
              <a:schemeClr val="tx1"/>
            </a:solidFill>
          </a:ln>
        </p:spPr>
        <p:txBody>
          <a:bodyPr>
            <a:normAutofit fontScale="85000" lnSpcReduction="10000"/>
          </a:bodyPr>
          <a:lstStyle/>
          <a:p>
            <a:pPr marL="0" indent="0">
              <a:lnSpc>
                <a:spcPct val="115000"/>
              </a:lnSpc>
              <a:spcAft>
                <a:spcPts val="700"/>
              </a:spcAft>
              <a:buNone/>
            </a:pPr>
            <a:r>
              <a:rPr lang="en-US" sz="1800" b="1" kern="100" dirty="0">
                <a:effectLst/>
                <a:ea typeface="Roboto" panose="02000000000000000000" pitchFamily="2" charset="0"/>
                <a:cs typeface="Droid Sans Devanagari"/>
              </a:rPr>
              <a:t>Mandatory Approval</a:t>
            </a:r>
          </a:p>
          <a:p>
            <a:pPr marL="0" indent="0">
              <a:lnSpc>
                <a:spcPct val="115000"/>
              </a:lnSpc>
              <a:spcAft>
                <a:spcPts val="700"/>
              </a:spcAft>
              <a:buNone/>
            </a:pPr>
            <a:r>
              <a:rPr lang="en-US" sz="1800" kern="100" dirty="0">
                <a:effectLst/>
                <a:ea typeface="Roboto" panose="02000000000000000000" pitchFamily="2" charset="0"/>
                <a:cs typeface="Droid Sans Devanagari"/>
              </a:rPr>
              <a:t>5 The Minister </a:t>
            </a:r>
            <a:r>
              <a:rPr lang="en-US" sz="1800" kern="100" dirty="0">
                <a:effectLst/>
                <a:highlight>
                  <a:srgbClr val="FFFF00"/>
                </a:highlight>
                <a:ea typeface="Roboto" panose="02000000000000000000" pitchFamily="2" charset="0"/>
                <a:cs typeface="Droid Sans Devanagari"/>
              </a:rPr>
              <a:t>must issue </a:t>
            </a:r>
            <a:r>
              <a:rPr lang="en-US" sz="1800" kern="100" dirty="0">
                <a:effectLst/>
                <a:ea typeface="Roboto" panose="02000000000000000000" pitchFamily="2" charset="0"/>
                <a:cs typeface="Droid Sans Devanagari"/>
              </a:rPr>
              <a:t>an authorization in respect of a COVID-19 drug if the following requirements are met: </a:t>
            </a:r>
            <a:endParaRPr lang="en-CA" sz="1800" kern="100" dirty="0">
              <a:effectLst/>
              <a:ea typeface="Roboto" panose="02000000000000000000" pitchFamily="2" charset="0"/>
              <a:cs typeface="Droid Sans Devanagari"/>
            </a:endParaRPr>
          </a:p>
          <a:p>
            <a:pPr marL="221615" indent="0">
              <a:lnSpc>
                <a:spcPct val="115000"/>
              </a:lnSpc>
              <a:spcAft>
                <a:spcPts val="700"/>
              </a:spcAft>
              <a:buNone/>
            </a:pPr>
            <a:r>
              <a:rPr lang="en-US" sz="1800" kern="100" dirty="0">
                <a:effectLst/>
                <a:ea typeface="Roboto" panose="02000000000000000000" pitchFamily="2" charset="0"/>
                <a:cs typeface="Droid Sans Devanagari"/>
              </a:rPr>
              <a:t/>
            </a:r>
            <a:br>
              <a:rPr lang="en-US" sz="1800" kern="100" dirty="0">
                <a:effectLst/>
                <a:ea typeface="Roboto" panose="02000000000000000000" pitchFamily="2" charset="0"/>
                <a:cs typeface="Droid Sans Devanagari"/>
              </a:rPr>
            </a:br>
            <a:r>
              <a:rPr lang="en-US" sz="1800" kern="100" dirty="0">
                <a:effectLst/>
                <a:ea typeface="Roboto" panose="02000000000000000000" pitchFamily="2" charset="0"/>
                <a:cs typeface="Droid Sans Devanagari"/>
              </a:rPr>
              <a:t>a) the applicant has submitted an application to the Minister that meets the requirements set out in subsection 3(1) or 4(2); </a:t>
            </a:r>
            <a:endParaRPr lang="en-CA" sz="1800" kern="100" dirty="0">
              <a:effectLst/>
              <a:ea typeface="Roboto" panose="02000000000000000000" pitchFamily="2" charset="0"/>
              <a:cs typeface="Droid Sans Devanagari"/>
            </a:endParaRPr>
          </a:p>
          <a:p>
            <a:pPr marL="221615" indent="0">
              <a:lnSpc>
                <a:spcPct val="115000"/>
              </a:lnSpc>
              <a:spcAft>
                <a:spcPts val="700"/>
              </a:spcAft>
              <a:buNone/>
            </a:pPr>
            <a:r>
              <a:rPr lang="en-US" sz="1800" kern="100" dirty="0">
                <a:effectLst/>
                <a:ea typeface="Roboto" panose="02000000000000000000" pitchFamily="2" charset="0"/>
                <a:cs typeface="Droid Sans Devanagari"/>
              </a:rPr>
              <a:t>b) the applicant has provided the Minister with all information or material, including samples, requested under subsection 13(1) in the time, form and manner specified under subsection 13(2); and </a:t>
            </a:r>
          </a:p>
          <a:p>
            <a:pPr marL="221615" indent="0">
              <a:lnSpc>
                <a:spcPct val="115000"/>
              </a:lnSpc>
              <a:spcAft>
                <a:spcPts val="700"/>
              </a:spcAft>
              <a:buNone/>
            </a:pPr>
            <a:r>
              <a:rPr lang="en-US" sz="1800" kern="100" dirty="0">
                <a:effectLst/>
                <a:ea typeface="Roboto" panose="02000000000000000000" pitchFamily="2" charset="0"/>
                <a:cs typeface="Droid Sans Devanagari"/>
              </a:rPr>
              <a:t>c) the Minister has sufficient evidence to support the conclusion that the benefits associated with the drug outweigh the risks, having regard to the uncertainties relating to the benefits and risks and the necessity of addressing the urgent public health need related to COVID-19. </a:t>
            </a:r>
          </a:p>
        </p:txBody>
      </p:sp>
      <p:cxnSp>
        <p:nvCxnSpPr>
          <p:cNvPr id="5" name="Straight Connector 4">
            <a:extLst>
              <a:ext uri="{FF2B5EF4-FFF2-40B4-BE49-F238E27FC236}">
                <a16:creationId xmlns="" xmlns:a16="http://schemas.microsoft.com/office/drawing/2014/main" id="{A57DB576-2A12-9A9D-F7B1-F9A8280015A0}"/>
              </a:ext>
            </a:extLst>
          </p:cNvPr>
          <p:cNvCxnSpPr/>
          <p:nvPr/>
        </p:nvCxnSpPr>
        <p:spPr>
          <a:xfrm>
            <a:off x="6144065" y="1244288"/>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69304FE9-71EA-2F27-B78A-FB061A26F862}"/>
              </a:ext>
            </a:extLst>
          </p:cNvPr>
          <p:cNvCxnSpPr/>
          <p:nvPr/>
        </p:nvCxnSpPr>
        <p:spPr>
          <a:xfrm>
            <a:off x="781930" y="1258355"/>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5966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34F507-A4D4-A4E7-01BB-850B5C7B72EC}"/>
              </a:ext>
            </a:extLst>
          </p:cNvPr>
          <p:cNvSpPr>
            <a:spLocks noGrp="1"/>
          </p:cNvSpPr>
          <p:nvPr>
            <p:ph type="title"/>
          </p:nvPr>
        </p:nvSpPr>
        <p:spPr>
          <a:xfrm>
            <a:off x="838200" y="365126"/>
            <a:ext cx="10515600" cy="239786"/>
          </a:xfrm>
        </p:spPr>
        <p:txBody>
          <a:bodyPr>
            <a:normAutofit fontScale="90000"/>
          </a:bodyPr>
          <a:lstStyle/>
          <a:p>
            <a:r>
              <a:rPr lang="en-CA" dirty="0" smtClean="0"/>
              <a:t>.</a:t>
            </a:r>
            <a:endParaRPr lang="en-CA" dirty="0"/>
          </a:p>
        </p:txBody>
      </p:sp>
      <p:sp>
        <p:nvSpPr>
          <p:cNvPr id="3" name="Content Placeholder 2">
            <a:extLst>
              <a:ext uri="{FF2B5EF4-FFF2-40B4-BE49-F238E27FC236}">
                <a16:creationId xmlns="" xmlns:a16="http://schemas.microsoft.com/office/drawing/2014/main" id="{4A307F80-90AA-AA46-6A4A-2471B5691AF7}"/>
              </a:ext>
            </a:extLst>
          </p:cNvPr>
          <p:cNvSpPr>
            <a:spLocks noGrp="1"/>
          </p:cNvSpPr>
          <p:nvPr>
            <p:ph sz="half" idx="1"/>
          </p:nvPr>
        </p:nvSpPr>
        <p:spPr>
          <a:ln>
            <a:solidFill>
              <a:schemeClr val="tx1"/>
            </a:solidFill>
          </a:ln>
        </p:spPr>
        <p:txBody>
          <a:bodyPr>
            <a:normAutofit fontScale="55000" lnSpcReduction="20000"/>
          </a:bodyPr>
          <a:lstStyle/>
          <a:p>
            <a:pPr marL="0" indent="0">
              <a:buNone/>
            </a:pPr>
            <a:r>
              <a:rPr lang="fr-FR" b="1" dirty="0"/>
              <a:t>Note destinée au lecteur francophone</a:t>
            </a:r>
          </a:p>
          <a:p>
            <a:pPr marL="0" indent="0">
              <a:buNone/>
            </a:pPr>
            <a:r>
              <a:rPr lang="fr-FR" dirty="0"/>
              <a:t>Le texte officiel en anglais et le texte officiel en français de l’arrêté d’urgence sont différents.  En effet, le texte anglais </a:t>
            </a:r>
            <a:r>
              <a:rPr lang="fr-FR" dirty="0" err="1"/>
              <a:t>sufficient</a:t>
            </a:r>
            <a:r>
              <a:rPr lang="fr-FR" dirty="0"/>
              <a:t> </a:t>
            </a:r>
            <a:r>
              <a:rPr lang="fr-FR" dirty="0" err="1"/>
              <a:t>evidence</a:t>
            </a:r>
            <a:r>
              <a:rPr lang="fr-FR" dirty="0"/>
              <a:t> to support the conclusion </a:t>
            </a:r>
            <a:r>
              <a:rPr lang="fr-FR" dirty="0" err="1"/>
              <a:t>that</a:t>
            </a:r>
            <a:r>
              <a:rPr lang="fr-FR" dirty="0"/>
              <a:t> devrait se rendre par preuves suffisantes pour soutenir la conclusion selon laquelle.</a:t>
            </a:r>
          </a:p>
          <a:p>
            <a:pPr marL="0" indent="0">
              <a:buNone/>
            </a:pPr>
            <a:r>
              <a:rPr lang="fr-FR" dirty="0"/>
              <a:t>Normalement, les textes anglais et français de toute loi ou ordonnance fédérale ont le même poids quand il s’agit d’établir la signification de ladite loi ou ordonnance.  Cela dit, il est clair, d’après les paragraphes 98 et 118 de la déclaration assermentée de Celia Lourenco, employée de Santé Canada qui a approuvé les vaccins, que le texte anglais </a:t>
            </a:r>
            <a:r>
              <a:rPr lang="fr-FR" dirty="0" err="1"/>
              <a:t>sufficient</a:t>
            </a:r>
            <a:r>
              <a:rPr lang="fr-FR" dirty="0"/>
              <a:t> </a:t>
            </a:r>
            <a:r>
              <a:rPr lang="fr-FR" dirty="0" err="1"/>
              <a:t>evidence</a:t>
            </a:r>
            <a:r>
              <a:rPr lang="fr-FR" dirty="0"/>
              <a:t> to support the conclusion a été préféré au texte français.  Ladite déclaration assermentée fait partie du dossier T-145-22 de la Cour fédérale.</a:t>
            </a:r>
          </a:p>
          <a:p>
            <a:pPr marL="0" indent="0">
              <a:buNone/>
            </a:pPr>
            <a:r>
              <a:rPr lang="fr-FR" dirty="0"/>
              <a:t>Étant donné que les vaccins ont été approuvés sur la foi du texte anglais, il y a lieu de noter ici que, pour le reste du présent document de travail, c’est l’expression preuves suffisantes pour soutenir la conclusion qui sera employée pour traduire </a:t>
            </a:r>
            <a:r>
              <a:rPr lang="fr-FR" dirty="0" err="1"/>
              <a:t>sufficient</a:t>
            </a:r>
            <a:r>
              <a:rPr lang="fr-FR" dirty="0"/>
              <a:t> </a:t>
            </a:r>
            <a:r>
              <a:rPr lang="fr-FR" dirty="0" err="1"/>
              <a:t>evidence</a:t>
            </a:r>
            <a:r>
              <a:rPr lang="fr-FR" dirty="0"/>
              <a:t> to support the conclusion et qui viendra donc remplacer l’expression preuves suffisantes pour conclure du texte officiel en français.  Nous soulignerons preuves suffisantes pour soutenir la conclusion pour rappeler au lecteur que la substitution a été faite dans le présent document de travail. </a:t>
            </a:r>
          </a:p>
          <a:p>
            <a:endParaRPr lang="fr-FR" dirty="0"/>
          </a:p>
          <a:p>
            <a:endParaRPr lang="en-CA" dirty="0"/>
          </a:p>
        </p:txBody>
      </p:sp>
      <p:sp>
        <p:nvSpPr>
          <p:cNvPr id="4" name="Content Placeholder 3">
            <a:extLst>
              <a:ext uri="{FF2B5EF4-FFF2-40B4-BE49-F238E27FC236}">
                <a16:creationId xmlns="" xmlns:a16="http://schemas.microsoft.com/office/drawing/2014/main" id="{335F2EF5-43A7-D4BB-7B32-6604B582D510}"/>
              </a:ext>
            </a:extLst>
          </p:cNvPr>
          <p:cNvSpPr>
            <a:spLocks noGrp="1"/>
          </p:cNvSpPr>
          <p:nvPr>
            <p:ph sz="half" idx="2"/>
          </p:nvPr>
        </p:nvSpPr>
        <p:spPr/>
        <p:txBody>
          <a:bodyPr>
            <a:normAutofit fontScale="55000" lnSpcReduction="20000"/>
          </a:bodyPr>
          <a:lstStyle/>
          <a:p>
            <a:endParaRPr lang="en-CA" dirty="0"/>
          </a:p>
        </p:txBody>
      </p:sp>
    </p:spTree>
    <p:extLst>
      <p:ext uri="{BB962C8B-B14F-4D97-AF65-F5344CB8AC3E}">
        <p14:creationId xmlns="" xmlns:p14="http://schemas.microsoft.com/office/powerpoint/2010/main" val="3766269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1754</Words>
  <Application>Microsoft Office PowerPoint</Application>
  <PresentationFormat>Custom</PresentationFormat>
  <Paragraphs>193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Safe &amp; Effective Messaging</vt:lpstr>
      <vt:lpstr>The Health Canada Messaging Failed the Animal Testing</vt:lpstr>
      <vt:lpstr>The 3 Normal Requirements </vt:lpstr>
      <vt:lpstr>Regular law for safety and efficacy</vt:lpstr>
      <vt:lpstr>.</vt:lpstr>
      <vt:lpstr>Interim Order only requires “known” information of safety and efficacy</vt:lpstr>
      <vt:lpstr>Slide 7</vt:lpstr>
      <vt:lpstr>Approval was mandatory</vt:lpstr>
      <vt:lpstr>.</vt:lpstr>
      <vt:lpstr>.</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peyman askari</dc:creator>
  <cp:lastModifiedBy>user</cp:lastModifiedBy>
  <cp:revision>43</cp:revision>
  <dcterms:created xsi:type="dcterms:W3CDTF">2023-05-10T01:49:21Z</dcterms:created>
  <dcterms:modified xsi:type="dcterms:W3CDTF">2023-08-23T17:40:10Z</dcterms:modified>
</cp:coreProperties>
</file>