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2"/>
  </p:sldMasterIdLst>
  <p:sldIdLst>
    <p:sldId id="257" r:id="rId3"/>
    <p:sldId id="274" r:id="rId4"/>
    <p:sldId id="286" r:id="rId5"/>
    <p:sldId id="287" r:id="rId6"/>
    <p:sldId id="296" r:id="rId7"/>
    <p:sldId id="289" r:id="rId8"/>
    <p:sldId id="297" r:id="rId9"/>
    <p:sldId id="290" r:id="rId10"/>
    <p:sldId id="299" r:id="rId11"/>
    <p:sldId id="291" r:id="rId12"/>
    <p:sldId id="300" r:id="rId13"/>
    <p:sldId id="298" r:id="rId14"/>
    <p:sldId id="292" r:id="rId15"/>
    <p:sldId id="293" r:id="rId16"/>
    <p:sldId id="294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716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37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838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6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3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2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0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1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mauricegatien@proton.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83231" y="560735"/>
            <a:ext cx="6630143" cy="4980094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NATIONAL CITIZENS’ INQUIRY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A Small-Town Lawyer’s Perspective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200104" y="938953"/>
            <a:ext cx="3262554" cy="4601876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Maurice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Gatien</a:t>
            </a: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May 18, 2023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4217437" cy="447082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The Numbers: The Myth and the Reality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778934"/>
            <a:ext cx="5919503" cy="5337808"/>
          </a:xfrm>
        </p:spPr>
        <p:txBody>
          <a:bodyPr>
            <a:normAutofit fontScale="47500" lnSpcReduction="20000"/>
          </a:bodyPr>
          <a:lstStyle/>
          <a:p>
            <a:r>
              <a:rPr lang="en-US" sz="3600" u="sng" dirty="0"/>
              <a:t>Anecdotal</a:t>
            </a:r>
            <a:r>
              <a:rPr lang="en-US" sz="3600" dirty="0"/>
              <a:t>: Interaction with local lawyers, nurses, EMTs, police despatchers, teachers</a:t>
            </a:r>
          </a:p>
          <a:p>
            <a:r>
              <a:rPr lang="en-US" sz="3600" u="sng" dirty="0"/>
              <a:t>Statistical</a:t>
            </a:r>
            <a:r>
              <a:rPr lang="en-US" sz="3600" dirty="0"/>
              <a:t>: Eastern Ontario Health Unit Region: 213,000 people. Covid deaths: 96/yr. </a:t>
            </a:r>
            <a:r>
              <a:rPr lang="en-US" sz="3600" u="sng" dirty="0"/>
              <a:t>Zero</a:t>
            </a:r>
            <a:r>
              <a:rPr lang="en-US" sz="3600" dirty="0"/>
              <a:t> deaths under Age 40. </a:t>
            </a:r>
          </a:p>
          <a:p>
            <a:r>
              <a:rPr lang="en-US" sz="3600" dirty="0"/>
              <a:t>Co-Morbidities </a:t>
            </a:r>
            <a:r>
              <a:rPr lang="en-US" sz="3600" u="sng" dirty="0"/>
              <a:t>Not</a:t>
            </a:r>
            <a:r>
              <a:rPr lang="en-US" sz="3600" dirty="0"/>
              <a:t> Tracked.</a:t>
            </a:r>
          </a:p>
          <a:p>
            <a:r>
              <a:rPr lang="en-US" sz="3400" dirty="0"/>
              <a:t>Ottawa Health Unit Region: 1,017,000 people. Covid deaths: 355/yr.</a:t>
            </a:r>
          </a:p>
          <a:p>
            <a:r>
              <a:rPr lang="en-US" sz="3600" dirty="0"/>
              <a:t>Niagara Health Unit Region: 478,000 people. Covid deaths: 197/yr.</a:t>
            </a:r>
          </a:p>
          <a:p>
            <a:r>
              <a:rPr lang="en-US" sz="3600" dirty="0"/>
              <a:t>York Health Unit: 1,173,000 people. Covid deaths: 388/</a:t>
            </a:r>
            <a:r>
              <a:rPr lang="en-US" sz="3600" dirty="0" err="1"/>
              <a:t>yr</a:t>
            </a:r>
            <a:endParaRPr lang="en-US" sz="3600" dirty="0"/>
          </a:p>
          <a:p>
            <a:r>
              <a:rPr lang="en-US" sz="3600" dirty="0"/>
              <a:t>ONTARIO: 15.3 million people. Covid deaths: 5,470/yr. </a:t>
            </a:r>
          </a:p>
          <a:p>
            <a:r>
              <a:rPr lang="en-US" sz="4400" b="1" dirty="0"/>
              <a:t>Average yearly rate: </a:t>
            </a:r>
            <a:r>
              <a:rPr lang="en-US" sz="6500" b="1" u="sng" dirty="0"/>
              <a:t>UNDER</a:t>
            </a:r>
            <a:r>
              <a:rPr lang="en-US" sz="4400" b="1" u="sng" dirty="0"/>
              <a:t> Four (4) one-hundredths of 1 percent</a:t>
            </a:r>
          </a:p>
          <a:p>
            <a:r>
              <a:rPr lang="en-US" sz="3600" dirty="0"/>
              <a:t>Pandemic or Panemic? Good vs. Bad News</a:t>
            </a:r>
          </a:p>
        </p:txBody>
      </p:sp>
      <p:pic>
        <p:nvPicPr>
          <p:cNvPr id="3" name="Picture 2" descr="A picture containing text, person, human face, screenshot&#10;&#10;Description automatically generated">
            <a:extLst>
              <a:ext uri="{FF2B5EF4-FFF2-40B4-BE49-F238E27FC236}">
                <a16:creationId xmlns:a16="http://schemas.microsoft.com/office/drawing/2014/main" id="{B76B9A9D-EF68-8165-862A-87577FA12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3" y="3845860"/>
            <a:ext cx="4909687" cy="29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4217437" cy="447082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b="1" dirty="0">
                <a:solidFill>
                  <a:schemeClr val="tx1"/>
                </a:solidFill>
              </a:rPr>
            </a:br>
            <a:br>
              <a:rPr lang="en-US" sz="4800" b="1" dirty="0">
                <a:solidFill>
                  <a:schemeClr val="tx1"/>
                </a:solidFill>
              </a:rPr>
            </a:b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Charter of Rights – Brief History (1)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778934"/>
            <a:ext cx="5919503" cy="5769784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1215 (after a War): the Magna Carta </a:t>
            </a:r>
          </a:p>
          <a:p>
            <a:pPr lvl="1"/>
            <a:r>
              <a:rPr lang="en-US" sz="3400" dirty="0"/>
              <a:t>Short list of rights</a:t>
            </a:r>
          </a:p>
          <a:p>
            <a:pPr lvl="1"/>
            <a:r>
              <a:rPr lang="en-US" sz="3400" dirty="0"/>
              <a:t>Just 25 People – Just 25 Lords &amp; Barons</a:t>
            </a:r>
          </a:p>
          <a:p>
            <a:r>
              <a:rPr lang="en-US" sz="3600" dirty="0"/>
              <a:t>Magna Carta rescinded in 1216 – re-affirmed in 1217 (after another war)</a:t>
            </a:r>
          </a:p>
          <a:p>
            <a:r>
              <a:rPr lang="en-US" sz="3600" dirty="0"/>
              <a:t>In 1600’s – Divine Rights of Kings – another war</a:t>
            </a:r>
          </a:p>
          <a:p>
            <a:r>
              <a:rPr lang="en-US" sz="3600" dirty="0"/>
              <a:t>In 1911 Parliament Act passed - House of Lords approval no longer needed</a:t>
            </a:r>
          </a:p>
          <a:p>
            <a:r>
              <a:rPr lang="en-US" sz="3600" dirty="0"/>
              <a:t> In Canada, constitution repatriated from England in 1982 and Charter of Rights implemented</a:t>
            </a:r>
          </a:p>
          <a:p>
            <a:r>
              <a:rPr lang="en-US" sz="3600" dirty="0"/>
              <a:t>Rights of Commoners – day-by-day, month-by-month, year-by-year – all rescinded in a matter of days in March 2020 based on panic &amp; fear</a:t>
            </a:r>
          </a:p>
        </p:txBody>
      </p:sp>
      <p:pic>
        <p:nvPicPr>
          <p:cNvPr id="3" name="Picture 2" descr="Cartoon of a cartoon of a person in a crown and a crowd of forks&#10;&#10;Description automatically generated with low confidence">
            <a:extLst>
              <a:ext uri="{FF2B5EF4-FFF2-40B4-BE49-F238E27FC236}">
                <a16:creationId xmlns:a16="http://schemas.microsoft.com/office/drawing/2014/main" id="{24056CBB-38B8-4EA5-AABB-B61E4B46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22" y="0"/>
            <a:ext cx="3498097" cy="37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50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4268481" cy="486918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Charter of Rights – Brief History (2)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778934"/>
            <a:ext cx="5919503" cy="5337808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Ongoing sophistication of Advertising &amp; Propaganda – since WWI</a:t>
            </a:r>
            <a:endParaRPr lang="en-US" sz="3400" dirty="0"/>
          </a:p>
          <a:p>
            <a:r>
              <a:rPr lang="en-US" sz="3600" dirty="0"/>
              <a:t>Expanding platforms: newspaper, radio, TV, phones, internet – 24/7</a:t>
            </a:r>
          </a:p>
          <a:p>
            <a:r>
              <a:rPr lang="en-US" sz="3600" dirty="0"/>
              <a:t>Human bandwidth – cluttering the shelf-space with junk info</a:t>
            </a:r>
          </a:p>
          <a:p>
            <a:r>
              <a:rPr lang="en-US" sz="3600" dirty="0"/>
              <a:t>Experiments in Manipulation:</a:t>
            </a:r>
          </a:p>
          <a:p>
            <a:pPr lvl="1"/>
            <a:r>
              <a:rPr lang="en-US" sz="3400" dirty="0"/>
              <a:t>Milgram Experiments</a:t>
            </a:r>
          </a:p>
          <a:p>
            <a:pPr lvl="1"/>
            <a:r>
              <a:rPr lang="en-US" sz="3400" dirty="0"/>
              <a:t>Elevator Conformity Experiments</a:t>
            </a:r>
          </a:p>
          <a:p>
            <a:pPr lvl="1"/>
            <a:r>
              <a:rPr lang="en-US" sz="3400" dirty="0"/>
              <a:t>Stanford Prisoner Experiments</a:t>
            </a:r>
          </a:p>
          <a:p>
            <a:r>
              <a:rPr lang="en-US" sz="3600" dirty="0"/>
              <a:t>1930’s Germany – lawyers &amp; judges first to purge. Midwives, the last.</a:t>
            </a:r>
          </a:p>
          <a:p>
            <a:r>
              <a:rPr lang="en-US" sz="3600" dirty="0"/>
              <a:t>Capturing the positions of Trust</a:t>
            </a:r>
          </a:p>
          <a:p>
            <a:r>
              <a:rPr lang="en-US" sz="3600" dirty="0"/>
              <a:t>News Silos – Divide &amp; Conquer</a:t>
            </a:r>
          </a:p>
        </p:txBody>
      </p:sp>
      <p:pic>
        <p:nvPicPr>
          <p:cNvPr id="3" name="Picture 2" descr="A close-up of a danger sign&#10;&#10;Description automatically generated with low confidence">
            <a:extLst>
              <a:ext uri="{FF2B5EF4-FFF2-40B4-BE49-F238E27FC236}">
                <a16:creationId xmlns:a16="http://schemas.microsoft.com/office/drawing/2014/main" id="{237D00FE-80DA-3552-088A-DF8840179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9" y="4322269"/>
            <a:ext cx="4507967" cy="2535731"/>
          </a:xfrm>
          <a:prstGeom prst="rect">
            <a:avLst/>
          </a:prstGeom>
        </p:spPr>
      </p:pic>
      <p:pic>
        <p:nvPicPr>
          <p:cNvPr id="5" name="Picture 4" descr="A picture containing text, screenshot, font, piano&#10;&#10;Description automatically generated">
            <a:extLst>
              <a:ext uri="{FF2B5EF4-FFF2-40B4-BE49-F238E27FC236}">
                <a16:creationId xmlns:a16="http://schemas.microsoft.com/office/drawing/2014/main" id="{437A505C-2909-9BDF-AE24-C9D7F0C85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10" y="75219"/>
            <a:ext cx="3014383" cy="16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20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4217437" cy="447082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b="1" u="sng" dirty="0">
                <a:solidFill>
                  <a:schemeClr val="tx1"/>
                </a:solidFill>
              </a:rPr>
            </a:br>
            <a:br>
              <a:rPr lang="en-US" sz="4800" b="1" u="sng" dirty="0">
                <a:solidFill>
                  <a:schemeClr val="tx1"/>
                </a:solidFill>
              </a:rPr>
            </a:br>
            <a:r>
              <a:rPr lang="en-US" sz="4800" b="1" u="sng" dirty="0">
                <a:solidFill>
                  <a:schemeClr val="tx1"/>
                </a:solidFill>
              </a:rPr>
              <a:t>HOPE</a:t>
            </a:r>
            <a:r>
              <a:rPr lang="en-US" sz="4800" b="1" dirty="0">
                <a:solidFill>
                  <a:schemeClr val="tx1"/>
                </a:solidFill>
              </a:rPr>
              <a:t> for the Future – Meeting the Challenges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778933"/>
            <a:ext cx="5919503" cy="563531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Clown Deals: Case Studies in Law &amp; Business Schools</a:t>
            </a:r>
          </a:p>
          <a:p>
            <a:r>
              <a:rPr lang="en-US" sz="3600" dirty="0"/>
              <a:t>Law Societies – robust courses: Charter Rights, Ethics</a:t>
            </a:r>
          </a:p>
          <a:p>
            <a:r>
              <a:rPr lang="en-US" sz="3600" dirty="0"/>
              <a:t>Colleges of Physicians:</a:t>
            </a:r>
          </a:p>
          <a:p>
            <a:pPr lvl="1"/>
            <a:r>
              <a:rPr lang="en-US" sz="3400" dirty="0"/>
              <a:t>Code of Ethics – Informed Consent</a:t>
            </a:r>
          </a:p>
          <a:p>
            <a:pPr lvl="1"/>
            <a:r>
              <a:rPr lang="en-US" sz="3400" dirty="0"/>
              <a:t>Health expertise – Nutrition, Breathing, best practices</a:t>
            </a:r>
          </a:p>
          <a:p>
            <a:r>
              <a:rPr lang="en-US" sz="3600" dirty="0"/>
              <a:t>Historians: Corruption as Influencer</a:t>
            </a:r>
          </a:p>
          <a:p>
            <a:r>
              <a:rPr lang="en-US" sz="3600" dirty="0"/>
              <a:t>Journalism Schools: focus on evidence + avoiding censorship</a:t>
            </a:r>
            <a:endParaRPr lang="en-US" sz="3400" dirty="0"/>
          </a:p>
          <a:p>
            <a:r>
              <a:rPr lang="en-US" sz="3400" dirty="0"/>
              <a:t>Media: focus on good health and positives in the news/weather</a:t>
            </a:r>
          </a:p>
          <a:p>
            <a:r>
              <a:rPr lang="en-US" sz="3400" dirty="0"/>
              <a:t>Education: teaching foundational values and useful life skills in HS – a FILTER</a:t>
            </a:r>
          </a:p>
          <a:p>
            <a:r>
              <a:rPr lang="en-US" sz="3400" dirty="0"/>
              <a:t>Teaching about the Few and the Many</a:t>
            </a:r>
            <a:endParaRPr lang="en-US" sz="3600" dirty="0"/>
          </a:p>
        </p:txBody>
      </p:sp>
      <p:pic>
        <p:nvPicPr>
          <p:cNvPr id="3" name="Picture 2" descr="A silhouette of a person sitting on a sign&#10;&#10;Description automatically generated">
            <a:extLst>
              <a:ext uri="{FF2B5EF4-FFF2-40B4-BE49-F238E27FC236}">
                <a16:creationId xmlns:a16="http://schemas.microsoft.com/office/drawing/2014/main" id="{D3F62418-09D3-BCC7-7EBA-FF3755CC6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33" y="598394"/>
            <a:ext cx="3256429" cy="22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0719" y="1596824"/>
            <a:ext cx="4217437" cy="447082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Perspective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363071"/>
            <a:ext cx="5919503" cy="63873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400" dirty="0"/>
          </a:p>
          <a:p>
            <a:r>
              <a:rPr lang="en-US" sz="3200" dirty="0"/>
              <a:t>Mindfulness about importance of:</a:t>
            </a:r>
          </a:p>
          <a:p>
            <a:pPr lvl="1"/>
            <a:r>
              <a:rPr lang="en-US" sz="3100" dirty="0"/>
              <a:t>Guardrails: Critical thinking/Rule of Law</a:t>
            </a:r>
          </a:p>
          <a:p>
            <a:pPr lvl="1"/>
            <a:r>
              <a:rPr lang="en-US" sz="3100" dirty="0"/>
              <a:t>The Many and the Few – Dynamic Balance</a:t>
            </a:r>
          </a:p>
          <a:p>
            <a:r>
              <a:rPr lang="en-US" sz="3400" dirty="0"/>
              <a:t>Shakespeare: “First, Let’s kill all the lawyers”</a:t>
            </a:r>
          </a:p>
          <a:p>
            <a:pPr lvl="1"/>
            <a:r>
              <a:rPr lang="en-US" sz="3200" dirty="0"/>
              <a:t>Intended as compliment: to describe first thing a tyrant would try to do</a:t>
            </a:r>
          </a:p>
          <a:p>
            <a:pPr lvl="1"/>
            <a:r>
              <a:rPr lang="en-US" sz="3200" dirty="0"/>
              <a:t>Lawyers have critical role to play as protectors of the Many, at times at the expense of the Few</a:t>
            </a:r>
            <a:endParaRPr lang="en-US" sz="3400" dirty="0"/>
          </a:p>
          <a:p>
            <a:r>
              <a:rPr lang="en-US" sz="3400" dirty="0"/>
              <a:t>Most satisfying moments of past 3 years:</a:t>
            </a:r>
          </a:p>
          <a:p>
            <a:pPr lvl="1"/>
            <a:r>
              <a:rPr lang="en-US" sz="3200" dirty="0"/>
              <a:t>Helping vaccine injured – Lancaster Meet-up at Grocery Store</a:t>
            </a:r>
          </a:p>
          <a:p>
            <a:pPr lvl="1"/>
            <a:r>
              <a:rPr lang="en-US" sz="3200" dirty="0"/>
              <a:t>Walking to Ottawa – the last 5k</a:t>
            </a:r>
          </a:p>
          <a:p>
            <a:pPr lvl="1"/>
            <a:r>
              <a:rPr lang="en-US" sz="3200" dirty="0"/>
              <a:t>Helping the Anthem Singer</a:t>
            </a:r>
          </a:p>
        </p:txBody>
      </p:sp>
      <p:pic>
        <p:nvPicPr>
          <p:cNvPr id="5" name="Picture 4" descr="A person in a suit and tie standing next to a horse&#10;&#10;Description automatically generated">
            <a:extLst>
              <a:ext uri="{FF2B5EF4-FFF2-40B4-BE49-F238E27FC236}">
                <a16:creationId xmlns:a16="http://schemas.microsoft.com/office/drawing/2014/main" id="{1D0FF8D2-B221-F16C-565F-547E90F93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6" y="2401048"/>
            <a:ext cx="5024718" cy="22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4217437" cy="447082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Inspirations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766983" y="658906"/>
            <a:ext cx="6356630" cy="5457836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Follow up questions</a:t>
            </a:r>
          </a:p>
          <a:p>
            <a:r>
              <a:rPr lang="en-US" sz="3400" dirty="0">
                <a:hlinkClick r:id="rId2"/>
              </a:rPr>
              <a:t>mauricegatien@proton.me</a:t>
            </a:r>
            <a:endParaRPr lang="en-US" sz="3400" dirty="0"/>
          </a:p>
          <a:p>
            <a:pPr marL="0" indent="0" fontAlgn="base">
              <a:buNone/>
            </a:pPr>
            <a: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man is an island,</a:t>
            </a:r>
            <a:b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Entire of itself.</a:t>
            </a:r>
            <a:b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Each is a piece of the continent,</a:t>
            </a:r>
            <a:b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part of the main…</a:t>
            </a:r>
            <a:br>
              <a:rPr lang="en-CA" sz="2400" i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Each man's death diminishes me,</a:t>
            </a:r>
            <a:b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I am involved in mankind.</a:t>
            </a:r>
            <a:b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Therefore, send not to know</a:t>
            </a:r>
            <a:b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whom the bell tolls,</a:t>
            </a:r>
            <a:b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tolls for thee.			(</a:t>
            </a:r>
            <a:r>
              <a:rPr lang="en-CA" sz="2400" b="1" u="sng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John Donne</a:t>
            </a:r>
            <a:r>
              <a:rPr lang="en-CA" sz="2400" b="1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CA" sz="2400" b="1" dirty="0">
              <a:solidFill>
                <a:srgbClr val="14182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CA" sz="2400" b="1" u="sng" dirty="0">
                <a:solidFill>
                  <a:srgbClr val="1418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</a:t>
            </a:r>
            <a:r>
              <a:rPr lang="en-CA" sz="2400" b="1" u="sng" dirty="0">
                <a:solidFill>
                  <a:srgbClr val="14182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taire</a:t>
            </a:r>
            <a:r>
              <a:rPr lang="en-CA" sz="2400" b="1" dirty="0">
                <a:solidFill>
                  <a:srgbClr val="14182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Il faut </a:t>
            </a:r>
            <a:r>
              <a:rPr lang="en-CA" sz="2400" b="1" dirty="0" err="1">
                <a:solidFill>
                  <a:srgbClr val="14182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s’occuper</a:t>
            </a:r>
            <a:r>
              <a:rPr lang="en-CA" sz="2400" b="1" dirty="0">
                <a:solidFill>
                  <a:srgbClr val="14182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son Jardin – We must cultivate our own Garden.</a:t>
            </a:r>
          </a:p>
          <a:p>
            <a:pPr marL="0" indent="0" fontAlgn="base">
              <a:buNone/>
            </a:pPr>
            <a:r>
              <a:rPr lang="en-CA" sz="2400" b="1" u="sng" dirty="0">
                <a:solidFill>
                  <a:srgbClr val="14182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Gratitude</a:t>
            </a:r>
            <a:r>
              <a:rPr lang="en-CA" sz="2400" b="1" dirty="0">
                <a:solidFill>
                  <a:srgbClr val="14182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Thank you for the efforts of everyone today and in other sessions.</a:t>
            </a:r>
          </a:p>
          <a:p>
            <a:pPr marL="0" indent="0" fontAlgn="base">
              <a:buNone/>
            </a:pP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0" dirty="0"/>
          </a:p>
        </p:txBody>
      </p:sp>
      <p:pic>
        <p:nvPicPr>
          <p:cNvPr id="3" name="Picture 2" descr="A picture containing sky, cloud, outdoor, art&#10;&#10;Description automatically generated">
            <a:extLst>
              <a:ext uri="{FF2B5EF4-FFF2-40B4-BE49-F238E27FC236}">
                <a16:creationId xmlns:a16="http://schemas.microsoft.com/office/drawing/2014/main" id="{2CB190AB-B8C4-CD9B-8C0C-2734D4670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1" y="2846814"/>
            <a:ext cx="3550024" cy="29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24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</a:rPr>
              <a:t>Executive Summary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491068"/>
            <a:ext cx="5919503" cy="5625674"/>
          </a:xfrm>
        </p:spPr>
        <p:txBody>
          <a:bodyPr>
            <a:normAutofit/>
          </a:bodyPr>
          <a:lstStyle/>
          <a:p>
            <a:r>
              <a:rPr lang="en-US" sz="3200" dirty="0"/>
              <a:t>Introduction &amp; Overview</a:t>
            </a:r>
          </a:p>
          <a:p>
            <a:r>
              <a:rPr lang="en-US" sz="3200" dirty="0"/>
              <a:t>Intimidation – The </a:t>
            </a:r>
            <a:r>
              <a:rPr lang="en-US" sz="3200" u="sng" dirty="0"/>
              <a:t>Process</a:t>
            </a:r>
            <a:r>
              <a:rPr lang="en-US" sz="3200" dirty="0"/>
              <a:t> is the Punishment</a:t>
            </a:r>
          </a:p>
          <a:p>
            <a:r>
              <a:rPr lang="en-US" sz="3200" dirty="0"/>
              <a:t>The </a:t>
            </a:r>
            <a:r>
              <a:rPr lang="en-US" sz="3200" u="sng" dirty="0"/>
              <a:t>Clown</a:t>
            </a:r>
            <a:r>
              <a:rPr lang="en-US" sz="3200" dirty="0"/>
              <a:t> Deals</a:t>
            </a:r>
          </a:p>
          <a:p>
            <a:r>
              <a:rPr lang="en-US" sz="3200" dirty="0"/>
              <a:t>The </a:t>
            </a:r>
            <a:r>
              <a:rPr lang="en-US" sz="3200" u="sng" dirty="0"/>
              <a:t>BOLD</a:t>
            </a:r>
            <a:r>
              <a:rPr lang="en-US" sz="3200" dirty="0"/>
              <a:t> Lie Technique</a:t>
            </a:r>
          </a:p>
          <a:p>
            <a:r>
              <a:rPr lang="en-US" sz="3200" dirty="0"/>
              <a:t>Numbers – Myth &amp; Reality</a:t>
            </a:r>
          </a:p>
          <a:p>
            <a:r>
              <a:rPr lang="en-US" sz="3200" dirty="0"/>
              <a:t>Charter of Rights</a:t>
            </a:r>
          </a:p>
          <a:p>
            <a:r>
              <a:rPr lang="en-US" sz="3200" dirty="0"/>
              <a:t>Hope for the Future</a:t>
            </a:r>
          </a:p>
          <a:p>
            <a:r>
              <a:rPr lang="en-US" sz="3200" dirty="0"/>
              <a:t>Perspective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err="1">
                <a:solidFill>
                  <a:schemeClr val="tx1"/>
                </a:solidFill>
              </a:rPr>
              <a:t>Introduction:Respecting</a:t>
            </a:r>
            <a:r>
              <a:rPr lang="en-US" sz="4800" b="1" dirty="0">
                <a:solidFill>
                  <a:schemeClr val="tx1"/>
                </a:solidFill>
              </a:rPr>
              <a:t> the Many, </a:t>
            </a:r>
            <a:r>
              <a:rPr lang="en-US" sz="4800" b="1" u="sng" dirty="0">
                <a:solidFill>
                  <a:schemeClr val="tx1"/>
                </a:solidFill>
              </a:rPr>
              <a:t>Not</a:t>
            </a:r>
            <a:r>
              <a:rPr lang="en-US" sz="4800" b="1" dirty="0">
                <a:solidFill>
                  <a:schemeClr val="tx1"/>
                </a:solidFill>
              </a:rPr>
              <a:t> Just 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the Few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524933"/>
            <a:ext cx="5919503" cy="4934573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/>
              <a:t>Graduated from the last class to attend Osgoode Hall Law School downtown location in 1969</a:t>
            </a:r>
          </a:p>
          <a:p>
            <a:r>
              <a:rPr lang="en-CA" sz="2800" dirty="0"/>
              <a:t>Suspension by LSO – September 29</a:t>
            </a:r>
            <a:r>
              <a:rPr lang="en-CA" sz="2800" baseline="30000" dirty="0"/>
              <a:t>th</a:t>
            </a:r>
            <a:r>
              <a:rPr lang="en-CA" sz="2800" dirty="0"/>
              <a:t> 2022</a:t>
            </a:r>
            <a:endParaRPr lang="en-CA" sz="2600" dirty="0"/>
          </a:p>
          <a:p>
            <a:r>
              <a:rPr lang="en-CA" sz="2800" dirty="0"/>
              <a:t>Potluck Supper in a barn – Dunvegan – January 27</a:t>
            </a:r>
            <a:r>
              <a:rPr lang="en-CA" sz="2800" baseline="30000" dirty="0"/>
              <a:t>th</a:t>
            </a:r>
            <a:r>
              <a:rPr lang="en-CA" sz="2800" dirty="0"/>
              <a:t> 2023</a:t>
            </a:r>
          </a:p>
          <a:p>
            <a:pPr lvl="1"/>
            <a:r>
              <a:rPr lang="en-CA" sz="2600" dirty="0"/>
              <a:t>Farmer facing the Powerful</a:t>
            </a:r>
          </a:p>
          <a:p>
            <a:pPr lvl="1"/>
            <a:r>
              <a:rPr lang="en-CA" sz="2600" dirty="0"/>
              <a:t>Pierre Trudeau – the father: 1982 Enactment of the Charter</a:t>
            </a:r>
          </a:p>
          <a:p>
            <a:pPr lvl="1"/>
            <a:r>
              <a:rPr lang="en-CA" sz="2600" dirty="0"/>
              <a:t>Justin Trudeau – the son: 2022 Enactment of Emergency Act -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picture containing outdoor, window, building, sky&#10;&#10;Description automatically generated">
            <a:extLst>
              <a:ext uri="{FF2B5EF4-FFF2-40B4-BE49-F238E27FC236}">
                <a16:creationId xmlns:a16="http://schemas.microsoft.com/office/drawing/2014/main" id="{8D72480F-9E8F-9E43-08E9-AB483F187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18" y="5544"/>
            <a:ext cx="2373406" cy="1780055"/>
          </a:xfrm>
          <a:prstGeom prst="rect">
            <a:avLst/>
          </a:prstGeom>
        </p:spPr>
      </p:pic>
      <p:pic>
        <p:nvPicPr>
          <p:cNvPr id="7" name="Picture 6" descr="A person in a suit and tie speaking into microphones&#10;&#10;Description automatically generated with medium confidence">
            <a:extLst>
              <a:ext uri="{FF2B5EF4-FFF2-40B4-BE49-F238E27FC236}">
                <a16:creationId xmlns:a16="http://schemas.microsoft.com/office/drawing/2014/main" id="{45CF86F9-9A41-130B-EEBF-A1D70B0BE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6" y="5121601"/>
            <a:ext cx="2556527" cy="1706482"/>
          </a:xfrm>
          <a:prstGeom prst="rect">
            <a:avLst/>
          </a:prstGeom>
        </p:spPr>
      </p:pic>
      <p:pic>
        <p:nvPicPr>
          <p:cNvPr id="11" name="Picture 10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51C5710B-1F53-A98D-7F88-6DF965AE4B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07" y="5121601"/>
            <a:ext cx="2367056" cy="17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61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071" y="1465729"/>
            <a:ext cx="3960158" cy="4651014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</a:rPr>
              <a:t>Intimidation: the </a:t>
            </a:r>
            <a:r>
              <a:rPr lang="en-US" sz="4800" b="1" u="sng" dirty="0">
                <a:solidFill>
                  <a:schemeClr val="tx1"/>
                </a:solidFill>
              </a:rPr>
              <a:t>Process</a:t>
            </a:r>
            <a:r>
              <a:rPr lang="en-US" sz="4800" b="1" dirty="0">
                <a:solidFill>
                  <a:schemeClr val="tx1"/>
                </a:solidFill>
              </a:rPr>
              <a:t> is the Punishment (1)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558800"/>
            <a:ext cx="5919503" cy="5557941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/>
              <a:t>Defending an Anthem Singer and a Small Business Owner under </a:t>
            </a:r>
            <a:r>
              <a:rPr lang="en-CA" sz="2800" i="1" dirty="0"/>
              <a:t>Reopening Ontario Act</a:t>
            </a:r>
            <a:r>
              <a:rPr lang="en-CA" sz="2800" dirty="0"/>
              <a:t>:</a:t>
            </a:r>
          </a:p>
          <a:p>
            <a:pPr lvl="1"/>
            <a:r>
              <a:rPr lang="en-CA" sz="2600" dirty="0"/>
              <a:t>Up to 1 year in jail</a:t>
            </a:r>
          </a:p>
          <a:p>
            <a:pPr lvl="1"/>
            <a:r>
              <a:rPr lang="en-CA" sz="2600" dirty="0"/>
              <a:t>Up to $100,000 fine</a:t>
            </a:r>
          </a:p>
          <a:p>
            <a:r>
              <a:rPr lang="en-CA" sz="2800" dirty="0"/>
              <a:t>Defending people from Bullying and Intimidation – Shield against Harassment</a:t>
            </a:r>
          </a:p>
          <a:p>
            <a:r>
              <a:rPr lang="en-CA" sz="2800" dirty="0"/>
              <a:t>Doxing of Home Address</a:t>
            </a:r>
          </a:p>
          <a:p>
            <a:r>
              <a:rPr lang="en-CA" sz="2800" dirty="0"/>
              <a:t>Threats, assault, vehicle theft &amp; vehicle sabotage </a:t>
            </a:r>
          </a:p>
          <a:p>
            <a:r>
              <a:rPr lang="en-CA" sz="2800" dirty="0"/>
              <a:t>Walk to Ottawa in freezing cold of February – to protest against violence vs. lawyers</a:t>
            </a:r>
            <a:endParaRPr lang="en-CA" sz="26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 descr="A silhouette of a person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E2460B3C-26BA-940B-1D30-9FDF9B53D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41" y="5204012"/>
            <a:ext cx="3192673" cy="17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9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071" y="1465729"/>
            <a:ext cx="3960158" cy="4651014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</a:rPr>
              <a:t>Intimidation: the </a:t>
            </a:r>
            <a:r>
              <a:rPr lang="en-US" sz="4800" b="1" u="sng" dirty="0">
                <a:solidFill>
                  <a:schemeClr val="tx1"/>
                </a:solidFill>
              </a:rPr>
              <a:t>Process</a:t>
            </a:r>
            <a:r>
              <a:rPr lang="en-US" sz="4800" b="1" dirty="0">
                <a:solidFill>
                  <a:schemeClr val="tx1"/>
                </a:solidFill>
              </a:rPr>
              <a:t> is the Punishment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(2)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558800"/>
            <a:ext cx="5919503" cy="5557941"/>
          </a:xfrm>
        </p:spPr>
        <p:txBody>
          <a:bodyPr>
            <a:normAutofit fontScale="85000" lnSpcReduction="20000"/>
          </a:bodyPr>
          <a:lstStyle/>
          <a:p>
            <a:r>
              <a:rPr lang="en-CA" sz="2800" dirty="0"/>
              <a:t>Blocking of paid ads describing </a:t>
            </a:r>
            <a:r>
              <a:rPr lang="en-CA" sz="2800" u="sng" dirty="0"/>
              <a:t>actual</a:t>
            </a:r>
            <a:r>
              <a:rPr lang="en-CA" sz="2800" dirty="0"/>
              <a:t> local Covid stats – Suppression of the “Good News”</a:t>
            </a:r>
          </a:p>
          <a:p>
            <a:r>
              <a:rPr lang="en-CA" sz="2800" dirty="0"/>
              <a:t>$10,000 Reward for Bat #2</a:t>
            </a:r>
          </a:p>
          <a:p>
            <a:r>
              <a:rPr lang="en-CA" sz="2800" dirty="0"/>
              <a:t>$1 for every $1B made by Pfizer – raising money for Women’s Shelters</a:t>
            </a:r>
          </a:p>
          <a:p>
            <a:r>
              <a:rPr lang="en-CA" sz="2800" dirty="0"/>
              <a:t>Intimidation: LSO complaints</a:t>
            </a:r>
          </a:p>
          <a:p>
            <a:pPr lvl="1"/>
            <a:r>
              <a:rPr lang="en-CA" sz="2600" dirty="0"/>
              <a:t>PM’s Privy Council Office</a:t>
            </a:r>
          </a:p>
          <a:p>
            <a:pPr lvl="1"/>
            <a:r>
              <a:rPr lang="en-CA" sz="2600" dirty="0"/>
              <a:t>Vaccine Extremists - Demonization</a:t>
            </a:r>
          </a:p>
          <a:p>
            <a:pPr lvl="1"/>
            <a:r>
              <a:rPr lang="en-CA" sz="2600" dirty="0"/>
              <a:t>Adjudicator came from law firm that represents: Pfizer, Moderna, Astra-Zeneca, CPSO, College of Psychologists, CMPA</a:t>
            </a:r>
          </a:p>
          <a:p>
            <a:pPr lvl="1"/>
            <a:r>
              <a:rPr lang="en-CA" sz="2600" dirty="0"/>
              <a:t>Satirical &amp; Scathing Treatment of Pfizer Profits and of Bat Theory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 descr="A bat flying in the sky with the moon&#10;&#10;Description automatically generated with medium confidence">
            <a:extLst>
              <a:ext uri="{FF2B5EF4-FFF2-40B4-BE49-F238E27FC236}">
                <a16:creationId xmlns:a16="http://schemas.microsoft.com/office/drawing/2014/main" id="{773029FD-6745-FB95-78F5-906E94418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84" y="5156947"/>
            <a:ext cx="2654085" cy="17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5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4217437" cy="447082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The </a:t>
            </a:r>
            <a:r>
              <a:rPr lang="en-US" sz="4800" b="1" u="sng" dirty="0">
                <a:solidFill>
                  <a:schemeClr val="tx1"/>
                </a:solidFill>
              </a:rPr>
              <a:t>CLOWN</a:t>
            </a:r>
            <a:r>
              <a:rPr lang="en-US" sz="4800" b="1" dirty="0">
                <a:solidFill>
                  <a:schemeClr val="tx1"/>
                </a:solidFill>
              </a:rPr>
              <a:t> DEALS (1)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778934"/>
            <a:ext cx="5919503" cy="5337808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/>
              <a:t>Normal Negotiations:</a:t>
            </a:r>
          </a:p>
          <a:p>
            <a:pPr lvl="1"/>
            <a:r>
              <a:rPr lang="en-CA" sz="2800" dirty="0"/>
              <a:t>50-50 to 55-45 split</a:t>
            </a:r>
          </a:p>
          <a:p>
            <a:pPr lvl="1"/>
            <a:r>
              <a:rPr lang="en-CA" sz="2800" dirty="0"/>
              <a:t>Mutual Respect</a:t>
            </a:r>
          </a:p>
          <a:p>
            <a:pPr lvl="1"/>
            <a:r>
              <a:rPr lang="en-CA" sz="2800" dirty="0"/>
              <a:t>Long-term &amp; Short-Term considerations</a:t>
            </a:r>
          </a:p>
          <a:p>
            <a:r>
              <a:rPr lang="en-CA" sz="2800" dirty="0"/>
              <a:t>In-house vs Out-source</a:t>
            </a:r>
          </a:p>
          <a:p>
            <a:pPr lvl="1"/>
            <a:r>
              <a:rPr lang="en-CA" sz="2600" dirty="0"/>
              <a:t>TTC, OTC, Hydro </a:t>
            </a:r>
          </a:p>
          <a:p>
            <a:r>
              <a:rPr lang="en-CA" sz="2800" dirty="0"/>
              <a:t>Big Pharma Fines History – Need for Caution </a:t>
            </a:r>
          </a:p>
          <a:p>
            <a:r>
              <a:rPr lang="en-CA" sz="2800" dirty="0"/>
              <a:t>Self-testing – no medical or law school uses this method</a:t>
            </a:r>
          </a:p>
          <a:p>
            <a:pPr lvl="1"/>
            <a:r>
              <a:rPr lang="en-CA" sz="2600" dirty="0"/>
              <a:t>Self-marked exams</a:t>
            </a:r>
          </a:p>
          <a:p>
            <a:pPr lvl="1"/>
            <a:r>
              <a:rPr lang="en-CA" sz="2600" dirty="0"/>
              <a:t>90 days instead of 3 years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clowns posing for a photo&#10;&#10;Description automatically generated">
            <a:extLst>
              <a:ext uri="{FF2B5EF4-FFF2-40B4-BE49-F238E27FC236}">
                <a16:creationId xmlns:a16="http://schemas.microsoft.com/office/drawing/2014/main" id="{AE77D898-B491-AD24-40B7-F649BDB6C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1" y="3516406"/>
            <a:ext cx="4622678" cy="309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4217437" cy="447082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The </a:t>
            </a:r>
            <a:r>
              <a:rPr lang="en-US" sz="4800" b="1" u="sng" dirty="0">
                <a:solidFill>
                  <a:schemeClr val="tx1"/>
                </a:solidFill>
              </a:rPr>
              <a:t>CLOWN</a:t>
            </a:r>
            <a:r>
              <a:rPr lang="en-US" sz="4800" b="1" dirty="0">
                <a:solidFill>
                  <a:schemeClr val="tx1"/>
                </a:solidFill>
              </a:rPr>
              <a:t> DEALS (2)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778934"/>
            <a:ext cx="5919503" cy="5337808"/>
          </a:xfrm>
        </p:spPr>
        <p:txBody>
          <a:bodyPr>
            <a:normAutofit fontScale="85000" lnSpcReduction="20000"/>
          </a:bodyPr>
          <a:lstStyle/>
          <a:p>
            <a:r>
              <a:rPr lang="en-CA" sz="2800" dirty="0"/>
              <a:t>Benefits to vaccine makers:</a:t>
            </a:r>
          </a:p>
          <a:p>
            <a:pPr lvl="1"/>
            <a:r>
              <a:rPr lang="en-CA" sz="2800" dirty="0"/>
              <a:t>Contributions to R&amp;D</a:t>
            </a:r>
          </a:p>
          <a:p>
            <a:pPr lvl="1"/>
            <a:r>
              <a:rPr lang="en-CA" sz="2800" dirty="0"/>
              <a:t>All Vaccine Jab Costs paid</a:t>
            </a:r>
          </a:p>
          <a:p>
            <a:pPr lvl="1"/>
            <a:r>
              <a:rPr lang="en-CA" sz="2800" dirty="0"/>
              <a:t>All Marketing Costs paid</a:t>
            </a:r>
          </a:p>
          <a:p>
            <a:pPr lvl="1"/>
            <a:r>
              <a:rPr lang="en-CA" sz="2800" dirty="0"/>
              <a:t>Massive (free) support from Media + Censorship</a:t>
            </a:r>
          </a:p>
          <a:p>
            <a:pPr lvl="1"/>
            <a:r>
              <a:rPr lang="en-CA" sz="2800" dirty="0"/>
              <a:t>No Liability</a:t>
            </a:r>
          </a:p>
          <a:p>
            <a:pPr lvl="1"/>
            <a:r>
              <a:rPr lang="en-CA" sz="2800" dirty="0"/>
              <a:t>No vaccine injury reporting</a:t>
            </a:r>
          </a:p>
          <a:p>
            <a:pPr lvl="1"/>
            <a:r>
              <a:rPr lang="en-CA" sz="2800" dirty="0"/>
              <a:t>Mandates</a:t>
            </a:r>
          </a:p>
          <a:p>
            <a:pPr lvl="1"/>
            <a:r>
              <a:rPr lang="en-CA" sz="2800" dirty="0"/>
              <a:t>Doctors – Threat to Licenses</a:t>
            </a:r>
          </a:p>
          <a:p>
            <a:pPr lvl="1"/>
            <a:r>
              <a:rPr lang="en-CA" sz="2800" dirty="0"/>
              <a:t>Self-tested authorizations</a:t>
            </a:r>
          </a:p>
          <a:p>
            <a:r>
              <a:rPr lang="en-CA" sz="2800" dirty="0"/>
              <a:t>NO stock options, no sharing, no royalties for Taxpayer. </a:t>
            </a:r>
            <a:r>
              <a:rPr lang="en-CA" sz="2800" u="sng" dirty="0"/>
              <a:t>NOTHING</a:t>
            </a:r>
            <a:r>
              <a:rPr lang="en-CA" sz="28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clown, person, human face, clothing&#10;&#10;Description automatically generated">
            <a:extLst>
              <a:ext uri="{FF2B5EF4-FFF2-40B4-BE49-F238E27FC236}">
                <a16:creationId xmlns:a16="http://schemas.microsoft.com/office/drawing/2014/main" id="{C4EB7930-CF7F-EF0D-B60E-3165661A1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09" y="3825688"/>
            <a:ext cx="4266099" cy="23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5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4217437" cy="447082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The </a:t>
            </a:r>
            <a:r>
              <a:rPr lang="en-US" sz="4800" b="1" u="sng" dirty="0">
                <a:solidFill>
                  <a:schemeClr val="tx1"/>
                </a:solidFill>
              </a:rPr>
              <a:t>BOLD</a:t>
            </a:r>
            <a:r>
              <a:rPr lang="en-US" sz="4800" b="1" dirty="0">
                <a:solidFill>
                  <a:schemeClr val="tx1"/>
                </a:solidFill>
              </a:rPr>
              <a:t> Lie Technique (1)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778934"/>
            <a:ext cx="5919503" cy="533780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Office Tower with Ghost Tenants</a:t>
            </a:r>
          </a:p>
          <a:p>
            <a:r>
              <a:rPr lang="en-US" sz="3600" dirty="0"/>
              <a:t>The PARIS Con after WWI</a:t>
            </a:r>
          </a:p>
          <a:p>
            <a:r>
              <a:rPr lang="en-US" sz="3600" dirty="0"/>
              <a:t>Madoff Scam</a:t>
            </a:r>
          </a:p>
          <a:p>
            <a:r>
              <a:rPr lang="en-US" sz="3600" dirty="0"/>
              <a:t>Mortgage Bundling Con - 2008</a:t>
            </a:r>
          </a:p>
          <a:p>
            <a:r>
              <a:rPr lang="en-US" sz="3600" dirty="0"/>
              <a:t>Many Other Cons: </a:t>
            </a:r>
            <a:r>
              <a:rPr lang="en-US" sz="3600" dirty="0" err="1"/>
              <a:t>Bre</a:t>
            </a:r>
            <a:r>
              <a:rPr lang="en-US" sz="3600" dirty="0"/>
              <a:t>-Ex, Nortel, FTX, etc.</a:t>
            </a:r>
          </a:p>
          <a:p>
            <a:r>
              <a:rPr lang="en-US" sz="3600" dirty="0"/>
              <a:t>Same Pattern: </a:t>
            </a:r>
            <a:r>
              <a:rPr lang="en-US" sz="3600" u="sng" dirty="0"/>
              <a:t>BOLD</a:t>
            </a:r>
            <a:r>
              <a:rPr lang="en-US" sz="3600" dirty="0"/>
              <a:t> Lie</a:t>
            </a:r>
          </a:p>
          <a:p>
            <a:r>
              <a:rPr lang="en-US" sz="3600" dirty="0"/>
              <a:t>Why the BOLD Lie works:</a:t>
            </a:r>
          </a:p>
          <a:p>
            <a:pPr lvl="1"/>
            <a:r>
              <a:rPr lang="en-US" sz="3400" dirty="0"/>
              <a:t>Naivety &amp; Reciprocity</a:t>
            </a:r>
          </a:p>
          <a:p>
            <a:pPr lvl="1"/>
            <a:r>
              <a:rPr lang="en-US" sz="3400" dirty="0"/>
              <a:t>Consequences of discovery</a:t>
            </a:r>
          </a:p>
          <a:p>
            <a:endParaRPr lang="en-US" sz="3600" dirty="0"/>
          </a:p>
        </p:txBody>
      </p:sp>
      <p:pic>
        <p:nvPicPr>
          <p:cNvPr id="4" name="Picture 3" descr="A person eating money from a fork&#10;&#10;Description automatically generated with low confidence">
            <a:extLst>
              <a:ext uri="{FF2B5EF4-FFF2-40B4-BE49-F238E27FC236}">
                <a16:creationId xmlns:a16="http://schemas.microsoft.com/office/drawing/2014/main" id="{A38E1673-19A4-7691-735B-32A91BDDE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12" y="3937668"/>
            <a:ext cx="3857633" cy="31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04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1645920"/>
            <a:ext cx="4217437" cy="447082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The </a:t>
            </a:r>
            <a:r>
              <a:rPr lang="en-US" sz="4800" b="1" u="sng" dirty="0">
                <a:solidFill>
                  <a:schemeClr val="tx1"/>
                </a:solidFill>
              </a:rPr>
              <a:t>BOLD</a:t>
            </a:r>
            <a:r>
              <a:rPr lang="en-US" sz="4800" b="1" dirty="0">
                <a:solidFill>
                  <a:schemeClr val="tx1"/>
                </a:solidFill>
              </a:rPr>
              <a:t> Lie Technique (2)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204109" y="778933"/>
            <a:ext cx="5919503" cy="5863914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2020: Geyser Pharma &amp; Gil Bates</a:t>
            </a:r>
          </a:p>
          <a:p>
            <a:r>
              <a:rPr lang="en-US" sz="3600" dirty="0"/>
              <a:t>2019 Income: USD$16B</a:t>
            </a:r>
          </a:p>
          <a:p>
            <a:pPr lvl="1"/>
            <a:r>
              <a:rPr lang="en-US" sz="3400" dirty="0"/>
              <a:t>Celebration on Yacht</a:t>
            </a:r>
          </a:p>
          <a:p>
            <a:pPr lvl="1"/>
            <a:r>
              <a:rPr lang="en-US" sz="3400" dirty="0"/>
              <a:t>Drowning Man – Fear of Dying</a:t>
            </a:r>
          </a:p>
          <a:p>
            <a:pPr lvl="1"/>
            <a:r>
              <a:rPr lang="en-US" sz="3400" dirty="0"/>
              <a:t>Rope to rescue: $1.50/ft cost = $30.00/ft price</a:t>
            </a:r>
          </a:p>
          <a:p>
            <a:r>
              <a:rPr lang="en-US" sz="3600" dirty="0"/>
              <a:t>Covid = Two (2) BOLD Lies</a:t>
            </a:r>
          </a:p>
          <a:p>
            <a:pPr lvl="1"/>
            <a:r>
              <a:rPr lang="en-US" sz="3400" dirty="0"/>
              <a:t>#1: You are going to DIE</a:t>
            </a:r>
          </a:p>
          <a:p>
            <a:pPr lvl="1"/>
            <a:r>
              <a:rPr lang="en-US" sz="3400" dirty="0"/>
              <a:t>#2: </a:t>
            </a:r>
            <a:r>
              <a:rPr lang="en-US" sz="3400" u="sng" dirty="0"/>
              <a:t>Only</a:t>
            </a:r>
            <a:r>
              <a:rPr lang="en-US" sz="3400" dirty="0"/>
              <a:t> the Vaccines will save you</a:t>
            </a:r>
          </a:p>
          <a:p>
            <a:r>
              <a:rPr lang="en-US" sz="3400" dirty="0"/>
              <a:t>NO promotion of good health</a:t>
            </a:r>
          </a:p>
          <a:p>
            <a:r>
              <a:rPr lang="en-US" sz="3400" dirty="0"/>
              <a:t>Gyms closed. Liquor stores open</a:t>
            </a:r>
          </a:p>
          <a:p>
            <a:r>
              <a:rPr lang="en-US" sz="3400" dirty="0"/>
              <a:t>Massive wealth transfer</a:t>
            </a:r>
          </a:p>
          <a:p>
            <a:pPr lvl="1"/>
            <a:r>
              <a:rPr lang="en-US" sz="3200" dirty="0"/>
              <a:t>Yachts &amp; private jets on back-order</a:t>
            </a:r>
          </a:p>
          <a:p>
            <a:pPr lvl="1"/>
            <a:r>
              <a:rPr lang="en-US" sz="3200" dirty="0"/>
              <a:t>Ferrari &amp; Lamborghini sales Up</a:t>
            </a:r>
          </a:p>
          <a:p>
            <a:pPr lvl="1"/>
            <a:r>
              <a:rPr lang="en-US" sz="3200" dirty="0"/>
              <a:t>New Billionaires by the dozens</a:t>
            </a:r>
          </a:p>
          <a:p>
            <a:endParaRPr lang="en-US" sz="3200" dirty="0"/>
          </a:p>
          <a:p>
            <a:endParaRPr lang="en-US" sz="3600" dirty="0"/>
          </a:p>
        </p:txBody>
      </p:sp>
      <p:pic>
        <p:nvPicPr>
          <p:cNvPr id="3" name="Picture 2" descr="A picture containing outdoor, watercraft, transport, boat&#10;&#10;Description automatically generated">
            <a:extLst>
              <a:ext uri="{FF2B5EF4-FFF2-40B4-BE49-F238E27FC236}">
                <a16:creationId xmlns:a16="http://schemas.microsoft.com/office/drawing/2014/main" id="{DD3D3552-6C03-51B4-B579-E20DBC8BE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1" y="3921370"/>
            <a:ext cx="4402794" cy="29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51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1753</TotalTime>
  <Words>1174</Words>
  <Application>Microsoft Office PowerPoint</Application>
  <PresentationFormat>Widescreen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Wisp</vt:lpstr>
      <vt:lpstr>NATIONAL CITIZENS’ INQUIRY  A Small-Town Lawyer’s Perspective</vt:lpstr>
      <vt:lpstr>Executive Summary</vt:lpstr>
      <vt:lpstr>Introduction:Respecting the Many, Not Just  the Few</vt:lpstr>
      <vt:lpstr>Intimidation: the Process is the Punishment (1)</vt:lpstr>
      <vt:lpstr>Intimidation: the Process is the Punishment (2)</vt:lpstr>
      <vt:lpstr>The CLOWN DEALS (1)</vt:lpstr>
      <vt:lpstr>The CLOWN DEALS (2)</vt:lpstr>
      <vt:lpstr>The BOLD Lie Technique (1)</vt:lpstr>
      <vt:lpstr>The BOLD Lie Technique (2)</vt:lpstr>
      <vt:lpstr>The Numbers: The Myth and the Reality</vt:lpstr>
      <vt:lpstr>   Charter of Rights – Brief History (1)</vt:lpstr>
      <vt:lpstr>Charter of Rights – Brief History (2)</vt:lpstr>
      <vt:lpstr>  HOPE for the Future – Meeting the Challenges</vt:lpstr>
      <vt:lpstr>Perspective</vt:lpstr>
      <vt:lpstr>Inspirations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Property Law for Real Estate Agents</dc:title>
  <dc:creator>Maurice Gatien</dc:creator>
  <cp:lastModifiedBy>Maurice Gatien</cp:lastModifiedBy>
  <cp:revision>47</cp:revision>
  <cp:lastPrinted>2023-05-17T22:01:50Z</cp:lastPrinted>
  <dcterms:created xsi:type="dcterms:W3CDTF">2019-05-05T11:16:55Z</dcterms:created>
  <dcterms:modified xsi:type="dcterms:W3CDTF">2023-05-18T12:50:19Z</dcterms:modified>
</cp:coreProperties>
</file>