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5" r:id="rId1"/>
  </p:sldMasterIdLst>
  <p:notesMasterIdLst>
    <p:notesMasterId r:id="rId11"/>
  </p:notesMasterIdLst>
  <p:sldIdLst>
    <p:sldId id="256" r:id="rId2"/>
    <p:sldId id="258" r:id="rId3"/>
    <p:sldId id="269" r:id="rId4"/>
    <p:sldId id="292" r:id="rId5"/>
    <p:sldId id="288" r:id="rId6"/>
    <p:sldId id="289" r:id="rId7"/>
    <p:sldId id="293" r:id="rId8"/>
    <p:sldId id="291" r:id="rId9"/>
    <p:sldId id="277"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6"/>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1986" autoAdjust="0"/>
  </p:normalViewPr>
  <p:slideViewPr>
    <p:cSldViewPr snapToGrid="0">
      <p:cViewPr varScale="1">
        <p:scale>
          <a:sx n="62" d="100"/>
          <a:sy n="62" d="100"/>
        </p:scale>
        <p:origin x="178"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3" d="100"/>
          <a:sy n="53" d="100"/>
        </p:scale>
        <p:origin x="2371"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73191E-499E-4203-8048-5F59981196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E2C9F8B-081C-4CF0-BE29-B3DD908423C8}">
      <dgm:prSet custT="1"/>
      <dgm:spPr/>
      <dgm:t>
        <a:bodyPr/>
        <a:lstStyle/>
        <a:p>
          <a:r>
            <a:rPr lang="en-US" sz="2400" dirty="0"/>
            <a:t>“One of the things, though, I’d like to point out is that it’s important to note that we need to keep the Public Health Act current and ready to address any unknown or known threat to the health of Albertans, and one example I’d like to put forward is that we know, for example, that the threat of bioterrorism such as the use of weaponized smallpox is a real concern. There are countries elsewhere in the world which have the power to do that. We also know that new infectious diseases will continue to emerge such as SARS, Ebola, and MERS, all of which are far more deadly than COVID but, thankfully, do not transmit as easily as COVID does.”</a:t>
          </a:r>
        </a:p>
      </dgm:t>
    </dgm:pt>
    <dgm:pt modelId="{D56FFBCE-09B9-4629-A508-1F414A9A61D4}" type="parTrans" cxnId="{C782A451-787F-4C27-930E-602A820E78F7}">
      <dgm:prSet/>
      <dgm:spPr/>
      <dgm:t>
        <a:bodyPr/>
        <a:lstStyle/>
        <a:p>
          <a:endParaRPr lang="en-US"/>
        </a:p>
      </dgm:t>
    </dgm:pt>
    <dgm:pt modelId="{619BE8F2-36FE-4810-90FF-D162518C4272}" type="sibTrans" cxnId="{C782A451-787F-4C27-930E-602A820E78F7}">
      <dgm:prSet/>
      <dgm:spPr/>
      <dgm:t>
        <a:bodyPr/>
        <a:lstStyle/>
        <a:p>
          <a:endParaRPr lang="en-US"/>
        </a:p>
      </dgm:t>
    </dgm:pt>
    <dgm:pt modelId="{A2A5742B-1DF9-43E8-BB27-770F32DFFE05}">
      <dgm:prSet/>
      <dgm:spPr/>
      <dgm:t>
        <a:bodyPr/>
        <a:lstStyle/>
        <a:p>
          <a:r>
            <a:rPr lang="en-US" b="1" dirty="0"/>
            <a:t>Trish Merrithew-</a:t>
          </a:r>
          <a:r>
            <a:rPr lang="en-US" b="1" dirty="0" err="1"/>
            <a:t>Mercredi</a:t>
          </a:r>
          <a:r>
            <a:rPr lang="en-US" b="1" dirty="0"/>
            <a:t>, Assistant Deputy Minister, Public Health and Compliance</a:t>
          </a:r>
          <a:endParaRPr lang="en-US" dirty="0"/>
        </a:p>
      </dgm:t>
    </dgm:pt>
    <dgm:pt modelId="{5DBE4BED-1417-4AE0-81A0-B482B21CF51F}" type="parTrans" cxnId="{746BAE8B-4142-4A33-9FCF-996C6D5F912E}">
      <dgm:prSet/>
      <dgm:spPr/>
      <dgm:t>
        <a:bodyPr/>
        <a:lstStyle/>
        <a:p>
          <a:endParaRPr lang="en-US"/>
        </a:p>
      </dgm:t>
    </dgm:pt>
    <dgm:pt modelId="{19EE44DE-5447-4D17-AF9A-07AB048614DE}" type="sibTrans" cxnId="{746BAE8B-4142-4A33-9FCF-996C6D5F912E}">
      <dgm:prSet/>
      <dgm:spPr/>
      <dgm:t>
        <a:bodyPr/>
        <a:lstStyle/>
        <a:p>
          <a:endParaRPr lang="en-US"/>
        </a:p>
      </dgm:t>
    </dgm:pt>
    <dgm:pt modelId="{24B5D98E-1EC2-4593-B9F2-2D29A2253B6E}" type="pres">
      <dgm:prSet presAssocID="{2973191E-499E-4203-8048-5F599811962C}" presName="vert0" presStyleCnt="0">
        <dgm:presLayoutVars>
          <dgm:dir/>
          <dgm:animOne val="branch"/>
          <dgm:animLvl val="lvl"/>
        </dgm:presLayoutVars>
      </dgm:prSet>
      <dgm:spPr/>
    </dgm:pt>
    <dgm:pt modelId="{989430CC-3028-40C5-967C-2F8F526A479F}" type="pres">
      <dgm:prSet presAssocID="{5E2C9F8B-081C-4CF0-BE29-B3DD908423C8}" presName="thickLine" presStyleLbl="alignNode1" presStyleIdx="0" presStyleCnt="2"/>
      <dgm:spPr/>
    </dgm:pt>
    <dgm:pt modelId="{CECA9C6C-74C0-4715-9B9C-0AA736CACCBD}" type="pres">
      <dgm:prSet presAssocID="{5E2C9F8B-081C-4CF0-BE29-B3DD908423C8}" presName="horz1" presStyleCnt="0"/>
      <dgm:spPr/>
    </dgm:pt>
    <dgm:pt modelId="{12399DE2-F360-468B-9297-AC9ADECBBAB2}" type="pres">
      <dgm:prSet presAssocID="{5E2C9F8B-081C-4CF0-BE29-B3DD908423C8}" presName="tx1" presStyleLbl="revTx" presStyleIdx="0" presStyleCnt="2"/>
      <dgm:spPr/>
    </dgm:pt>
    <dgm:pt modelId="{541D5841-D314-42B6-8178-AE7D0CC88BB9}" type="pres">
      <dgm:prSet presAssocID="{5E2C9F8B-081C-4CF0-BE29-B3DD908423C8}" presName="vert1" presStyleCnt="0"/>
      <dgm:spPr/>
    </dgm:pt>
    <dgm:pt modelId="{287C433B-7414-4700-8215-BEB94ED5079C}" type="pres">
      <dgm:prSet presAssocID="{A2A5742B-1DF9-43E8-BB27-770F32DFFE05}" presName="thickLine" presStyleLbl="alignNode1" presStyleIdx="1" presStyleCnt="2"/>
      <dgm:spPr/>
    </dgm:pt>
    <dgm:pt modelId="{A51A901D-9BC5-4FDA-8F0E-1FFC5BD92641}" type="pres">
      <dgm:prSet presAssocID="{A2A5742B-1DF9-43E8-BB27-770F32DFFE05}" presName="horz1" presStyleCnt="0"/>
      <dgm:spPr/>
    </dgm:pt>
    <dgm:pt modelId="{4E30F4A6-CCC7-42FB-B1BE-FFB97335B9EC}" type="pres">
      <dgm:prSet presAssocID="{A2A5742B-1DF9-43E8-BB27-770F32DFFE05}" presName="tx1" presStyleLbl="revTx" presStyleIdx="1" presStyleCnt="2" custAng="0" custFlipVert="0" custScaleY="24381"/>
      <dgm:spPr/>
    </dgm:pt>
    <dgm:pt modelId="{EAABF232-A4D3-4C69-B965-6CC019CE3E9D}" type="pres">
      <dgm:prSet presAssocID="{A2A5742B-1DF9-43E8-BB27-770F32DFFE05}" presName="vert1" presStyleCnt="0"/>
      <dgm:spPr/>
    </dgm:pt>
  </dgm:ptLst>
  <dgm:cxnLst>
    <dgm:cxn modelId="{B5662300-8E5F-445C-BB18-AADC356FBC8E}" type="presOf" srcId="{5E2C9F8B-081C-4CF0-BE29-B3DD908423C8}" destId="{12399DE2-F360-468B-9297-AC9ADECBBAB2}" srcOrd="0" destOrd="0" presId="urn:microsoft.com/office/officeart/2008/layout/LinedList"/>
    <dgm:cxn modelId="{15BE8361-9DED-4D87-9693-E82C9199BD32}" type="presOf" srcId="{A2A5742B-1DF9-43E8-BB27-770F32DFFE05}" destId="{4E30F4A6-CCC7-42FB-B1BE-FFB97335B9EC}" srcOrd="0" destOrd="0" presId="urn:microsoft.com/office/officeart/2008/layout/LinedList"/>
    <dgm:cxn modelId="{C782A451-787F-4C27-930E-602A820E78F7}" srcId="{2973191E-499E-4203-8048-5F599811962C}" destId="{5E2C9F8B-081C-4CF0-BE29-B3DD908423C8}" srcOrd="0" destOrd="0" parTransId="{D56FFBCE-09B9-4629-A508-1F414A9A61D4}" sibTransId="{619BE8F2-36FE-4810-90FF-D162518C4272}"/>
    <dgm:cxn modelId="{746BAE8B-4142-4A33-9FCF-996C6D5F912E}" srcId="{2973191E-499E-4203-8048-5F599811962C}" destId="{A2A5742B-1DF9-43E8-BB27-770F32DFFE05}" srcOrd="1" destOrd="0" parTransId="{5DBE4BED-1417-4AE0-81A0-B482B21CF51F}" sibTransId="{19EE44DE-5447-4D17-AF9A-07AB048614DE}"/>
    <dgm:cxn modelId="{52197DAE-C6DB-443A-8498-DD7D65FE57AA}" type="presOf" srcId="{2973191E-499E-4203-8048-5F599811962C}" destId="{24B5D98E-1EC2-4593-B9F2-2D29A2253B6E}" srcOrd="0" destOrd="0" presId="urn:microsoft.com/office/officeart/2008/layout/LinedList"/>
    <dgm:cxn modelId="{31C3C354-0B96-43D4-BC82-99F83A0DCE9D}" type="presParOf" srcId="{24B5D98E-1EC2-4593-B9F2-2D29A2253B6E}" destId="{989430CC-3028-40C5-967C-2F8F526A479F}" srcOrd="0" destOrd="0" presId="urn:microsoft.com/office/officeart/2008/layout/LinedList"/>
    <dgm:cxn modelId="{4AC40287-9F81-4162-84E9-B091F8B35FDD}" type="presParOf" srcId="{24B5D98E-1EC2-4593-B9F2-2D29A2253B6E}" destId="{CECA9C6C-74C0-4715-9B9C-0AA736CACCBD}" srcOrd="1" destOrd="0" presId="urn:microsoft.com/office/officeart/2008/layout/LinedList"/>
    <dgm:cxn modelId="{0C0F4395-9D76-4449-B946-6B2B4E030A56}" type="presParOf" srcId="{CECA9C6C-74C0-4715-9B9C-0AA736CACCBD}" destId="{12399DE2-F360-468B-9297-AC9ADECBBAB2}" srcOrd="0" destOrd="0" presId="urn:microsoft.com/office/officeart/2008/layout/LinedList"/>
    <dgm:cxn modelId="{CD3159DE-265F-4FCA-B1DE-5D25FDF6C9EE}" type="presParOf" srcId="{CECA9C6C-74C0-4715-9B9C-0AA736CACCBD}" destId="{541D5841-D314-42B6-8178-AE7D0CC88BB9}" srcOrd="1" destOrd="0" presId="urn:microsoft.com/office/officeart/2008/layout/LinedList"/>
    <dgm:cxn modelId="{6EFAB81B-FB54-457D-A1CF-4A7352A0992E}" type="presParOf" srcId="{24B5D98E-1EC2-4593-B9F2-2D29A2253B6E}" destId="{287C433B-7414-4700-8215-BEB94ED5079C}" srcOrd="2" destOrd="0" presId="urn:microsoft.com/office/officeart/2008/layout/LinedList"/>
    <dgm:cxn modelId="{7D781A9B-E0A5-4F03-9F02-8B5312743087}" type="presParOf" srcId="{24B5D98E-1EC2-4593-B9F2-2D29A2253B6E}" destId="{A51A901D-9BC5-4FDA-8F0E-1FFC5BD92641}" srcOrd="3" destOrd="0" presId="urn:microsoft.com/office/officeart/2008/layout/LinedList"/>
    <dgm:cxn modelId="{345B69FC-A9D6-4B39-B779-87BDF99CF5E8}" type="presParOf" srcId="{A51A901D-9BC5-4FDA-8F0E-1FFC5BD92641}" destId="{4E30F4A6-CCC7-42FB-B1BE-FFB97335B9EC}" srcOrd="0" destOrd="0" presId="urn:microsoft.com/office/officeart/2008/layout/LinedList"/>
    <dgm:cxn modelId="{F5EF16BE-A21F-4428-ACDE-A55C68E1165A}" type="presParOf" srcId="{A51A901D-9BC5-4FDA-8F0E-1FFC5BD92641}" destId="{EAABF232-A4D3-4C69-B965-6CC019CE3E9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430CC-3028-40C5-967C-2F8F526A479F}">
      <dsp:nvSpPr>
        <dsp:cNvPr id="0" name=""/>
        <dsp:cNvSpPr/>
      </dsp:nvSpPr>
      <dsp:spPr>
        <a:xfrm>
          <a:off x="0" y="1005"/>
          <a:ext cx="660400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399DE2-F360-468B-9297-AC9ADECBBAB2}">
      <dsp:nvSpPr>
        <dsp:cNvPr id="0" name=""/>
        <dsp:cNvSpPr/>
      </dsp:nvSpPr>
      <dsp:spPr>
        <a:xfrm>
          <a:off x="0" y="1005"/>
          <a:ext cx="6604001" cy="4804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“One of the things, though, I’d like to point out is that it’s important to note that we need to keep the Public Health Act current and ready to address any unknown or known threat to the health of Albertans, and one example I’d like to put forward is that we know, for example, that the threat of bioterrorism such as the use of weaponized smallpox is a real concern. There are countries elsewhere in the world which have the power to do that. We also know that new infectious diseases will continue to emerge such as SARS, Ebola, and MERS, all of which are far more deadly than COVID but, thankfully, do not transmit as easily as COVID does.”</a:t>
          </a:r>
        </a:p>
      </dsp:txBody>
      <dsp:txXfrm>
        <a:off x="0" y="1005"/>
        <a:ext cx="6604001" cy="4804155"/>
      </dsp:txXfrm>
    </dsp:sp>
    <dsp:sp modelId="{287C433B-7414-4700-8215-BEB94ED5079C}">
      <dsp:nvSpPr>
        <dsp:cNvPr id="0" name=""/>
        <dsp:cNvSpPr/>
      </dsp:nvSpPr>
      <dsp:spPr>
        <a:xfrm>
          <a:off x="0" y="4805160"/>
          <a:ext cx="660400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0F4A6-CCC7-42FB-B1BE-FFB97335B9EC}">
      <dsp:nvSpPr>
        <dsp:cNvPr id="0" name=""/>
        <dsp:cNvSpPr/>
      </dsp:nvSpPr>
      <dsp:spPr>
        <a:xfrm>
          <a:off x="0" y="4805160"/>
          <a:ext cx="6604001" cy="1171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b="1" kern="1200" dirty="0"/>
            <a:t>Trish Merrithew-</a:t>
          </a:r>
          <a:r>
            <a:rPr lang="en-US" sz="2700" b="1" kern="1200" dirty="0" err="1"/>
            <a:t>Mercredi</a:t>
          </a:r>
          <a:r>
            <a:rPr lang="en-US" sz="2700" b="1" kern="1200" dirty="0"/>
            <a:t>, Assistant Deputy Minister, Public Health and Compliance</a:t>
          </a:r>
          <a:endParaRPr lang="en-US" sz="2700" kern="1200" dirty="0"/>
        </a:p>
      </dsp:txBody>
      <dsp:txXfrm>
        <a:off x="0" y="4805160"/>
        <a:ext cx="6604001" cy="117130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CA"/>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D267959-0405-4D34-9306-7F64493D076A}" type="datetimeFigureOut">
              <a:rPr lang="en-CA" smtClean="0"/>
              <a:t>2023-05-15</a:t>
            </a:fld>
            <a:endParaRPr lang="en-CA"/>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CA"/>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CA"/>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6E8A27F-0876-41B9-A589-A178CD8E6C6D}" type="slidenum">
              <a:rPr lang="en-CA" smtClean="0"/>
              <a:t>‹#›</a:t>
            </a:fld>
            <a:endParaRPr lang="en-CA"/>
          </a:p>
        </p:txBody>
      </p:sp>
    </p:spTree>
    <p:extLst>
      <p:ext uri="{BB962C8B-B14F-4D97-AF65-F5344CB8AC3E}">
        <p14:creationId xmlns:p14="http://schemas.microsoft.com/office/powerpoint/2010/main" val="181697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6E8A27F-0876-41B9-A589-A178CD8E6C6D}" type="slidenum">
              <a:rPr lang="en-CA" smtClean="0"/>
              <a:t>1</a:t>
            </a:fld>
            <a:endParaRPr lang="en-CA"/>
          </a:p>
        </p:txBody>
      </p:sp>
    </p:spTree>
    <p:extLst>
      <p:ext uri="{BB962C8B-B14F-4D97-AF65-F5344CB8AC3E}">
        <p14:creationId xmlns:p14="http://schemas.microsoft.com/office/powerpoint/2010/main" val="138065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r>
              <a:rPr lang="en-CA" dirty="0"/>
              <a:t>All the information I am speaking to and will show is or was available publicly – some has been deleted now, but it is all public documentation that was or still is widely available</a:t>
            </a:r>
          </a:p>
        </p:txBody>
      </p:sp>
      <p:sp>
        <p:nvSpPr>
          <p:cNvPr id="4" name="Slide Number Placeholder 3"/>
          <p:cNvSpPr>
            <a:spLocks noGrp="1"/>
          </p:cNvSpPr>
          <p:nvPr>
            <p:ph type="sldNum" sz="quarter" idx="5"/>
          </p:nvPr>
        </p:nvSpPr>
        <p:spPr/>
        <p:txBody>
          <a:bodyPr/>
          <a:lstStyle/>
          <a:p>
            <a:fld id="{C6E8A27F-0876-41B9-A589-A178CD8E6C6D}" type="slidenum">
              <a:rPr lang="en-CA" smtClean="0"/>
              <a:t>2</a:t>
            </a:fld>
            <a:endParaRPr lang="en-CA"/>
          </a:p>
        </p:txBody>
      </p:sp>
    </p:spTree>
    <p:extLst>
      <p:ext uri="{BB962C8B-B14F-4D97-AF65-F5344CB8AC3E}">
        <p14:creationId xmlns:p14="http://schemas.microsoft.com/office/powerpoint/2010/main" val="132299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APPENDIX 1 – CNA – Nurses Ethical Considerations During a Pandemic</a:t>
            </a:r>
          </a:p>
          <a:p>
            <a:pPr>
              <a:lnSpc>
                <a:spcPct val="107000"/>
              </a:lnSpc>
              <a:spcAft>
                <a:spcPts val="824"/>
              </a:spcAft>
            </a:pPr>
            <a:endParaRPr lang="en-CA" sz="19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The Health Professions Act delegates powers and authority of self-governance to  the colleges the regulatory authority to self-regulate their designated profession (</a:t>
            </a:r>
            <a:r>
              <a:rPr lang="en-CA" sz="1900" kern="100" dirty="0" err="1">
                <a:latin typeface="Calibri" panose="020F0502020204030204" pitchFamily="34" charset="0"/>
                <a:ea typeface="Calibri" panose="020F0502020204030204" pitchFamily="34" charset="0"/>
                <a:cs typeface="Times New Roman" panose="02020603050405020304" pitchFamily="18" charset="0"/>
              </a:rPr>
              <a:t>ie</a:t>
            </a:r>
            <a:r>
              <a:rPr lang="en-CA" sz="1900" kern="100" dirty="0">
                <a:latin typeface="Calibri" panose="020F0502020204030204" pitchFamily="34" charset="0"/>
                <a:ea typeface="Calibri" panose="020F0502020204030204" pitchFamily="34" charset="0"/>
                <a:cs typeface="Times New Roman" panose="02020603050405020304" pitchFamily="18" charset="0"/>
              </a:rPr>
              <a:t>: physicians, nurses, laboratory technologists </a:t>
            </a:r>
            <a:r>
              <a:rPr lang="en-CA" sz="1900" kern="100" dirty="0" err="1">
                <a:latin typeface="Calibri" panose="020F0502020204030204" pitchFamily="34" charset="0"/>
                <a:ea typeface="Calibri" panose="020F0502020204030204" pitchFamily="34" charset="0"/>
                <a:cs typeface="Times New Roman" panose="02020603050405020304" pitchFamily="18" charset="0"/>
              </a:rPr>
              <a:t>etc</a:t>
            </a:r>
            <a:r>
              <a:rPr lang="en-CA" sz="1900" kern="100" dirty="0">
                <a:latin typeface="Calibri" panose="020F0502020204030204" pitchFamily="34" charset="0"/>
                <a:ea typeface="Calibri" panose="020F0502020204030204" pitchFamily="34" charset="0"/>
                <a:cs typeface="Times New Roman" panose="02020603050405020304" pitchFamily="18" charset="0"/>
              </a:rPr>
              <a:t>). The colleges are private not-for-profit corporations and are funded by fees paid from the members they regulate.</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Mandate of the college is to protect the public by governing the profession in accordance with the </a:t>
            </a:r>
            <a:r>
              <a:rPr lang="en-CA" sz="1900" kern="100" dirty="0" err="1">
                <a:latin typeface="Calibri" panose="020F0502020204030204" pitchFamily="34" charset="0"/>
                <a:ea typeface="Calibri" panose="020F0502020204030204" pitchFamily="34" charset="0"/>
                <a:cs typeface="Times New Roman" panose="02020603050405020304" pitchFamily="18" charset="0"/>
              </a:rPr>
              <a:t>HPA</a:t>
            </a:r>
            <a:r>
              <a:rPr lang="en-CA" sz="1900" kern="100" dirty="0">
                <a:latin typeface="Calibri" panose="020F0502020204030204" pitchFamily="34" charset="0"/>
                <a:ea typeface="Calibri" panose="020F0502020204030204" pitchFamily="34" charset="0"/>
                <a:cs typeface="Times New Roman" panose="02020603050405020304" pitchFamily="18" charset="0"/>
              </a:rPr>
              <a:t> to ensure that the public received safe and ethical care from a competent regulated professional. </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Colleges are required to:</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Must carry out activities and govern it’s regulated members in a manner that protects and serves the public interest</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Provide direction and regulate the practice of the regulated members of its profession</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Establish, maintain and enforce standards for registration, continuing competence and standards of practice</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Establish, maintain and enforce a code of ethics</a:t>
            </a:r>
          </a:p>
          <a:p>
            <a:pPr marL="353358" indent="-353358">
              <a:lnSpc>
                <a:spcPct val="107000"/>
              </a:lnSpc>
              <a:spcAft>
                <a:spcPts val="824"/>
              </a:spcAft>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Approve programs of study and educational courses for the purpose of registration</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Colleges are not involved in setting professional fees, or negotiate fees on behalf of the profession.</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The governing body of the college is a council comprised of regulated members and public members. The council manages and conducts the activities of the college, exercises the rights, powers under the act and college bylaws. </a:t>
            </a:r>
          </a:p>
          <a:p>
            <a:endParaRPr lang="en-CA" dirty="0"/>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Colleges main functions: </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Registration </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Competency and Practice </a:t>
            </a:r>
          </a:p>
          <a:p>
            <a:pPr marL="353358" indent="-353358">
              <a:lnSpc>
                <a:spcPct val="107000"/>
              </a:lnSpc>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Inspections</a:t>
            </a:r>
          </a:p>
          <a:p>
            <a:pPr marL="353358" indent="-353358">
              <a:lnSpc>
                <a:spcPct val="107000"/>
              </a:lnSpc>
              <a:spcAft>
                <a:spcPts val="824"/>
              </a:spcAft>
              <a:buFont typeface="Calibri" panose="020F0502020204030204" pitchFamily="34" charset="0"/>
              <a:buChar char="-"/>
            </a:pPr>
            <a:r>
              <a:rPr lang="en-CA" sz="1900" kern="100" dirty="0">
                <a:latin typeface="Calibri" panose="020F0502020204030204" pitchFamily="34" charset="0"/>
                <a:ea typeface="Calibri" panose="020F0502020204030204" pitchFamily="34" charset="0"/>
                <a:cs typeface="Times New Roman" panose="02020603050405020304" pitchFamily="18" charset="0"/>
              </a:rPr>
              <a:t>Professional Conduct</a:t>
            </a:r>
          </a:p>
          <a:p>
            <a:pPr>
              <a:lnSpc>
                <a:spcPct val="107000"/>
              </a:lnSpc>
              <a:spcAft>
                <a:spcPts val="824"/>
              </a:spcAft>
            </a:pPr>
            <a:r>
              <a:rPr lang="en-CA" sz="1900" kern="100" dirty="0">
                <a:latin typeface="Calibri" panose="020F0502020204030204" pitchFamily="34" charset="0"/>
                <a:ea typeface="Calibri" panose="020F0502020204030204" pitchFamily="34" charset="0"/>
                <a:cs typeface="Times New Roman" panose="02020603050405020304" pitchFamily="18" charset="0"/>
              </a:rPr>
              <a:t>My focus will be on the Professional Conduct process</a:t>
            </a:r>
          </a:p>
          <a:p>
            <a:endParaRPr lang="en-CA" dirty="0"/>
          </a:p>
          <a:p>
            <a:r>
              <a:rPr lang="en-CA" dirty="0"/>
              <a:t>Not an extension of the employer or the government – supposed to be arm’s length</a:t>
            </a:r>
          </a:p>
          <a:p>
            <a:pPr>
              <a:lnSpc>
                <a:spcPct val="107000"/>
              </a:lnSpc>
              <a:spcAft>
                <a:spcPts val="824"/>
              </a:spcAft>
            </a:pPr>
            <a:endParaRPr lang="en-CA" dirty="0"/>
          </a:p>
        </p:txBody>
      </p:sp>
      <p:sp>
        <p:nvSpPr>
          <p:cNvPr id="4" name="Slide Number Placeholder 3"/>
          <p:cNvSpPr>
            <a:spLocks noGrp="1"/>
          </p:cNvSpPr>
          <p:nvPr>
            <p:ph type="sldNum" sz="quarter" idx="5"/>
          </p:nvPr>
        </p:nvSpPr>
        <p:spPr/>
        <p:txBody>
          <a:bodyPr/>
          <a:lstStyle/>
          <a:p>
            <a:fld id="{C6E8A27F-0876-41B9-A589-A178CD8E6C6D}" type="slidenum">
              <a:rPr lang="en-CA" smtClean="0"/>
              <a:t>3</a:t>
            </a:fld>
            <a:endParaRPr lang="en-CA"/>
          </a:p>
        </p:txBody>
      </p:sp>
    </p:spTree>
    <p:extLst>
      <p:ext uri="{BB962C8B-B14F-4D97-AF65-F5344CB8AC3E}">
        <p14:creationId xmlns:p14="http://schemas.microsoft.com/office/powerpoint/2010/main" val="2590564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Appendices 2, 3, 4, 5, 6 and 7</a:t>
            </a:r>
          </a:p>
        </p:txBody>
      </p:sp>
      <p:sp>
        <p:nvSpPr>
          <p:cNvPr id="4" name="Slide Number Placeholder 3"/>
          <p:cNvSpPr>
            <a:spLocks noGrp="1"/>
          </p:cNvSpPr>
          <p:nvPr>
            <p:ph type="sldNum" sz="quarter" idx="5"/>
          </p:nvPr>
        </p:nvSpPr>
        <p:spPr/>
        <p:txBody>
          <a:bodyPr/>
          <a:lstStyle/>
          <a:p>
            <a:fld id="{C6E8A27F-0876-41B9-A589-A178CD8E6C6D}" type="slidenum">
              <a:rPr lang="en-CA" smtClean="0"/>
              <a:t>4</a:t>
            </a:fld>
            <a:endParaRPr lang="en-CA"/>
          </a:p>
        </p:txBody>
      </p:sp>
    </p:spTree>
    <p:extLst>
      <p:ext uri="{BB962C8B-B14F-4D97-AF65-F5344CB8AC3E}">
        <p14:creationId xmlns:p14="http://schemas.microsoft.com/office/powerpoint/2010/main" val="1382997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6E8A27F-0876-41B9-A589-A178CD8E6C6D}" type="slidenum">
              <a:rPr lang="en-CA" smtClean="0"/>
              <a:t>5</a:t>
            </a:fld>
            <a:endParaRPr lang="en-CA"/>
          </a:p>
        </p:txBody>
      </p:sp>
    </p:spTree>
    <p:extLst>
      <p:ext uri="{BB962C8B-B14F-4D97-AF65-F5344CB8AC3E}">
        <p14:creationId xmlns:p14="http://schemas.microsoft.com/office/powerpoint/2010/main" val="314954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Diverse investigations teams - Forensic financial, regulatory, criminal and fraud investigators</a:t>
            </a:r>
          </a:p>
        </p:txBody>
      </p:sp>
      <p:sp>
        <p:nvSpPr>
          <p:cNvPr id="4" name="Slide Number Placeholder 3"/>
          <p:cNvSpPr>
            <a:spLocks noGrp="1"/>
          </p:cNvSpPr>
          <p:nvPr>
            <p:ph type="sldNum" sz="quarter" idx="5"/>
          </p:nvPr>
        </p:nvSpPr>
        <p:spPr/>
        <p:txBody>
          <a:bodyPr/>
          <a:lstStyle/>
          <a:p>
            <a:fld id="{C6E8A27F-0876-41B9-A589-A178CD8E6C6D}" type="slidenum">
              <a:rPr lang="en-CA" smtClean="0"/>
              <a:t>6</a:t>
            </a:fld>
            <a:endParaRPr lang="en-CA"/>
          </a:p>
        </p:txBody>
      </p:sp>
    </p:spTree>
    <p:extLst>
      <p:ext uri="{BB962C8B-B14F-4D97-AF65-F5344CB8AC3E}">
        <p14:creationId xmlns:p14="http://schemas.microsoft.com/office/powerpoint/2010/main" val="3606823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176679" indent="-176679">
              <a:buFontTx/>
              <a:buChar char="-"/>
            </a:pPr>
            <a:r>
              <a:rPr lang="en-CA" dirty="0"/>
              <a:t>Dr. Ari Joffe presentation about position change in reference to lock downs (Sept 10, 2020) – notable voice that was outspoken about the harms presentation information provided for commission</a:t>
            </a:r>
          </a:p>
          <a:p>
            <a:pPr marL="176679" indent="-176679">
              <a:buFontTx/>
              <a:buChar char="-"/>
            </a:pPr>
            <a:r>
              <a:rPr lang="en-US" dirty="0"/>
              <a:t>Ethics presentation by Dr. Ari Joffe Sept 10, 2020 -  Covid-19  Rethinking the Lockdown Groupthink </a:t>
            </a:r>
          </a:p>
          <a:p>
            <a:pPr marL="176679" indent="-176679">
              <a:buFontTx/>
              <a:buChar char="-"/>
            </a:pPr>
            <a:r>
              <a:rPr lang="en-US" dirty="0"/>
              <a:t>John Dossetor Health Ethics Centre at the University of Alberta </a:t>
            </a:r>
          </a:p>
          <a:p>
            <a:pPr marL="176679" indent="-176679">
              <a:buFontTx/>
              <a:buChar char="-"/>
            </a:pPr>
            <a:r>
              <a:rPr lang="en-US" dirty="0"/>
              <a:t>Dr. A. Joffe Initially supported lockdowns, by fall of 2020 he had reversed his position and admitted to the level of harm related to the covid measures. </a:t>
            </a:r>
          </a:p>
          <a:p>
            <a:pPr marL="176679" indent="-176679">
              <a:buFontTx/>
              <a:buChar char="-"/>
            </a:pPr>
            <a:endParaRPr lang="en-CA" dirty="0"/>
          </a:p>
          <a:p>
            <a:r>
              <a:rPr lang="en-US" dirty="0"/>
              <a:t>AHS Covid-19 Scientific Advisory Group </a:t>
            </a:r>
          </a:p>
          <a:p>
            <a:r>
              <a:rPr lang="en-US" dirty="0"/>
              <a:t>Attitudes and Adherence  to Covid-19 Guidelines – Sept 17, 2020 </a:t>
            </a:r>
          </a:p>
          <a:p>
            <a:endParaRPr lang="en-CA" dirty="0"/>
          </a:p>
          <a:p>
            <a:r>
              <a:rPr lang="en-CA" dirty="0"/>
              <a:t>Note – MASKING - AHS FAQ guidance for staff, CPSA guidance for physicians (Published March 4, 2022 and updated June 21, 2022) have noted that patients that are exempt or refuse to wear a mask or have an invasive test cannot be refused service or treatment.  Till today there are clinics and </a:t>
            </a:r>
            <a:r>
              <a:rPr lang="en-CA" dirty="0" err="1"/>
              <a:t>practioners</a:t>
            </a:r>
            <a:r>
              <a:rPr lang="en-CA" dirty="0"/>
              <a:t> that are violating their obligations to provide care to their patients. – I have even witnessed social media posts from healthcare professionals celebrating calling the police on patients that cannot wear a mask. The duty of care for those patients was violated. </a:t>
            </a:r>
          </a:p>
        </p:txBody>
      </p:sp>
      <p:sp>
        <p:nvSpPr>
          <p:cNvPr id="4" name="Slide Number Placeholder 3"/>
          <p:cNvSpPr>
            <a:spLocks noGrp="1"/>
          </p:cNvSpPr>
          <p:nvPr>
            <p:ph type="sldNum" sz="quarter" idx="5"/>
          </p:nvPr>
        </p:nvSpPr>
        <p:spPr/>
        <p:txBody>
          <a:bodyPr/>
          <a:lstStyle/>
          <a:p>
            <a:fld id="{C6E8A27F-0876-41B9-A589-A178CD8E6C6D}" type="slidenum">
              <a:rPr lang="en-CA" smtClean="0"/>
              <a:t>8</a:t>
            </a:fld>
            <a:endParaRPr lang="en-CA"/>
          </a:p>
        </p:txBody>
      </p:sp>
    </p:spTree>
    <p:extLst>
      <p:ext uri="{BB962C8B-B14F-4D97-AF65-F5344CB8AC3E}">
        <p14:creationId xmlns:p14="http://schemas.microsoft.com/office/powerpoint/2010/main" val="2759979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information was from July 17, 2020. What other information was known? Why did the fall bring a harsh lockdown? Why did the messaging not change.</a:t>
            </a:r>
          </a:p>
        </p:txBody>
      </p:sp>
      <p:sp>
        <p:nvSpPr>
          <p:cNvPr id="4" name="Slide Number Placeholder 3"/>
          <p:cNvSpPr>
            <a:spLocks noGrp="1"/>
          </p:cNvSpPr>
          <p:nvPr>
            <p:ph type="sldNum" sz="quarter" idx="5"/>
          </p:nvPr>
        </p:nvSpPr>
        <p:spPr/>
        <p:txBody>
          <a:bodyPr/>
          <a:lstStyle/>
          <a:p>
            <a:fld id="{C6E8A27F-0876-41B9-A589-A178CD8E6C6D}" type="slidenum">
              <a:rPr lang="en-CA" smtClean="0"/>
              <a:t>9</a:t>
            </a:fld>
            <a:endParaRPr lang="en-CA"/>
          </a:p>
        </p:txBody>
      </p:sp>
    </p:spTree>
    <p:extLst>
      <p:ext uri="{BB962C8B-B14F-4D97-AF65-F5344CB8AC3E}">
        <p14:creationId xmlns:p14="http://schemas.microsoft.com/office/powerpoint/2010/main" val="31718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525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14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3642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15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9701"/>
          </a:xfrm>
        </p:spPr>
        <p:txBody>
          <a:bodyPr/>
          <a:lstStyle/>
          <a:p>
            <a:r>
              <a:rPr lang="en-US" dirty="0"/>
              <a:t>Click to edit Master title style</a:t>
            </a:r>
          </a:p>
        </p:txBody>
      </p:sp>
      <p:sp>
        <p:nvSpPr>
          <p:cNvPr id="3" name="Content Placeholder 2"/>
          <p:cNvSpPr>
            <a:spLocks noGrp="1"/>
          </p:cNvSpPr>
          <p:nvPr>
            <p:ph idx="1"/>
          </p:nvPr>
        </p:nvSpPr>
        <p:spPr>
          <a:xfrm>
            <a:off x="838200" y="1063487"/>
            <a:ext cx="10515600" cy="5113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31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9701"/>
          </a:xfrm>
        </p:spPr>
        <p:txBody>
          <a:bodyPr/>
          <a:lstStyle/>
          <a:p>
            <a:r>
              <a:rPr lang="en-US" dirty="0"/>
              <a:t>Click to edit Master title style</a:t>
            </a:r>
          </a:p>
        </p:txBody>
      </p:sp>
      <p:sp>
        <p:nvSpPr>
          <p:cNvPr id="3" name="Content Placeholder 2"/>
          <p:cNvSpPr>
            <a:spLocks noGrp="1"/>
          </p:cNvSpPr>
          <p:nvPr>
            <p:ph idx="1"/>
          </p:nvPr>
        </p:nvSpPr>
        <p:spPr>
          <a:xfrm>
            <a:off x="838200" y="1063487"/>
            <a:ext cx="10515600" cy="5113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769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578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351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312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510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760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417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67848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5/15/2023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010141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49"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l" defTabSz="914400" rtl="0" eaLnBrk="1" latinLnBrk="0" hangingPunct="1">
        <a:lnSpc>
          <a:spcPct val="90000"/>
        </a:lnSpc>
        <a:spcBef>
          <a:spcPct val="0"/>
        </a:spcBef>
        <a:buNone/>
        <a:defRPr sz="4400" kern="1200">
          <a:solidFill>
            <a:schemeClr val="tx1"/>
          </a:solidFill>
          <a:latin typeface="Alright Sans Bold"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en/public-health/services/immunization-vaccine-priorities/immunization-partnership-fund.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9"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3">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A4D34E2C-4A5B-7D7E-C611-B35E5E156F4E}"/>
              </a:ext>
            </a:extLst>
          </p:cNvPr>
          <p:cNvSpPr>
            <a:spLocks noGrp="1"/>
          </p:cNvSpPr>
          <p:nvPr>
            <p:ph type="ctrTitle"/>
          </p:nvPr>
        </p:nvSpPr>
        <p:spPr>
          <a:xfrm>
            <a:off x="838199" y="1120676"/>
            <a:ext cx="7021513" cy="2308324"/>
          </a:xfrm>
        </p:spPr>
        <p:txBody>
          <a:bodyPr>
            <a:normAutofit/>
          </a:bodyPr>
          <a:lstStyle/>
          <a:p>
            <a:pPr algn="l"/>
            <a:r>
              <a:rPr lang="en-CA" sz="5600" dirty="0">
                <a:solidFill>
                  <a:schemeClr val="accent5"/>
                </a:solidFill>
              </a:rPr>
              <a:t>Natasha Gonek </a:t>
            </a:r>
            <a:br>
              <a:rPr lang="en-CA" sz="5600" dirty="0">
                <a:solidFill>
                  <a:schemeClr val="accent5"/>
                </a:solidFill>
              </a:rPr>
            </a:br>
            <a:r>
              <a:rPr lang="en-CA" sz="4000" dirty="0">
                <a:solidFill>
                  <a:schemeClr val="accent5"/>
                </a:solidFill>
              </a:rPr>
              <a:t>B.Sc., NCIT Specialized</a:t>
            </a:r>
            <a:br>
              <a:rPr lang="en-CA" sz="4000" dirty="0">
                <a:solidFill>
                  <a:schemeClr val="accent5"/>
                </a:solidFill>
              </a:rPr>
            </a:br>
            <a:endParaRPr lang="en-CA" sz="3600" dirty="0">
              <a:solidFill>
                <a:schemeClr val="accent5"/>
              </a:solidFill>
            </a:endParaRPr>
          </a:p>
        </p:txBody>
      </p:sp>
    </p:spTree>
    <p:extLst>
      <p:ext uri="{BB962C8B-B14F-4D97-AF65-F5344CB8AC3E}">
        <p14:creationId xmlns:p14="http://schemas.microsoft.com/office/powerpoint/2010/main" val="186550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16DEEAD-0C57-CEDD-1CF3-BC5F009E19B6}"/>
              </a:ext>
            </a:extLst>
          </p:cNvPr>
          <p:cNvSpPr txBox="1">
            <a:spLocks/>
          </p:cNvSpPr>
          <p:nvPr/>
        </p:nvSpPr>
        <p:spPr>
          <a:xfrm>
            <a:off x="5631545" y="365125"/>
            <a:ext cx="6305049" cy="6340475"/>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defTabSz="914400">
              <a:spcBef>
                <a:spcPts val="0"/>
              </a:spcBef>
            </a:pPr>
            <a:r>
              <a:rPr lang="en-US" dirty="0"/>
              <a:t>Bachelor of Science – Biological Sciences and a minor in Psychology</a:t>
            </a:r>
          </a:p>
          <a:p>
            <a:pPr defTabSz="914400">
              <a:spcBef>
                <a:spcPts val="0"/>
              </a:spcBef>
            </a:pPr>
            <a:r>
              <a:rPr lang="en-US" dirty="0"/>
              <a:t>National Certified Investigator Training: CLEAR Basic and Specialized </a:t>
            </a:r>
          </a:p>
          <a:p>
            <a:pPr defTabSz="914400">
              <a:spcBef>
                <a:spcPts val="0"/>
              </a:spcBef>
            </a:pPr>
            <a:r>
              <a:rPr lang="en-US" dirty="0"/>
              <a:t>Investigative Interviewing Training</a:t>
            </a:r>
          </a:p>
          <a:p>
            <a:pPr defTabSz="914400">
              <a:spcBef>
                <a:spcPts val="0"/>
              </a:spcBef>
              <a:spcAft>
                <a:spcPts val="800"/>
              </a:spcAft>
            </a:pPr>
            <a:r>
              <a:rPr lang="en-US" dirty="0"/>
              <a:t>Investigation Interviewing- Crimes Against Children Training: Edmonton Police Service</a:t>
            </a:r>
          </a:p>
          <a:p>
            <a:pPr defTabSz="914400">
              <a:spcBef>
                <a:spcPts val="0"/>
              </a:spcBef>
              <a:spcAft>
                <a:spcPts val="800"/>
              </a:spcAft>
            </a:pPr>
            <a:r>
              <a:rPr lang="en-US" dirty="0"/>
              <a:t>First Responder to Sexual Assault and Abuse Training: Association of Alberta Sexual Assault Services</a:t>
            </a:r>
          </a:p>
          <a:p>
            <a:pPr defTabSz="914400">
              <a:spcBef>
                <a:spcPts val="0"/>
              </a:spcBef>
            </a:pPr>
            <a:r>
              <a:rPr lang="en-US" dirty="0"/>
              <a:t>Certified Tissue Banking Specialist: American Association of Tissue Banking </a:t>
            </a:r>
          </a:p>
          <a:p>
            <a:pPr defTabSz="914400">
              <a:spcBef>
                <a:spcPts val="0"/>
              </a:spcBef>
            </a:pPr>
            <a:r>
              <a:rPr lang="en-US" dirty="0">
                <a:effectLst/>
              </a:rPr>
              <a:t>Government of Alberta: OH&amp;S Training </a:t>
            </a:r>
          </a:p>
          <a:p>
            <a:pPr defTabSz="914400">
              <a:spcBef>
                <a:spcPts val="0"/>
              </a:spcBef>
            </a:pPr>
            <a:r>
              <a:rPr lang="en-US" dirty="0"/>
              <a:t>Edmonton Police Service: Victim Services, </a:t>
            </a:r>
            <a:r>
              <a:rPr lang="en-US" dirty="0">
                <a:effectLst/>
              </a:rPr>
              <a:t>PTSD, Peer Support</a:t>
            </a:r>
          </a:p>
          <a:p>
            <a:pPr defTabSz="914400">
              <a:spcBef>
                <a:spcPts val="0"/>
              </a:spcBef>
            </a:pPr>
            <a:r>
              <a:rPr lang="en-US" dirty="0"/>
              <a:t>Canadian Military - Land Force Western Area (LFWA): Critical Incident Stress Peer Facilitator/Educator Training</a:t>
            </a:r>
            <a:endParaRPr lang="en-US" dirty="0">
              <a:effectLst/>
            </a:endParaRPr>
          </a:p>
          <a:p>
            <a:pPr defTabSz="914400">
              <a:spcBef>
                <a:spcPts val="0"/>
              </a:spcBef>
            </a:pPr>
            <a:r>
              <a:rPr lang="en-US" dirty="0">
                <a:effectLst/>
              </a:rPr>
              <a:t>University of Alberta: Organizational Behavior, </a:t>
            </a:r>
            <a:r>
              <a:rPr lang="en-US" dirty="0"/>
              <a:t>A</a:t>
            </a:r>
            <a:r>
              <a:rPr lang="en-US" dirty="0">
                <a:effectLst/>
              </a:rPr>
              <a:t>ccident Control, Physical Security Planning</a:t>
            </a:r>
          </a:p>
          <a:p>
            <a:pPr defTabSz="914400">
              <a:spcBef>
                <a:spcPts val="0"/>
              </a:spcBef>
              <a:spcAft>
                <a:spcPts val="800"/>
              </a:spcAft>
            </a:pPr>
            <a:r>
              <a:rPr lang="en-US" dirty="0">
                <a:effectLst/>
              </a:rPr>
              <a:t>Canadian Mental Health Association: ASIST- Suicide Prevention Training </a:t>
            </a:r>
          </a:p>
          <a:p>
            <a:pPr marL="0" indent="0" defTabSz="914400">
              <a:spcBef>
                <a:spcPts val="0"/>
              </a:spcBef>
              <a:spcAft>
                <a:spcPts val="800"/>
              </a:spcAft>
              <a:buNone/>
            </a:pPr>
            <a:endParaRPr lang="en-US" dirty="0"/>
          </a:p>
        </p:txBody>
      </p:sp>
      <p:sp>
        <p:nvSpPr>
          <p:cNvPr id="5" name="Content Placeholder 2">
            <a:extLst>
              <a:ext uri="{FF2B5EF4-FFF2-40B4-BE49-F238E27FC236}">
                <a16:creationId xmlns:a16="http://schemas.microsoft.com/office/drawing/2014/main" id="{47B983FD-AF08-1306-C7C7-4493E405D8BF}"/>
              </a:ext>
            </a:extLst>
          </p:cNvPr>
          <p:cNvSpPr txBox="1">
            <a:spLocks/>
          </p:cNvSpPr>
          <p:nvPr/>
        </p:nvSpPr>
        <p:spPr>
          <a:xfrm>
            <a:off x="663545" y="546538"/>
            <a:ext cx="4801833" cy="5946337"/>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nSpc>
                <a:spcPct val="120000"/>
              </a:lnSpc>
              <a:spcBef>
                <a:spcPts val="0"/>
              </a:spcBef>
              <a:spcAft>
                <a:spcPts val="800"/>
              </a:spcAft>
              <a:buNone/>
            </a:pPr>
            <a:r>
              <a:rPr lang="en-CA"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Work History</a:t>
            </a: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Capital Health Authority – Comprehensive Tissue Centre – Established Heart Valve Procurement Program</a:t>
            </a:r>
            <a:endParaRPr lang="en-CA" sz="2000"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EPS Victim Services Unit – Crisis Intervention Volunteer</a:t>
            </a: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Workplace Health and Safety – Advisor</a:t>
            </a: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Business owner/operator – residential construction and design</a:t>
            </a: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Office of the Chief Medical Examiner – Investigator</a:t>
            </a:r>
          </a:p>
          <a:p>
            <a:pPr>
              <a:spcBef>
                <a:spcPts val="0"/>
              </a:spcBef>
              <a:spcAft>
                <a:spcPts val="800"/>
              </a:spcAft>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Alberta College of Paramedics, Senior Advisor Complaints and Investigations</a:t>
            </a:r>
          </a:p>
          <a:p>
            <a:pPr>
              <a:spcBef>
                <a:spcPts val="0"/>
              </a:spcBef>
            </a:pPr>
            <a:r>
              <a:rPr lang="en-CA" sz="2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College of Registered Nurses of Alberta, Investigations Officer </a:t>
            </a:r>
          </a:p>
          <a:p>
            <a:pPr>
              <a:spcBef>
                <a:spcPts val="0"/>
              </a:spcBef>
            </a:pPr>
            <a:r>
              <a:rPr lang="en-CA" sz="2000"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Currently Consultant/Advisor/Advocate </a:t>
            </a:r>
            <a:endParaRPr lang="en-CA" sz="2000" kern="100" dirty="0">
              <a:solidFill>
                <a:schemeClr val="accent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itle 3">
            <a:extLst>
              <a:ext uri="{FF2B5EF4-FFF2-40B4-BE49-F238E27FC236}">
                <a16:creationId xmlns:a16="http://schemas.microsoft.com/office/drawing/2014/main" id="{B02D19BD-FEA7-CB8E-E5F3-B0EB1AFFA62C}"/>
              </a:ext>
            </a:extLst>
          </p:cNvPr>
          <p:cNvSpPr>
            <a:spLocks noGrp="1"/>
          </p:cNvSpPr>
          <p:nvPr>
            <p:ph type="title"/>
          </p:nvPr>
        </p:nvSpPr>
        <p:spPr>
          <a:xfrm>
            <a:off x="207578" y="70835"/>
            <a:ext cx="10515600" cy="600075"/>
          </a:xfrm>
        </p:spPr>
        <p:txBody>
          <a:bodyPr>
            <a:normAutofit fontScale="90000"/>
          </a:bodyPr>
          <a:lstStyle/>
          <a:p>
            <a:r>
              <a:rPr lang="en-CA" dirty="0"/>
              <a:t>Background</a:t>
            </a:r>
          </a:p>
        </p:txBody>
      </p:sp>
    </p:spTree>
    <p:extLst>
      <p:ext uri="{BB962C8B-B14F-4D97-AF65-F5344CB8AC3E}">
        <p14:creationId xmlns:p14="http://schemas.microsoft.com/office/powerpoint/2010/main" val="183950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CCC863-1E45-EF2D-E3F7-B60D1E9EAE27}"/>
              </a:ext>
            </a:extLst>
          </p:cNvPr>
          <p:cNvSpPr/>
          <p:nvPr/>
        </p:nvSpPr>
        <p:spPr>
          <a:xfrm>
            <a:off x="0" y="5776878"/>
            <a:ext cx="12192000" cy="1068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Content Placeholder 2">
            <a:extLst>
              <a:ext uri="{FF2B5EF4-FFF2-40B4-BE49-F238E27FC236}">
                <a16:creationId xmlns:a16="http://schemas.microsoft.com/office/drawing/2014/main" id="{47B983FD-AF08-1306-C7C7-4493E405D8BF}"/>
              </a:ext>
            </a:extLst>
          </p:cNvPr>
          <p:cNvSpPr txBox="1">
            <a:spLocks/>
          </p:cNvSpPr>
          <p:nvPr/>
        </p:nvSpPr>
        <p:spPr>
          <a:xfrm>
            <a:off x="580863" y="897014"/>
            <a:ext cx="10946817" cy="1147626"/>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spcBef>
                <a:spcPts val="0"/>
              </a:spcBef>
              <a:spcAft>
                <a:spcPts val="0"/>
              </a:spcAft>
              <a:buNone/>
            </a:pPr>
            <a:r>
              <a:rPr lang="en-US" sz="3000" b="1" dirty="0">
                <a:solidFill>
                  <a:schemeClr val="accent5"/>
                </a:solidFill>
                <a:latin typeface="+mj-lt"/>
              </a:rPr>
              <a:t>Colleges are private, not-for-profit corporations created and designated as the self-governing bodies for professions under the HPA</a:t>
            </a:r>
            <a:endParaRPr lang="en-CA" sz="3000" b="1"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a:extLst>
              <a:ext uri="{FF2B5EF4-FFF2-40B4-BE49-F238E27FC236}">
                <a16:creationId xmlns:a16="http://schemas.microsoft.com/office/drawing/2014/main" id="{B02D19BD-FEA7-CB8E-E5F3-B0EB1AFFA62C}"/>
              </a:ext>
            </a:extLst>
          </p:cNvPr>
          <p:cNvSpPr>
            <a:spLocks noGrp="1"/>
          </p:cNvSpPr>
          <p:nvPr>
            <p:ph type="title"/>
          </p:nvPr>
        </p:nvSpPr>
        <p:spPr>
          <a:xfrm>
            <a:off x="415472" y="393776"/>
            <a:ext cx="11361055" cy="1006475"/>
          </a:xfrm>
        </p:spPr>
        <p:txBody>
          <a:bodyPr anchor="t" anchorCtr="0">
            <a:noAutofit/>
          </a:bodyPr>
          <a:lstStyle/>
          <a:p>
            <a:pPr algn="ctr"/>
            <a:r>
              <a:rPr lang="en-US" sz="4000" b="1" dirty="0"/>
              <a:t>Regulatory Structure &amp; Responsibilities</a:t>
            </a:r>
            <a:endParaRPr lang="en-CA" sz="2400" b="1" dirty="0"/>
          </a:p>
        </p:txBody>
      </p:sp>
      <p:sp>
        <p:nvSpPr>
          <p:cNvPr id="2" name="Content Placeholder 2">
            <a:extLst>
              <a:ext uri="{FF2B5EF4-FFF2-40B4-BE49-F238E27FC236}">
                <a16:creationId xmlns:a16="http://schemas.microsoft.com/office/drawing/2014/main" id="{07897EAF-59F6-E5F7-A9DC-071608AADD9A}"/>
              </a:ext>
            </a:extLst>
          </p:cNvPr>
          <p:cNvSpPr txBox="1">
            <a:spLocks/>
          </p:cNvSpPr>
          <p:nvPr/>
        </p:nvSpPr>
        <p:spPr>
          <a:xfrm>
            <a:off x="580863" y="2044640"/>
            <a:ext cx="4395016" cy="3507792"/>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spcAft>
                <a:spcPts val="0"/>
              </a:spcAft>
              <a:buNone/>
            </a:pPr>
            <a:r>
              <a:rPr lang="en-CA" sz="2400" b="1"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Mandate</a:t>
            </a:r>
          </a:p>
          <a:p>
            <a:pPr marL="0" indent="0">
              <a:spcBef>
                <a:spcPts val="0"/>
              </a:spcBef>
              <a:spcAft>
                <a:spcPts val="0"/>
              </a:spcAft>
              <a:buNone/>
            </a:pPr>
            <a:r>
              <a:rPr lang="en-CA" sz="2400" b="1" kern="100" dirty="0">
                <a:effectLst/>
                <a:latin typeface="Calibri" panose="020F0502020204030204" pitchFamily="34" charset="0"/>
                <a:ea typeface="Calibri" panose="020F0502020204030204" pitchFamily="34" charset="0"/>
                <a:cs typeface="Times New Roman" panose="02020603050405020304" pitchFamily="18" charset="0"/>
              </a:rPr>
              <a:t>College must carry out activities and govern its regulated members in a manner that protects and serves the public interest (sec 3(1)(a) HPA)</a:t>
            </a:r>
          </a:p>
          <a:p>
            <a:pPr>
              <a:spcBef>
                <a:spcPts val="0"/>
              </a:spcBef>
              <a:spcAft>
                <a:spcPts val="0"/>
              </a:spcAft>
            </a:pPr>
            <a:endParaRPr lang="en-CA" sz="1400" kern="1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r>
              <a:rPr lang="en-CA" sz="24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Funding</a:t>
            </a:r>
          </a:p>
          <a:p>
            <a:pPr marL="0" indent="0">
              <a:spcBef>
                <a:spcPts val="0"/>
              </a:spcBef>
              <a:spcAft>
                <a:spcPts val="0"/>
              </a:spcAft>
              <a:buNone/>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Colleges are 100% funded by members fees. </a:t>
            </a:r>
          </a:p>
          <a:p>
            <a:pPr marL="0" indent="0">
              <a:spcBef>
                <a:spcPts val="0"/>
              </a:spcBef>
              <a:spcAft>
                <a:spcPts val="0"/>
              </a:spcAft>
              <a:buNone/>
            </a:pPr>
            <a:endParaRPr lang="en-CA"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CA" sz="2400" b="1"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4C4A4B-9800-2B7C-A4FB-4BA2A7031281}"/>
              </a:ext>
            </a:extLst>
          </p:cNvPr>
          <p:cNvSpPr txBox="1">
            <a:spLocks/>
          </p:cNvSpPr>
          <p:nvPr/>
        </p:nvSpPr>
        <p:spPr>
          <a:xfrm>
            <a:off x="580863" y="5987581"/>
            <a:ext cx="10946817" cy="821397"/>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spcBef>
                <a:spcPts val="0"/>
              </a:spcBef>
              <a:spcAft>
                <a:spcPts val="0"/>
              </a:spcAft>
              <a:buNone/>
            </a:pPr>
            <a:r>
              <a:rPr lang="en-CA" sz="2800" b="1" kern="1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Main Functions: registration, competence, practice, </a:t>
            </a:r>
            <a:r>
              <a:rPr lang="en-CA" sz="2800" b="1" kern="100" dirty="0">
                <a:solidFill>
                  <a:schemeClr val="bg2"/>
                </a:solidFill>
                <a:latin typeface="Calibri" panose="020F0502020204030204" pitchFamily="34" charset="0"/>
                <a:ea typeface="Calibri" panose="020F0502020204030204" pitchFamily="34" charset="0"/>
                <a:cs typeface="Times New Roman" panose="02020603050405020304" pitchFamily="18" charset="0"/>
              </a:rPr>
              <a:t>professional conduct</a:t>
            </a:r>
            <a:endParaRPr lang="en-CA" sz="2800" b="1" kern="1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B481429C-E3BE-1398-1A3D-005B7145F34B}"/>
              </a:ext>
            </a:extLst>
          </p:cNvPr>
          <p:cNvSpPr txBox="1">
            <a:spLocks/>
          </p:cNvSpPr>
          <p:nvPr/>
        </p:nvSpPr>
        <p:spPr>
          <a:xfrm>
            <a:off x="5121709" y="2044640"/>
            <a:ext cx="6305049" cy="3859070"/>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spcAft>
                <a:spcPts val="0"/>
              </a:spcAft>
              <a:buNone/>
            </a:pPr>
            <a:r>
              <a:rPr lang="en-CA" sz="2400" b="1" kern="100" dirty="0">
                <a:latin typeface="Calibri" panose="020F0502020204030204" pitchFamily="34" charset="0"/>
                <a:ea typeface="Calibri" panose="020F0502020204030204" pitchFamily="34" charset="0"/>
                <a:cs typeface="Times New Roman" panose="02020603050405020304" pitchFamily="18" charset="0"/>
              </a:rPr>
              <a:t>Activities</a:t>
            </a:r>
          </a:p>
          <a:p>
            <a:pPr>
              <a:spcBef>
                <a:spcPts val="0"/>
              </a:spcBef>
              <a:spcAft>
                <a:spcPts val="0"/>
              </a:spcAft>
            </a:pPr>
            <a:r>
              <a:rPr lang="en-CA" sz="2400" kern="100" dirty="0">
                <a:latin typeface="Calibri" panose="020F0502020204030204" pitchFamily="34" charset="0"/>
                <a:ea typeface="Calibri" panose="020F0502020204030204" pitchFamily="34" charset="0"/>
                <a:cs typeface="Times New Roman" panose="02020603050405020304" pitchFamily="18" charset="0"/>
              </a:rPr>
              <a:t>Provide direction and regulate the practice of regulated members</a:t>
            </a:r>
          </a:p>
          <a:p>
            <a:pPr>
              <a:spcBef>
                <a:spcPts val="0"/>
              </a:spcBef>
              <a:spcAft>
                <a:spcPts val="0"/>
              </a:spcAft>
            </a:pPr>
            <a:r>
              <a:rPr lang="en-CA" sz="2400" kern="100" dirty="0">
                <a:latin typeface="Calibri" panose="020F0502020204030204" pitchFamily="34" charset="0"/>
                <a:ea typeface="Calibri" panose="020F0502020204030204" pitchFamily="34" charset="0"/>
                <a:cs typeface="Times New Roman" panose="02020603050405020304" pitchFamily="18" charset="0"/>
              </a:rPr>
              <a:t>Establish Standards of Practice, Code of Ethics</a:t>
            </a:r>
          </a:p>
          <a:p>
            <a:pPr>
              <a:spcBef>
                <a:spcPts val="0"/>
              </a:spcBef>
              <a:spcAft>
                <a:spcPts val="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Establish, maintain </a:t>
            </a:r>
            <a:r>
              <a:rPr lang="en-CA" sz="2400" kern="100" dirty="0">
                <a:latin typeface="Calibri" panose="020F0502020204030204" pitchFamily="34" charset="0"/>
                <a:ea typeface="Calibri" panose="020F0502020204030204" pitchFamily="34" charset="0"/>
                <a:cs typeface="Times New Roman" panose="02020603050405020304" pitchFamily="18" charset="0"/>
              </a:rPr>
              <a:t>&amp; enforce standards for registration &amp; continuing competence</a:t>
            </a:r>
          </a:p>
          <a:p>
            <a:pPr>
              <a:spcBef>
                <a:spcPts val="0"/>
              </a:spcBef>
              <a:spcAft>
                <a:spcPts val="0"/>
              </a:spcAft>
            </a:pPr>
            <a:r>
              <a:rPr lang="en-CA" sz="2400" kern="100" dirty="0">
                <a:latin typeface="Calibri" panose="020F0502020204030204" pitchFamily="34" charset="0"/>
                <a:ea typeface="Calibri" panose="020F0502020204030204" pitchFamily="34" charset="0"/>
                <a:cs typeface="Times New Roman" panose="02020603050405020304" pitchFamily="18" charset="0"/>
              </a:rPr>
              <a:t>Approve programs of study and education courses for registration requirements</a:t>
            </a:r>
          </a:p>
          <a:p>
            <a:pPr>
              <a:spcBef>
                <a:spcPts val="0"/>
              </a:spcBef>
              <a:spcAft>
                <a:spcPts val="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Must not set or negotiate fees for treatment</a:t>
            </a:r>
            <a:r>
              <a:rPr lang="en-CA" sz="2400" kern="100" dirty="0">
                <a:latin typeface="Calibri" panose="020F0502020204030204" pitchFamily="34" charset="0"/>
                <a:ea typeface="Calibri" panose="020F0502020204030204" pitchFamily="34" charset="0"/>
                <a:cs typeface="Times New Roman" panose="02020603050405020304" pitchFamily="18" charset="0"/>
              </a:rPr>
              <a:t>/service</a:t>
            </a:r>
          </a:p>
          <a:p>
            <a:pPr>
              <a:spcBef>
                <a:spcPts val="0"/>
              </a:spcBef>
              <a:spcAft>
                <a:spcPts val="0"/>
              </a:spcAft>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938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06753-B4C6-3DBD-CE64-0C4B79ADE1C3}"/>
              </a:ext>
            </a:extLst>
          </p:cNvPr>
          <p:cNvSpPr>
            <a:spLocks noGrp="1"/>
          </p:cNvSpPr>
          <p:nvPr>
            <p:ph type="title"/>
          </p:nvPr>
        </p:nvSpPr>
        <p:spPr>
          <a:xfrm>
            <a:off x="6513788" y="365126"/>
            <a:ext cx="4840010" cy="794752"/>
          </a:xfrm>
        </p:spPr>
        <p:txBody>
          <a:bodyPr>
            <a:normAutofit/>
          </a:bodyPr>
          <a:lstStyle/>
          <a:p>
            <a:r>
              <a:rPr lang="en-CA" dirty="0"/>
              <a:t>Fee Information </a:t>
            </a:r>
          </a:p>
        </p:txBody>
      </p:sp>
      <p:pic>
        <p:nvPicPr>
          <p:cNvPr id="5" name="Picture 4" descr="Desk with stethoscope and computer keyboard">
            <a:extLst>
              <a:ext uri="{FF2B5EF4-FFF2-40B4-BE49-F238E27FC236}">
                <a16:creationId xmlns:a16="http://schemas.microsoft.com/office/drawing/2014/main" id="{45E74B63-28D8-8543-0A91-4B6E30391B00}"/>
              </a:ext>
            </a:extLst>
          </p:cNvPr>
          <p:cNvPicPr>
            <a:picLocks noChangeAspect="1"/>
          </p:cNvPicPr>
          <p:nvPr/>
        </p:nvPicPr>
        <p:blipFill rotWithShape="1">
          <a:blip r:embed="rId3"/>
          <a:srcRect l="40467" r="-1"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3754FA27-87BB-6FC6-2A66-8DFA32442CEE}"/>
              </a:ext>
            </a:extLst>
          </p:cNvPr>
          <p:cNvSpPr>
            <a:spLocks noGrp="1"/>
          </p:cNvSpPr>
          <p:nvPr>
            <p:ph idx="1"/>
          </p:nvPr>
        </p:nvSpPr>
        <p:spPr>
          <a:xfrm>
            <a:off x="6044859" y="1159878"/>
            <a:ext cx="5670507" cy="5277743"/>
          </a:xfrm>
        </p:spPr>
        <p:txBody>
          <a:bodyPr>
            <a:normAutofit/>
          </a:bodyPr>
          <a:lstStyle/>
          <a:p>
            <a:r>
              <a:rPr lang="en-US" sz="1600" dirty="0"/>
              <a:t>Healthcare professionals in many fields use billing codes to charge the health system for the patient care they provide. </a:t>
            </a:r>
          </a:p>
          <a:p>
            <a:r>
              <a:rPr lang="en-US" sz="1600" dirty="0"/>
              <a:t>Healthcare professionals know it is their obligation to ensure they only perform and bill for care the patient requires and consents to receive.</a:t>
            </a:r>
          </a:p>
          <a:p>
            <a:r>
              <a:rPr lang="en-US" sz="1600" dirty="0"/>
              <a:t>Regulatory bodies are responsible for ensuring regulated members follow proper billing practices and investigate complaints related to improper or fraudulent billing practices. </a:t>
            </a:r>
          </a:p>
          <a:p>
            <a:r>
              <a:rPr lang="en-US" sz="1600" dirty="0"/>
              <a:t>Regulatory bodies are also responsible for cautioning their members or government in the event a </a:t>
            </a:r>
            <a:r>
              <a:rPr lang="en-US" sz="1600" i="1" dirty="0"/>
              <a:t>fee-for-service</a:t>
            </a:r>
            <a:r>
              <a:rPr lang="en-US" sz="1600" dirty="0"/>
              <a:t> may put their members into a position of an ethical or practice violation. </a:t>
            </a:r>
          </a:p>
          <a:p>
            <a:r>
              <a:rPr lang="en-CA" sz="1600" dirty="0"/>
              <a:t>Covid-19 Vaccine related examples of new fee-for-service</a:t>
            </a:r>
          </a:p>
          <a:p>
            <a:r>
              <a:rPr lang="en-CA" sz="1600" dirty="0"/>
              <a:t>Physicians </a:t>
            </a:r>
          </a:p>
          <a:p>
            <a:pPr lvl="1"/>
            <a:r>
              <a:rPr lang="en-CA" sz="1600" dirty="0"/>
              <a:t>Alberta Health Care Insurance Plan – Covid-19 Vaccine Awareness Program (CVAP) for Physicians </a:t>
            </a:r>
          </a:p>
          <a:p>
            <a:r>
              <a:rPr lang="en-CA" sz="1600" dirty="0"/>
              <a:t>Pharmacists </a:t>
            </a:r>
          </a:p>
          <a:p>
            <a:pPr lvl="1"/>
            <a:r>
              <a:rPr lang="en-CA" sz="1600" dirty="0"/>
              <a:t>Alberta Covid-19 Pharmacy Immunization Program (ACPIP)</a:t>
            </a:r>
          </a:p>
        </p:txBody>
      </p:sp>
    </p:spTree>
    <p:extLst>
      <p:ext uri="{BB962C8B-B14F-4D97-AF65-F5344CB8AC3E}">
        <p14:creationId xmlns:p14="http://schemas.microsoft.com/office/powerpoint/2010/main" val="22428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5F5D2-277F-B9F4-286D-A219A9B5F2E2}"/>
              </a:ext>
            </a:extLst>
          </p:cNvPr>
          <p:cNvSpPr>
            <a:spLocks noGrp="1"/>
          </p:cNvSpPr>
          <p:nvPr>
            <p:ph type="title"/>
          </p:nvPr>
        </p:nvSpPr>
        <p:spPr>
          <a:xfrm>
            <a:off x="466722" y="586855"/>
            <a:ext cx="3201366" cy="1536517"/>
          </a:xfrm>
        </p:spPr>
        <p:txBody>
          <a:bodyPr anchor="b">
            <a:normAutofit/>
          </a:bodyPr>
          <a:lstStyle/>
          <a:p>
            <a:pPr algn="r"/>
            <a:r>
              <a:rPr lang="en-CA" sz="3600" dirty="0">
                <a:solidFill>
                  <a:srgbClr val="FFFFFF"/>
                </a:solidFill>
              </a:rPr>
              <a:t>Regulatory Failures</a:t>
            </a:r>
          </a:p>
        </p:txBody>
      </p:sp>
      <p:sp>
        <p:nvSpPr>
          <p:cNvPr id="3" name="Content Placeholder 2">
            <a:extLst>
              <a:ext uri="{FF2B5EF4-FFF2-40B4-BE49-F238E27FC236}">
                <a16:creationId xmlns:a16="http://schemas.microsoft.com/office/drawing/2014/main" id="{50AE0510-5325-E25C-42CD-568E16CD4570}"/>
              </a:ext>
            </a:extLst>
          </p:cNvPr>
          <p:cNvSpPr>
            <a:spLocks noGrp="1"/>
          </p:cNvSpPr>
          <p:nvPr>
            <p:ph idx="1"/>
          </p:nvPr>
        </p:nvSpPr>
        <p:spPr>
          <a:xfrm>
            <a:off x="4810259" y="649480"/>
            <a:ext cx="6555347" cy="5546047"/>
          </a:xfrm>
        </p:spPr>
        <p:txBody>
          <a:bodyPr anchor="ctr">
            <a:normAutofit/>
          </a:bodyPr>
          <a:lstStyle/>
          <a:p>
            <a:r>
              <a:rPr lang="en-US" sz="1900" dirty="0"/>
              <a:t>Whose interest did regulators act in when they directed members to ONLY convey the government and health authorities messaging? </a:t>
            </a:r>
          </a:p>
          <a:p>
            <a:r>
              <a:rPr lang="en-US" sz="1900" dirty="0"/>
              <a:t>Interference in the patient/practitioner relationship in directing the treatment of the patient. </a:t>
            </a:r>
            <a:endParaRPr lang="en-CA" sz="1900" dirty="0"/>
          </a:p>
          <a:p>
            <a:r>
              <a:rPr lang="en-CA" sz="1900" dirty="0"/>
              <a:t>Regulators censorship of members who were discussing informed consent, that were questioning speaking points from government and employer policy</a:t>
            </a:r>
          </a:p>
          <a:p>
            <a:r>
              <a:rPr lang="en-CA" sz="1900" dirty="0"/>
              <a:t>Failed to properly communicate to the public and membership</a:t>
            </a:r>
          </a:p>
          <a:p>
            <a:r>
              <a:rPr lang="en-CA" sz="1900" dirty="0"/>
              <a:t>Fear based communication, threats of discipline, threats of practice permit removal, discouraged open discussion and research into best clinical practice.</a:t>
            </a:r>
          </a:p>
          <a:p>
            <a:r>
              <a:rPr lang="en-US" sz="1900" dirty="0"/>
              <a:t>Encouraged the reporting of members that were not keeping to talking points from employer</a:t>
            </a:r>
          </a:p>
          <a:p>
            <a:r>
              <a:rPr lang="en-US" sz="1900" dirty="0"/>
              <a:t>Where were those that are oversight for the regulators?</a:t>
            </a:r>
          </a:p>
          <a:p>
            <a:endParaRPr lang="en-CA" sz="1900" dirty="0"/>
          </a:p>
        </p:txBody>
      </p:sp>
    </p:spTree>
    <p:extLst>
      <p:ext uri="{BB962C8B-B14F-4D97-AF65-F5344CB8AC3E}">
        <p14:creationId xmlns:p14="http://schemas.microsoft.com/office/powerpoint/2010/main" val="8621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5408913-B323-422F-B521-2957A5B7F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92" y="0"/>
            <a:ext cx="7299977"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chemeClr val="bg2">
              <a:alpha val="5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57E9D566-697F-CA9D-E3FB-472FCE2D5F6F}"/>
              </a:ext>
            </a:extLst>
          </p:cNvPr>
          <p:cNvSpPr>
            <a:spLocks noGrp="1"/>
          </p:cNvSpPr>
          <p:nvPr>
            <p:ph type="title"/>
          </p:nvPr>
        </p:nvSpPr>
        <p:spPr>
          <a:xfrm>
            <a:off x="838199" y="1065749"/>
            <a:ext cx="3261259" cy="1695862"/>
          </a:xfrm>
        </p:spPr>
        <p:txBody>
          <a:bodyPr>
            <a:normAutofit/>
          </a:bodyPr>
          <a:lstStyle/>
          <a:p>
            <a:r>
              <a:rPr lang="en-CA" dirty="0"/>
              <a:t>Final statement</a:t>
            </a:r>
          </a:p>
        </p:txBody>
      </p:sp>
      <p:sp>
        <p:nvSpPr>
          <p:cNvPr id="3" name="Content Placeholder 2">
            <a:extLst>
              <a:ext uri="{FF2B5EF4-FFF2-40B4-BE49-F238E27FC236}">
                <a16:creationId xmlns:a16="http://schemas.microsoft.com/office/drawing/2014/main" id="{0E5147DB-BB5A-E225-4517-6660085504C5}"/>
              </a:ext>
            </a:extLst>
          </p:cNvPr>
          <p:cNvSpPr>
            <a:spLocks noGrp="1"/>
          </p:cNvSpPr>
          <p:nvPr>
            <p:ph idx="1"/>
          </p:nvPr>
        </p:nvSpPr>
        <p:spPr>
          <a:xfrm>
            <a:off x="3915350" y="149358"/>
            <a:ext cx="7438451" cy="6521465"/>
          </a:xfrm>
        </p:spPr>
        <p:txBody>
          <a:bodyPr anchor="ctr">
            <a:normAutofit/>
          </a:bodyPr>
          <a:lstStyle/>
          <a:p>
            <a:pPr>
              <a:spcAft>
                <a:spcPts val="1200"/>
              </a:spcAft>
            </a:pPr>
            <a:r>
              <a:rPr lang="en-CA" sz="2400" dirty="0"/>
              <a:t>Government, Regulators, Health Officials, Media armed medical professionals, other professionals, and employers with messaging that convinced them that it was acceptable to violate their code of ethics, standards of practice, and the laws of our province and country all under the guise of “public safety”. </a:t>
            </a:r>
          </a:p>
          <a:p>
            <a:pPr>
              <a:spcAft>
                <a:spcPts val="1200"/>
              </a:spcAft>
            </a:pPr>
            <a:r>
              <a:rPr lang="en-CA" sz="2400" dirty="0"/>
              <a:t>Those people then used their freewill to chose to act as agents to inflict harm (mental, physical, psychological and financial) on patients, their families, employees, customers and their friends. The level of harm I have witnessed in our population could and should have been stopped and this is where governance failed. </a:t>
            </a:r>
          </a:p>
          <a:p>
            <a:pPr>
              <a:spcAft>
                <a:spcPts val="1200"/>
              </a:spcAft>
            </a:pPr>
            <a:r>
              <a:rPr lang="en-CA" sz="2400" dirty="0"/>
              <a:t>The public must seek to have Independent, Multidisciplinary Investigation Teams assigned to conduct audits and investigations. </a:t>
            </a:r>
          </a:p>
        </p:txBody>
      </p:sp>
    </p:spTree>
    <p:extLst>
      <p:ext uri="{BB962C8B-B14F-4D97-AF65-F5344CB8AC3E}">
        <p14:creationId xmlns:p14="http://schemas.microsoft.com/office/powerpoint/2010/main" val="7275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0DAEB-A241-EC75-6E28-91CDEEA28D9E}"/>
              </a:ext>
            </a:extLst>
          </p:cNvPr>
          <p:cNvSpPr>
            <a:spLocks noGrp="1"/>
          </p:cNvSpPr>
          <p:nvPr>
            <p:ph type="ctrTitle"/>
          </p:nvPr>
        </p:nvSpPr>
        <p:spPr/>
        <p:txBody>
          <a:bodyPr>
            <a:normAutofit fontScale="90000"/>
          </a:bodyPr>
          <a:lstStyle/>
          <a:p>
            <a:r>
              <a:rPr lang="en-CA" dirty="0"/>
              <a:t>If time present additional info in next slides</a:t>
            </a:r>
          </a:p>
        </p:txBody>
      </p:sp>
      <p:sp>
        <p:nvSpPr>
          <p:cNvPr id="3" name="Subtitle 2">
            <a:extLst>
              <a:ext uri="{FF2B5EF4-FFF2-40B4-BE49-F238E27FC236}">
                <a16:creationId xmlns:a16="http://schemas.microsoft.com/office/drawing/2014/main" id="{0B23BB4F-0D42-B1E7-2517-5A3077EF379B}"/>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56175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BF44A3-E065-DA8D-DC2B-12DCF72774AC}"/>
              </a:ext>
            </a:extLst>
          </p:cNvPr>
          <p:cNvSpPr>
            <a:spLocks noGrp="1"/>
          </p:cNvSpPr>
          <p:nvPr>
            <p:ph type="title"/>
          </p:nvPr>
        </p:nvSpPr>
        <p:spPr>
          <a:xfrm>
            <a:off x="466722" y="586855"/>
            <a:ext cx="3201366" cy="1548791"/>
          </a:xfrm>
        </p:spPr>
        <p:txBody>
          <a:bodyPr anchor="b">
            <a:normAutofit/>
          </a:bodyPr>
          <a:lstStyle/>
          <a:p>
            <a:pPr algn="r"/>
            <a:r>
              <a:rPr lang="en-CA" sz="4000" dirty="0">
                <a:solidFill>
                  <a:srgbClr val="FFFFFF"/>
                </a:solidFill>
              </a:rPr>
              <a:t>Timeline  Evidence</a:t>
            </a:r>
          </a:p>
        </p:txBody>
      </p:sp>
      <p:sp>
        <p:nvSpPr>
          <p:cNvPr id="3" name="Content Placeholder 2">
            <a:extLst>
              <a:ext uri="{FF2B5EF4-FFF2-40B4-BE49-F238E27FC236}">
                <a16:creationId xmlns:a16="http://schemas.microsoft.com/office/drawing/2014/main" id="{52308D15-F34B-85FB-D42E-BA1FCEAB692A}"/>
              </a:ext>
            </a:extLst>
          </p:cNvPr>
          <p:cNvSpPr>
            <a:spLocks noGrp="1"/>
          </p:cNvSpPr>
          <p:nvPr>
            <p:ph idx="1"/>
          </p:nvPr>
        </p:nvSpPr>
        <p:spPr>
          <a:xfrm>
            <a:off x="4810259" y="649480"/>
            <a:ext cx="6555347" cy="5546047"/>
          </a:xfrm>
        </p:spPr>
        <p:txBody>
          <a:bodyPr anchor="ctr">
            <a:normAutofit/>
          </a:bodyPr>
          <a:lstStyle/>
          <a:p>
            <a:r>
              <a:rPr lang="en-CA" sz="2400" dirty="0"/>
              <a:t>March 30, 2020 – Office of the Chief Medical Examiner Bulletin </a:t>
            </a:r>
          </a:p>
          <a:p>
            <a:r>
              <a:rPr lang="en-CA" sz="2400" dirty="0"/>
              <a:t>April 25, 2020 - AHS – Covid-19 Scientific Advisory Recommendations on the Handling of Deceased Persons (updated on October 9, 2020)</a:t>
            </a:r>
          </a:p>
          <a:p>
            <a:r>
              <a:rPr lang="en-CA" sz="2400" dirty="0"/>
              <a:t>July 17, 2020 - Public Health Review Committee meeting</a:t>
            </a:r>
          </a:p>
          <a:p>
            <a:r>
              <a:rPr lang="en-CA" sz="2400" dirty="0"/>
              <a:t>September 17, 2020 - AHS – Covid-19 Scientific Advisory – Attitudes and Adherence to Covid-19 Measures</a:t>
            </a:r>
          </a:p>
          <a:p>
            <a:r>
              <a:rPr lang="en-CA" sz="2400" dirty="0"/>
              <a:t>Government of Canada – Immunization Partnership Fund</a:t>
            </a:r>
          </a:p>
          <a:p>
            <a:pPr lvl="1"/>
            <a:r>
              <a:rPr lang="en-CA" sz="1600" dirty="0">
                <a:hlinkClick r:id="rId3"/>
              </a:rPr>
              <a:t>https://www.canada.ca/en/public-health/services/immunization-vaccine-priorities/immunization-partnership-fund.html</a:t>
            </a:r>
            <a:endParaRPr lang="en-CA" sz="1600" dirty="0"/>
          </a:p>
          <a:p>
            <a:endParaRPr lang="en-CA" sz="2000" dirty="0"/>
          </a:p>
        </p:txBody>
      </p:sp>
    </p:spTree>
    <p:extLst>
      <p:ext uri="{BB962C8B-B14F-4D97-AF65-F5344CB8AC3E}">
        <p14:creationId xmlns:p14="http://schemas.microsoft.com/office/powerpoint/2010/main" val="47489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0CC5AB1-3E36-BF0D-6153-2B7BBBC65A10}"/>
              </a:ext>
            </a:extLst>
          </p:cNvPr>
          <p:cNvSpPr>
            <a:spLocks noGrp="1"/>
          </p:cNvSpPr>
          <p:nvPr>
            <p:ph type="body" sz="half" idx="2"/>
          </p:nvPr>
        </p:nvSpPr>
        <p:spPr>
          <a:xfrm>
            <a:off x="839788" y="1879600"/>
            <a:ext cx="3932237" cy="3989388"/>
          </a:xfrm>
        </p:spPr>
        <p:txBody>
          <a:bodyPr>
            <a:normAutofit/>
          </a:bodyPr>
          <a:lstStyle/>
          <a:p>
            <a:r>
              <a:rPr lang="en-US" sz="2800" b="1" dirty="0"/>
              <a:t>Statement from Assistant Deputy Minister of Public Health and Compliance at the July 17, 2020 </a:t>
            </a:r>
            <a:r>
              <a:rPr lang="en-US" sz="2800" b="1" i="1" dirty="0"/>
              <a:t>Public Health Act </a:t>
            </a:r>
            <a:r>
              <a:rPr lang="en-US" sz="2800" b="1" dirty="0"/>
              <a:t>Review Committee Meeting (from meeting transcript)</a:t>
            </a:r>
          </a:p>
          <a:p>
            <a:endParaRPr lang="en-CA" dirty="0"/>
          </a:p>
        </p:txBody>
      </p:sp>
      <p:graphicFrame>
        <p:nvGraphicFramePr>
          <p:cNvPr id="7" name="TextBox 4">
            <a:extLst>
              <a:ext uri="{FF2B5EF4-FFF2-40B4-BE49-F238E27FC236}">
                <a16:creationId xmlns:a16="http://schemas.microsoft.com/office/drawing/2014/main" id="{7BA7F748-114E-45F5-1E58-266D97EECDF7}"/>
              </a:ext>
            </a:extLst>
          </p:cNvPr>
          <p:cNvGraphicFramePr/>
          <p:nvPr>
            <p:extLst>
              <p:ext uri="{D42A27DB-BD31-4B8C-83A1-F6EECF244321}">
                <p14:modId xmlns:p14="http://schemas.microsoft.com/office/powerpoint/2010/main" val="2604242343"/>
              </p:ext>
            </p:extLst>
          </p:nvPr>
        </p:nvGraphicFramePr>
        <p:xfrm>
          <a:off x="5198532" y="457200"/>
          <a:ext cx="6604001" cy="5977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7091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5248</TotalTime>
  <Words>1543</Words>
  <Application>Microsoft Office PowerPoint</Application>
  <PresentationFormat>Widescreen</PresentationFormat>
  <Paragraphs>115</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Alright Sans Bold</vt:lpstr>
      <vt:lpstr>Arial</vt:lpstr>
      <vt:lpstr>Calibri</vt:lpstr>
      <vt:lpstr>Calibri Light</vt:lpstr>
      <vt:lpstr>Wingdings 2</vt:lpstr>
      <vt:lpstr>Office Theme</vt:lpstr>
      <vt:lpstr>Natasha Gonek  B.Sc., NCIT Specialized </vt:lpstr>
      <vt:lpstr>Background</vt:lpstr>
      <vt:lpstr>Regulatory Structure &amp; Responsibilities</vt:lpstr>
      <vt:lpstr>Fee Information </vt:lpstr>
      <vt:lpstr>Regulatory Failures</vt:lpstr>
      <vt:lpstr>Final statement</vt:lpstr>
      <vt:lpstr>If time present additional info in next slides</vt:lpstr>
      <vt:lpstr>Timeline  Evidence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Natasha Gonek</dc:title>
  <dc:creator>Tanisha Tetz</dc:creator>
  <cp:lastModifiedBy>Natasha Gonek</cp:lastModifiedBy>
  <cp:revision>73</cp:revision>
  <cp:lastPrinted>2023-05-12T17:08:32Z</cp:lastPrinted>
  <dcterms:created xsi:type="dcterms:W3CDTF">2023-04-30T01:57:23Z</dcterms:created>
  <dcterms:modified xsi:type="dcterms:W3CDTF">2023-05-15T17:09:08Z</dcterms:modified>
</cp:coreProperties>
</file>