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79" r:id="rId2"/>
    <p:sldId id="415" r:id="rId3"/>
    <p:sldId id="409" r:id="rId4"/>
    <p:sldId id="410" r:id="rId5"/>
    <p:sldId id="416" r:id="rId6"/>
    <p:sldId id="412" r:id="rId7"/>
    <p:sldId id="413" r:id="rId8"/>
    <p:sldId id="414" r:id="rId9"/>
    <p:sldId id="417" r:id="rId10"/>
    <p:sldId id="408" r:id="rId11"/>
    <p:sldId id="418" r:id="rId12"/>
    <p:sldId id="419" r:id="rId13"/>
    <p:sldId id="407" r:id="rId14"/>
    <p:sldId id="420" r:id="rId15"/>
    <p:sldId id="384" r:id="rId16"/>
    <p:sldId id="381" r:id="rId17"/>
    <p:sldId id="385" r:id="rId18"/>
    <p:sldId id="386" r:id="rId19"/>
    <p:sldId id="387" r:id="rId20"/>
    <p:sldId id="388" r:id="rId21"/>
    <p:sldId id="389" r:id="rId22"/>
    <p:sldId id="421" r:id="rId23"/>
    <p:sldId id="390" r:id="rId24"/>
    <p:sldId id="391" r:id="rId25"/>
    <p:sldId id="394" r:id="rId26"/>
    <p:sldId id="392" r:id="rId27"/>
    <p:sldId id="393" r:id="rId28"/>
    <p:sldId id="423" r:id="rId29"/>
    <p:sldId id="424" r:id="rId30"/>
    <p:sldId id="422" r:id="rId31"/>
    <p:sldId id="395" r:id="rId32"/>
    <p:sldId id="397" r:id="rId33"/>
    <p:sldId id="396" r:id="rId34"/>
    <p:sldId id="399" r:id="rId35"/>
    <p:sldId id="400" r:id="rId36"/>
    <p:sldId id="401" r:id="rId37"/>
    <p:sldId id="402" r:id="rId38"/>
    <p:sldId id="426" r:id="rId39"/>
    <p:sldId id="427" r:id="rId40"/>
    <p:sldId id="403" r:id="rId41"/>
    <p:sldId id="405" r:id="rId42"/>
    <p:sldId id="404" r:id="rId43"/>
    <p:sldId id="406" r:id="rId44"/>
    <p:sldId id="428" r:id="rId45"/>
    <p:sldId id="425" r:id="rId46"/>
  </p:sldIdLst>
  <p:sldSz cx="5940425" cy="4321175"/>
  <p:notesSz cx="6858000" cy="9144000"/>
  <p:defaultTextStyle>
    <a:defPPr>
      <a:defRPr lang="fr-FR"/>
    </a:defPPr>
    <a:lvl1pPr marL="0" algn="l" defTabSz="637794" rtl="0" eaLnBrk="1" latinLnBrk="0" hangingPunct="1">
      <a:defRPr sz="1300" kern="1200">
        <a:solidFill>
          <a:schemeClr val="tx1"/>
        </a:solidFill>
        <a:latin typeface="+mn-lt"/>
        <a:ea typeface="+mn-ea"/>
        <a:cs typeface="+mn-cs"/>
      </a:defRPr>
    </a:lvl1pPr>
    <a:lvl2pPr marL="318897" algn="l" defTabSz="637794" rtl="0" eaLnBrk="1" latinLnBrk="0" hangingPunct="1">
      <a:defRPr sz="1300" kern="1200">
        <a:solidFill>
          <a:schemeClr val="tx1"/>
        </a:solidFill>
        <a:latin typeface="+mn-lt"/>
        <a:ea typeface="+mn-ea"/>
        <a:cs typeface="+mn-cs"/>
      </a:defRPr>
    </a:lvl2pPr>
    <a:lvl3pPr marL="637794" algn="l" defTabSz="637794" rtl="0" eaLnBrk="1" latinLnBrk="0" hangingPunct="1">
      <a:defRPr sz="1300" kern="1200">
        <a:solidFill>
          <a:schemeClr val="tx1"/>
        </a:solidFill>
        <a:latin typeface="+mn-lt"/>
        <a:ea typeface="+mn-ea"/>
        <a:cs typeface="+mn-cs"/>
      </a:defRPr>
    </a:lvl3pPr>
    <a:lvl4pPr marL="956691" algn="l" defTabSz="637794" rtl="0" eaLnBrk="1" latinLnBrk="0" hangingPunct="1">
      <a:defRPr sz="1300" kern="1200">
        <a:solidFill>
          <a:schemeClr val="tx1"/>
        </a:solidFill>
        <a:latin typeface="+mn-lt"/>
        <a:ea typeface="+mn-ea"/>
        <a:cs typeface="+mn-cs"/>
      </a:defRPr>
    </a:lvl4pPr>
    <a:lvl5pPr marL="1275588" algn="l" defTabSz="637794" rtl="0" eaLnBrk="1" latinLnBrk="0" hangingPunct="1">
      <a:defRPr sz="1300" kern="1200">
        <a:solidFill>
          <a:schemeClr val="tx1"/>
        </a:solidFill>
        <a:latin typeface="+mn-lt"/>
        <a:ea typeface="+mn-ea"/>
        <a:cs typeface="+mn-cs"/>
      </a:defRPr>
    </a:lvl5pPr>
    <a:lvl6pPr marL="1594485" algn="l" defTabSz="637794" rtl="0" eaLnBrk="1" latinLnBrk="0" hangingPunct="1">
      <a:defRPr sz="1300" kern="1200">
        <a:solidFill>
          <a:schemeClr val="tx1"/>
        </a:solidFill>
        <a:latin typeface="+mn-lt"/>
        <a:ea typeface="+mn-ea"/>
        <a:cs typeface="+mn-cs"/>
      </a:defRPr>
    </a:lvl6pPr>
    <a:lvl7pPr marL="1913382" algn="l" defTabSz="637794" rtl="0" eaLnBrk="1" latinLnBrk="0" hangingPunct="1">
      <a:defRPr sz="1300" kern="1200">
        <a:solidFill>
          <a:schemeClr val="tx1"/>
        </a:solidFill>
        <a:latin typeface="+mn-lt"/>
        <a:ea typeface="+mn-ea"/>
        <a:cs typeface="+mn-cs"/>
      </a:defRPr>
    </a:lvl7pPr>
    <a:lvl8pPr marL="2232279" algn="l" defTabSz="637794" rtl="0" eaLnBrk="1" latinLnBrk="0" hangingPunct="1">
      <a:defRPr sz="1300" kern="1200">
        <a:solidFill>
          <a:schemeClr val="tx1"/>
        </a:solidFill>
        <a:latin typeface="+mn-lt"/>
        <a:ea typeface="+mn-ea"/>
        <a:cs typeface="+mn-cs"/>
      </a:defRPr>
    </a:lvl8pPr>
    <a:lvl9pPr marL="2551176" algn="l" defTabSz="637794"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1">
          <p15:clr>
            <a:srgbClr val="A4A3A4"/>
          </p15:clr>
        </p15:guide>
        <p15:guide id="2" pos="1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238" autoAdjust="0"/>
  </p:normalViewPr>
  <p:slideViewPr>
    <p:cSldViewPr>
      <p:cViewPr varScale="1">
        <p:scale>
          <a:sx n="194" d="100"/>
          <a:sy n="194" d="100"/>
        </p:scale>
        <p:origin x="1776" y="176"/>
      </p:cViewPr>
      <p:guideLst>
        <p:guide orient="horz" pos="1361"/>
        <p:guide pos="18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8B516-957E-44E6-84A0-6086C951DA71}" type="datetimeFigureOut">
              <a:rPr lang="fr-FR" smtClean="0"/>
              <a:t>28/06/2023</a:t>
            </a:fld>
            <a:endParaRPr lang="fr-FR"/>
          </a:p>
        </p:txBody>
      </p:sp>
      <p:sp>
        <p:nvSpPr>
          <p:cNvPr id="4" name="Espace réservé de l'image des diapositives 3"/>
          <p:cNvSpPr>
            <a:spLocks noGrp="1" noRot="1" noChangeAspect="1"/>
          </p:cNvSpPr>
          <p:nvPr>
            <p:ph type="sldImg" idx="2"/>
          </p:nvPr>
        </p:nvSpPr>
        <p:spPr>
          <a:xfrm>
            <a:off x="1073150" y="685800"/>
            <a:ext cx="47117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D16F9-ED06-4235-BC19-077AB5AADA8F}" type="slidenum">
              <a:rPr lang="fr-FR" smtClean="0"/>
              <a:t>‹#›</a:t>
            </a:fld>
            <a:endParaRPr lang="fr-FR"/>
          </a:p>
        </p:txBody>
      </p:sp>
    </p:spTree>
    <p:extLst>
      <p:ext uri="{BB962C8B-B14F-4D97-AF65-F5344CB8AC3E}">
        <p14:creationId xmlns:p14="http://schemas.microsoft.com/office/powerpoint/2010/main" val="2366795260"/>
      </p:ext>
    </p:extLst>
  </p:cSld>
  <p:clrMap bg1="lt1" tx1="dk1" bg2="lt2" tx2="dk2" accent1="accent1" accent2="accent2" accent3="accent3" accent4="accent4" accent5="accent5" accent6="accent6" hlink="hlink" folHlink="folHlink"/>
  <p:notesStyle>
    <a:lvl1pPr marL="0" algn="l" defTabSz="637794" rtl="0" eaLnBrk="1" latinLnBrk="0" hangingPunct="1">
      <a:defRPr sz="800" kern="1200">
        <a:solidFill>
          <a:schemeClr val="tx1"/>
        </a:solidFill>
        <a:latin typeface="+mn-lt"/>
        <a:ea typeface="+mn-ea"/>
        <a:cs typeface="+mn-cs"/>
      </a:defRPr>
    </a:lvl1pPr>
    <a:lvl2pPr marL="318897" algn="l" defTabSz="637794" rtl="0" eaLnBrk="1" latinLnBrk="0" hangingPunct="1">
      <a:defRPr sz="800" kern="1200">
        <a:solidFill>
          <a:schemeClr val="tx1"/>
        </a:solidFill>
        <a:latin typeface="+mn-lt"/>
        <a:ea typeface="+mn-ea"/>
        <a:cs typeface="+mn-cs"/>
      </a:defRPr>
    </a:lvl2pPr>
    <a:lvl3pPr marL="637794" algn="l" defTabSz="637794" rtl="0" eaLnBrk="1" latinLnBrk="0" hangingPunct="1">
      <a:defRPr sz="800" kern="1200">
        <a:solidFill>
          <a:schemeClr val="tx1"/>
        </a:solidFill>
        <a:latin typeface="+mn-lt"/>
        <a:ea typeface="+mn-ea"/>
        <a:cs typeface="+mn-cs"/>
      </a:defRPr>
    </a:lvl3pPr>
    <a:lvl4pPr marL="956691" algn="l" defTabSz="637794" rtl="0" eaLnBrk="1" latinLnBrk="0" hangingPunct="1">
      <a:defRPr sz="800" kern="1200">
        <a:solidFill>
          <a:schemeClr val="tx1"/>
        </a:solidFill>
        <a:latin typeface="+mn-lt"/>
        <a:ea typeface="+mn-ea"/>
        <a:cs typeface="+mn-cs"/>
      </a:defRPr>
    </a:lvl4pPr>
    <a:lvl5pPr marL="1275588" algn="l" defTabSz="637794" rtl="0" eaLnBrk="1" latinLnBrk="0" hangingPunct="1">
      <a:defRPr sz="800" kern="1200">
        <a:solidFill>
          <a:schemeClr val="tx1"/>
        </a:solidFill>
        <a:latin typeface="+mn-lt"/>
        <a:ea typeface="+mn-ea"/>
        <a:cs typeface="+mn-cs"/>
      </a:defRPr>
    </a:lvl5pPr>
    <a:lvl6pPr marL="1594485" algn="l" defTabSz="637794" rtl="0" eaLnBrk="1" latinLnBrk="0" hangingPunct="1">
      <a:defRPr sz="800" kern="1200">
        <a:solidFill>
          <a:schemeClr val="tx1"/>
        </a:solidFill>
        <a:latin typeface="+mn-lt"/>
        <a:ea typeface="+mn-ea"/>
        <a:cs typeface="+mn-cs"/>
      </a:defRPr>
    </a:lvl6pPr>
    <a:lvl7pPr marL="1913382" algn="l" defTabSz="637794" rtl="0" eaLnBrk="1" latinLnBrk="0" hangingPunct="1">
      <a:defRPr sz="800" kern="1200">
        <a:solidFill>
          <a:schemeClr val="tx1"/>
        </a:solidFill>
        <a:latin typeface="+mn-lt"/>
        <a:ea typeface="+mn-ea"/>
        <a:cs typeface="+mn-cs"/>
      </a:defRPr>
    </a:lvl7pPr>
    <a:lvl8pPr marL="2232279" algn="l" defTabSz="637794" rtl="0" eaLnBrk="1" latinLnBrk="0" hangingPunct="1">
      <a:defRPr sz="800" kern="1200">
        <a:solidFill>
          <a:schemeClr val="tx1"/>
        </a:solidFill>
        <a:latin typeface="+mn-lt"/>
        <a:ea typeface="+mn-ea"/>
        <a:cs typeface="+mn-cs"/>
      </a:defRPr>
    </a:lvl8pPr>
    <a:lvl9pPr marL="2551176" algn="l" defTabSz="63779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Figure 1 – </a:t>
            </a:r>
            <a:r>
              <a:rPr lang="fr-FR" dirty="0" err="1"/>
              <a:t>Australia</a:t>
            </a:r>
            <a:r>
              <a:rPr lang="fr-FR" dirty="0"/>
              <a:t>, 75-84</a:t>
            </a:r>
          </a:p>
        </p:txBody>
      </p:sp>
      <p:sp>
        <p:nvSpPr>
          <p:cNvPr id="4" name="Espace réservé du numéro de diapositive 3"/>
          <p:cNvSpPr>
            <a:spLocks noGrp="1"/>
          </p:cNvSpPr>
          <p:nvPr>
            <p:ph type="sldNum" sz="quarter" idx="5"/>
          </p:nvPr>
        </p:nvSpPr>
        <p:spPr/>
        <p:txBody>
          <a:bodyPr/>
          <a:lstStyle/>
          <a:p>
            <a:fld id="{F63D16F9-ED06-4235-BC19-077AB5AADA8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40493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Figure 1 – </a:t>
            </a:r>
            <a:r>
              <a:rPr lang="fr-FR" dirty="0" err="1"/>
              <a:t>Australia</a:t>
            </a:r>
            <a:r>
              <a:rPr lang="fr-FR" dirty="0"/>
              <a:t>, 75-84</a:t>
            </a:r>
          </a:p>
        </p:txBody>
      </p:sp>
      <p:sp>
        <p:nvSpPr>
          <p:cNvPr id="4" name="Espace réservé du numéro de diapositive 3"/>
          <p:cNvSpPr>
            <a:spLocks noGrp="1"/>
          </p:cNvSpPr>
          <p:nvPr>
            <p:ph type="sldNum" sz="quarter" idx="5"/>
          </p:nvPr>
        </p:nvSpPr>
        <p:spPr/>
        <p:txBody>
          <a:bodyPr/>
          <a:lstStyle/>
          <a:p>
            <a:fld id="{F63D16F9-ED06-4235-BC19-077AB5AADA8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40493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Figure 1 – </a:t>
            </a:r>
            <a:r>
              <a:rPr lang="fr-FR" dirty="0" err="1"/>
              <a:t>Australia</a:t>
            </a:r>
            <a:r>
              <a:rPr lang="fr-FR" dirty="0"/>
              <a:t>, 75-84</a:t>
            </a:r>
          </a:p>
        </p:txBody>
      </p:sp>
      <p:sp>
        <p:nvSpPr>
          <p:cNvPr id="4" name="Espace réservé du numéro de diapositive 3"/>
          <p:cNvSpPr>
            <a:spLocks noGrp="1"/>
          </p:cNvSpPr>
          <p:nvPr>
            <p:ph type="sldNum" sz="quarter" idx="5"/>
          </p:nvPr>
        </p:nvSpPr>
        <p:spPr/>
        <p:txBody>
          <a:bodyPr/>
          <a:lstStyle/>
          <a:p>
            <a:fld id="{F63D16F9-ED06-4235-BC19-077AB5AADA8F}"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40493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Figure 1 – </a:t>
            </a:r>
            <a:r>
              <a:rPr lang="fr-FR" dirty="0" err="1"/>
              <a:t>Australia</a:t>
            </a:r>
            <a:r>
              <a:rPr lang="fr-FR" dirty="0"/>
              <a:t>, 65-74</a:t>
            </a:r>
          </a:p>
        </p:txBody>
      </p:sp>
      <p:sp>
        <p:nvSpPr>
          <p:cNvPr id="4" name="Espace réservé du numéro de diapositive 3"/>
          <p:cNvSpPr>
            <a:spLocks noGrp="1"/>
          </p:cNvSpPr>
          <p:nvPr>
            <p:ph type="sldNum" sz="quarter" idx="5"/>
          </p:nvPr>
        </p:nvSpPr>
        <p:spPr/>
        <p:txBody>
          <a:bodyPr/>
          <a:lstStyle/>
          <a:p>
            <a:fld id="{F63D16F9-ED06-4235-BC19-077AB5AADA8F}"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91665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45532" y="1342368"/>
            <a:ext cx="5049361" cy="926252"/>
          </a:xfrm>
        </p:spPr>
        <p:txBody>
          <a:bodyPr/>
          <a:lstStyle/>
          <a:p>
            <a:r>
              <a:rPr lang="en-US"/>
              <a:t>Click to edit Master title style</a:t>
            </a:r>
            <a:endParaRPr lang="fr-BE"/>
          </a:p>
        </p:txBody>
      </p:sp>
      <p:sp>
        <p:nvSpPr>
          <p:cNvPr id="3" name="Sous-titre 2"/>
          <p:cNvSpPr>
            <a:spLocks noGrp="1"/>
          </p:cNvSpPr>
          <p:nvPr>
            <p:ph type="subTitle" idx="1"/>
          </p:nvPr>
        </p:nvSpPr>
        <p:spPr>
          <a:xfrm>
            <a:off x="891065" y="2448669"/>
            <a:ext cx="4158298" cy="1104300"/>
          </a:xfrm>
        </p:spPr>
        <p:txBody>
          <a:bodyPr/>
          <a:lstStyle>
            <a:lvl1pPr marL="0" indent="0" algn="ctr">
              <a:buNone/>
              <a:defRPr>
                <a:solidFill>
                  <a:schemeClr val="tx1">
                    <a:tint val="75000"/>
                  </a:schemeClr>
                </a:solidFill>
              </a:defRPr>
            </a:lvl1pPr>
            <a:lvl2pPr marL="318897" indent="0" algn="ctr">
              <a:buNone/>
              <a:defRPr>
                <a:solidFill>
                  <a:schemeClr val="tx1">
                    <a:tint val="75000"/>
                  </a:schemeClr>
                </a:solidFill>
              </a:defRPr>
            </a:lvl2pPr>
            <a:lvl3pPr marL="637794" indent="0" algn="ctr">
              <a:buNone/>
              <a:defRPr>
                <a:solidFill>
                  <a:schemeClr val="tx1">
                    <a:tint val="75000"/>
                  </a:schemeClr>
                </a:solidFill>
              </a:defRPr>
            </a:lvl3pPr>
            <a:lvl4pPr marL="956691" indent="0" algn="ctr">
              <a:buNone/>
              <a:defRPr>
                <a:solidFill>
                  <a:schemeClr val="tx1">
                    <a:tint val="75000"/>
                  </a:schemeClr>
                </a:solidFill>
              </a:defRPr>
            </a:lvl4pPr>
            <a:lvl5pPr marL="1275588" indent="0" algn="ctr">
              <a:buNone/>
              <a:defRPr>
                <a:solidFill>
                  <a:schemeClr val="tx1">
                    <a:tint val="75000"/>
                  </a:schemeClr>
                </a:solidFill>
              </a:defRPr>
            </a:lvl5pPr>
            <a:lvl6pPr marL="1594485" indent="0" algn="ctr">
              <a:buNone/>
              <a:defRPr>
                <a:solidFill>
                  <a:schemeClr val="tx1">
                    <a:tint val="75000"/>
                  </a:schemeClr>
                </a:solidFill>
              </a:defRPr>
            </a:lvl6pPr>
            <a:lvl7pPr marL="1913382" indent="0" algn="ctr">
              <a:buNone/>
              <a:defRPr>
                <a:solidFill>
                  <a:schemeClr val="tx1">
                    <a:tint val="75000"/>
                  </a:schemeClr>
                </a:solidFill>
              </a:defRPr>
            </a:lvl7pPr>
            <a:lvl8pPr marL="2232279" indent="0" algn="ctr">
              <a:buNone/>
              <a:defRPr>
                <a:solidFill>
                  <a:schemeClr val="tx1">
                    <a:tint val="75000"/>
                  </a:schemeClr>
                </a:solidFill>
              </a:defRPr>
            </a:lvl8pPr>
            <a:lvl9pPr marL="2551176" indent="0" algn="ctr">
              <a:buNone/>
              <a:defRPr>
                <a:solidFill>
                  <a:schemeClr val="tx1">
                    <a:tint val="75000"/>
                  </a:schemeClr>
                </a:solidFill>
              </a:defRPr>
            </a:lvl9pPr>
          </a:lstStyle>
          <a:p>
            <a:r>
              <a:rPr lang="en-US"/>
              <a:t>Click to edit Master subtitle style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BE"/>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306811" y="173052"/>
            <a:ext cx="1336596" cy="3687003"/>
          </a:xfrm>
        </p:spPr>
        <p:txBody>
          <a:bodyPr vert="eaVert"/>
          <a:lstStyle/>
          <a:p>
            <a:r>
              <a:rPr lang="en-US"/>
              <a:t>Click to edit Master title style</a:t>
            </a:r>
            <a:endParaRPr lang="fr-BE"/>
          </a:p>
        </p:txBody>
      </p:sp>
      <p:sp>
        <p:nvSpPr>
          <p:cNvPr id="3" name="Espace réservé du texte vertical 2"/>
          <p:cNvSpPr>
            <a:spLocks noGrp="1"/>
          </p:cNvSpPr>
          <p:nvPr>
            <p:ph type="body" orient="vert" idx="1"/>
          </p:nvPr>
        </p:nvSpPr>
        <p:spPr>
          <a:xfrm>
            <a:off x="297025" y="173052"/>
            <a:ext cx="3910779" cy="36870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BE"/>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9252" y="2776759"/>
            <a:ext cx="5049361" cy="858233"/>
          </a:xfrm>
        </p:spPr>
        <p:txBody>
          <a:bodyPr anchor="t"/>
          <a:lstStyle>
            <a:lvl1pPr algn="l">
              <a:defRPr sz="2800" b="1" cap="all"/>
            </a:lvl1pPr>
          </a:lstStyle>
          <a:p>
            <a:r>
              <a:rPr lang="en-US"/>
              <a:t>Click to edit Master title style</a:t>
            </a:r>
            <a:endParaRPr lang="fr-BE"/>
          </a:p>
        </p:txBody>
      </p:sp>
      <p:sp>
        <p:nvSpPr>
          <p:cNvPr id="3" name="Espace réservé du texte 2"/>
          <p:cNvSpPr>
            <a:spLocks noGrp="1"/>
          </p:cNvSpPr>
          <p:nvPr>
            <p:ph type="body" idx="1"/>
          </p:nvPr>
        </p:nvSpPr>
        <p:spPr>
          <a:xfrm>
            <a:off x="469252" y="1831502"/>
            <a:ext cx="5049361" cy="945257"/>
          </a:xfrm>
        </p:spPr>
        <p:txBody>
          <a:bodyPr anchor="b"/>
          <a:lstStyle>
            <a:lvl1pPr marL="0" indent="0">
              <a:buNone/>
              <a:defRPr sz="1400">
                <a:solidFill>
                  <a:schemeClr val="tx1">
                    <a:tint val="75000"/>
                  </a:schemeClr>
                </a:solidFill>
              </a:defRPr>
            </a:lvl1pPr>
            <a:lvl2pPr marL="318897" indent="0">
              <a:buNone/>
              <a:defRPr sz="1300">
                <a:solidFill>
                  <a:schemeClr val="tx1">
                    <a:tint val="75000"/>
                  </a:schemeClr>
                </a:solidFill>
              </a:defRPr>
            </a:lvl2pPr>
            <a:lvl3pPr marL="637794" indent="0">
              <a:buNone/>
              <a:defRPr sz="1100">
                <a:solidFill>
                  <a:schemeClr val="tx1">
                    <a:tint val="75000"/>
                  </a:schemeClr>
                </a:solidFill>
              </a:defRPr>
            </a:lvl3pPr>
            <a:lvl4pPr marL="956691" indent="0">
              <a:buNone/>
              <a:defRPr sz="1000">
                <a:solidFill>
                  <a:schemeClr val="tx1">
                    <a:tint val="75000"/>
                  </a:schemeClr>
                </a:solidFill>
              </a:defRPr>
            </a:lvl4pPr>
            <a:lvl5pPr marL="1275588" indent="0">
              <a:buNone/>
              <a:defRPr sz="1000">
                <a:solidFill>
                  <a:schemeClr val="tx1">
                    <a:tint val="75000"/>
                  </a:schemeClr>
                </a:solidFill>
              </a:defRPr>
            </a:lvl5pPr>
            <a:lvl6pPr marL="1594485" indent="0">
              <a:buNone/>
              <a:defRPr sz="1000">
                <a:solidFill>
                  <a:schemeClr val="tx1">
                    <a:tint val="75000"/>
                  </a:schemeClr>
                </a:solidFill>
              </a:defRPr>
            </a:lvl6pPr>
            <a:lvl7pPr marL="1913382" indent="0">
              <a:buNone/>
              <a:defRPr sz="1000">
                <a:solidFill>
                  <a:schemeClr val="tx1">
                    <a:tint val="75000"/>
                  </a:schemeClr>
                </a:solidFill>
              </a:defRPr>
            </a:lvl7pPr>
            <a:lvl8pPr marL="2232279" indent="0">
              <a:buNone/>
              <a:defRPr sz="1000">
                <a:solidFill>
                  <a:schemeClr val="tx1">
                    <a:tint val="75000"/>
                  </a:schemeClr>
                </a:solidFill>
              </a:defRPr>
            </a:lvl8pPr>
            <a:lvl9pPr marL="2551176" indent="0">
              <a:buNone/>
              <a:defRPr sz="10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28/06/2023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BE"/>
          </a:p>
        </p:txBody>
      </p:sp>
      <p:sp>
        <p:nvSpPr>
          <p:cNvPr id="3" name="Espace réservé du contenu 2"/>
          <p:cNvSpPr>
            <a:spLocks noGrp="1"/>
          </p:cNvSpPr>
          <p:nvPr>
            <p:ph sz="half" idx="1"/>
          </p:nvPr>
        </p:nvSpPr>
        <p:spPr>
          <a:xfrm>
            <a:off x="297021" y="1008277"/>
            <a:ext cx="2623687" cy="285177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Espace réservé du contenu 3"/>
          <p:cNvSpPr>
            <a:spLocks noGrp="1"/>
          </p:cNvSpPr>
          <p:nvPr>
            <p:ph sz="half" idx="2"/>
          </p:nvPr>
        </p:nvSpPr>
        <p:spPr>
          <a:xfrm>
            <a:off x="3019717" y="1008277"/>
            <a:ext cx="2623687" cy="285177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28/06/2023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BE"/>
          </a:p>
        </p:txBody>
      </p:sp>
      <p:sp>
        <p:nvSpPr>
          <p:cNvPr id="3" name="Espace réservé du texte 2"/>
          <p:cNvSpPr>
            <a:spLocks noGrp="1"/>
          </p:cNvSpPr>
          <p:nvPr>
            <p:ph type="body" idx="1"/>
          </p:nvPr>
        </p:nvSpPr>
        <p:spPr>
          <a:xfrm>
            <a:off x="297025" y="967268"/>
            <a:ext cx="2624719" cy="403109"/>
          </a:xfrm>
        </p:spPr>
        <p:txBody>
          <a:bodyPr anchor="b"/>
          <a:lstStyle>
            <a:lvl1pPr marL="0" indent="0">
              <a:buNone/>
              <a:defRPr sz="1700" b="1"/>
            </a:lvl1pPr>
            <a:lvl2pPr marL="318897" indent="0">
              <a:buNone/>
              <a:defRPr sz="1400" b="1"/>
            </a:lvl2pPr>
            <a:lvl3pPr marL="637794" indent="0">
              <a:buNone/>
              <a:defRPr sz="1300" b="1"/>
            </a:lvl3pPr>
            <a:lvl4pPr marL="956691" indent="0">
              <a:buNone/>
              <a:defRPr sz="1100" b="1"/>
            </a:lvl4pPr>
            <a:lvl5pPr marL="1275588" indent="0">
              <a:buNone/>
              <a:defRPr sz="1100" b="1"/>
            </a:lvl5pPr>
            <a:lvl6pPr marL="1594485" indent="0">
              <a:buNone/>
              <a:defRPr sz="1100" b="1"/>
            </a:lvl6pPr>
            <a:lvl7pPr marL="1913382" indent="0">
              <a:buNone/>
              <a:defRPr sz="1100" b="1"/>
            </a:lvl7pPr>
            <a:lvl8pPr marL="2232279" indent="0">
              <a:buNone/>
              <a:defRPr sz="1100" b="1"/>
            </a:lvl8pPr>
            <a:lvl9pPr marL="2551176" indent="0">
              <a:buNone/>
              <a:defRPr sz="1100" b="1"/>
            </a:lvl9pPr>
          </a:lstStyle>
          <a:p>
            <a:pPr lvl="0"/>
            <a:r>
              <a:rPr lang="en-US"/>
              <a:t>Click to edit Master text styles</a:t>
            </a:r>
          </a:p>
        </p:txBody>
      </p:sp>
      <p:sp>
        <p:nvSpPr>
          <p:cNvPr id="4" name="Espace réservé du contenu 3"/>
          <p:cNvSpPr>
            <a:spLocks noGrp="1"/>
          </p:cNvSpPr>
          <p:nvPr>
            <p:ph sz="half" idx="2"/>
          </p:nvPr>
        </p:nvSpPr>
        <p:spPr>
          <a:xfrm>
            <a:off x="297025" y="1370374"/>
            <a:ext cx="2624719" cy="248967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Espace réservé du texte 4"/>
          <p:cNvSpPr>
            <a:spLocks noGrp="1"/>
          </p:cNvSpPr>
          <p:nvPr>
            <p:ph type="body" sz="quarter" idx="3"/>
          </p:nvPr>
        </p:nvSpPr>
        <p:spPr>
          <a:xfrm>
            <a:off x="3017655" y="967268"/>
            <a:ext cx="2625751" cy="403109"/>
          </a:xfrm>
        </p:spPr>
        <p:txBody>
          <a:bodyPr anchor="b"/>
          <a:lstStyle>
            <a:lvl1pPr marL="0" indent="0">
              <a:buNone/>
              <a:defRPr sz="1700" b="1"/>
            </a:lvl1pPr>
            <a:lvl2pPr marL="318897" indent="0">
              <a:buNone/>
              <a:defRPr sz="1400" b="1"/>
            </a:lvl2pPr>
            <a:lvl3pPr marL="637794" indent="0">
              <a:buNone/>
              <a:defRPr sz="1300" b="1"/>
            </a:lvl3pPr>
            <a:lvl4pPr marL="956691" indent="0">
              <a:buNone/>
              <a:defRPr sz="1100" b="1"/>
            </a:lvl4pPr>
            <a:lvl5pPr marL="1275588" indent="0">
              <a:buNone/>
              <a:defRPr sz="1100" b="1"/>
            </a:lvl5pPr>
            <a:lvl6pPr marL="1594485" indent="0">
              <a:buNone/>
              <a:defRPr sz="1100" b="1"/>
            </a:lvl6pPr>
            <a:lvl7pPr marL="1913382" indent="0">
              <a:buNone/>
              <a:defRPr sz="1100" b="1"/>
            </a:lvl7pPr>
            <a:lvl8pPr marL="2232279" indent="0">
              <a:buNone/>
              <a:defRPr sz="1100" b="1"/>
            </a:lvl8pPr>
            <a:lvl9pPr marL="2551176" indent="0">
              <a:buNone/>
              <a:defRPr sz="1100" b="1"/>
            </a:lvl9pPr>
          </a:lstStyle>
          <a:p>
            <a:pPr lvl="0"/>
            <a:r>
              <a:rPr lang="en-US"/>
              <a:t>Click to edit Master text styles</a:t>
            </a:r>
          </a:p>
        </p:txBody>
      </p:sp>
      <p:sp>
        <p:nvSpPr>
          <p:cNvPr id="6" name="Espace réservé du contenu 5"/>
          <p:cNvSpPr>
            <a:spLocks noGrp="1"/>
          </p:cNvSpPr>
          <p:nvPr>
            <p:ph sz="quarter" idx="4"/>
          </p:nvPr>
        </p:nvSpPr>
        <p:spPr>
          <a:xfrm>
            <a:off x="3017655" y="1370374"/>
            <a:ext cx="2625751" cy="248967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28/06/2023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28/06/2023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28/06/2023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7024" y="172048"/>
            <a:ext cx="1954358" cy="732199"/>
          </a:xfrm>
        </p:spPr>
        <p:txBody>
          <a:bodyPr anchor="b"/>
          <a:lstStyle>
            <a:lvl1pPr algn="l">
              <a:defRPr sz="1400" b="1"/>
            </a:lvl1pPr>
          </a:lstStyle>
          <a:p>
            <a:r>
              <a:rPr lang="en-US"/>
              <a:t>Click to edit Master title style</a:t>
            </a:r>
            <a:endParaRPr lang="fr-BE"/>
          </a:p>
        </p:txBody>
      </p:sp>
      <p:sp>
        <p:nvSpPr>
          <p:cNvPr id="3" name="Espace réservé du contenu 2"/>
          <p:cNvSpPr>
            <a:spLocks noGrp="1"/>
          </p:cNvSpPr>
          <p:nvPr>
            <p:ph idx="1"/>
          </p:nvPr>
        </p:nvSpPr>
        <p:spPr>
          <a:xfrm>
            <a:off x="2322543" y="172050"/>
            <a:ext cx="3320863" cy="3688003"/>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Espace réservé du texte 3"/>
          <p:cNvSpPr>
            <a:spLocks noGrp="1"/>
          </p:cNvSpPr>
          <p:nvPr>
            <p:ph type="body" sz="half" idx="2"/>
          </p:nvPr>
        </p:nvSpPr>
        <p:spPr>
          <a:xfrm>
            <a:off x="297024" y="904246"/>
            <a:ext cx="1954358" cy="2955804"/>
          </a:xfrm>
        </p:spPr>
        <p:txBody>
          <a:bodyPr/>
          <a:lstStyle>
            <a:lvl1pPr marL="0" indent="0">
              <a:buNone/>
              <a:defRPr sz="1000"/>
            </a:lvl1pPr>
            <a:lvl2pPr marL="318897" indent="0">
              <a:buNone/>
              <a:defRPr sz="800"/>
            </a:lvl2pPr>
            <a:lvl3pPr marL="637794" indent="0">
              <a:buNone/>
              <a:defRPr sz="700"/>
            </a:lvl3pPr>
            <a:lvl4pPr marL="956691" indent="0">
              <a:buNone/>
              <a:defRPr sz="600"/>
            </a:lvl4pPr>
            <a:lvl5pPr marL="1275588" indent="0">
              <a:buNone/>
              <a:defRPr sz="600"/>
            </a:lvl5pPr>
            <a:lvl6pPr marL="1594485" indent="0">
              <a:buNone/>
              <a:defRPr sz="600"/>
            </a:lvl6pPr>
            <a:lvl7pPr marL="1913382" indent="0">
              <a:buNone/>
              <a:defRPr sz="600"/>
            </a:lvl7pPr>
            <a:lvl8pPr marL="2232279" indent="0">
              <a:buNone/>
              <a:defRPr sz="600"/>
            </a:lvl8pPr>
            <a:lvl9pPr marL="2551176" indent="0">
              <a:buNone/>
              <a:defRPr sz="600"/>
            </a:lvl9pPr>
          </a:lstStyle>
          <a:p>
            <a:pPr lvl="0"/>
            <a:r>
              <a:rPr lang="en-US"/>
              <a:t>Click to edit Master text styles</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28/06/2023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64365" y="3024826"/>
            <a:ext cx="3564255" cy="357097"/>
          </a:xfrm>
        </p:spPr>
        <p:txBody>
          <a:bodyPr anchor="b"/>
          <a:lstStyle>
            <a:lvl1pPr algn="l">
              <a:defRPr sz="1400" b="1"/>
            </a:lvl1pPr>
          </a:lstStyle>
          <a:p>
            <a:r>
              <a:rPr lang="en-US"/>
              <a:t>Click to edit Master title style</a:t>
            </a:r>
            <a:endParaRPr lang="fr-BE"/>
          </a:p>
        </p:txBody>
      </p:sp>
      <p:sp>
        <p:nvSpPr>
          <p:cNvPr id="3" name="Espace réservé pour une image  2"/>
          <p:cNvSpPr>
            <a:spLocks noGrp="1"/>
          </p:cNvSpPr>
          <p:nvPr>
            <p:ph type="pic" idx="1"/>
          </p:nvPr>
        </p:nvSpPr>
        <p:spPr>
          <a:xfrm>
            <a:off x="1164365" y="386108"/>
            <a:ext cx="3564255" cy="2592705"/>
          </a:xfrm>
        </p:spPr>
        <p:txBody>
          <a:bodyPr/>
          <a:lstStyle>
            <a:lvl1pPr marL="0" indent="0">
              <a:buNone/>
              <a:defRPr sz="2200"/>
            </a:lvl1pPr>
            <a:lvl2pPr marL="318897" indent="0">
              <a:buNone/>
              <a:defRPr sz="2000"/>
            </a:lvl2pPr>
            <a:lvl3pPr marL="637794" indent="0">
              <a:buNone/>
              <a:defRPr sz="1700"/>
            </a:lvl3pPr>
            <a:lvl4pPr marL="956691" indent="0">
              <a:buNone/>
              <a:defRPr sz="1400"/>
            </a:lvl4pPr>
            <a:lvl5pPr marL="1275588" indent="0">
              <a:buNone/>
              <a:defRPr sz="1400"/>
            </a:lvl5pPr>
            <a:lvl6pPr marL="1594485" indent="0">
              <a:buNone/>
              <a:defRPr sz="1400"/>
            </a:lvl6pPr>
            <a:lvl7pPr marL="1913382" indent="0">
              <a:buNone/>
              <a:defRPr sz="1400"/>
            </a:lvl7pPr>
            <a:lvl8pPr marL="2232279" indent="0">
              <a:buNone/>
              <a:defRPr sz="1400"/>
            </a:lvl8pPr>
            <a:lvl9pPr marL="2551176" indent="0">
              <a:buNone/>
              <a:defRPr sz="1400"/>
            </a:lvl9pPr>
          </a:lstStyle>
          <a:p>
            <a:r>
              <a:rPr lang="en-US"/>
              <a:t>Click icon to add picture</a:t>
            </a:r>
            <a:endParaRPr lang="fr-BE"/>
          </a:p>
        </p:txBody>
      </p:sp>
      <p:sp>
        <p:nvSpPr>
          <p:cNvPr id="4" name="Espace réservé du texte 3"/>
          <p:cNvSpPr>
            <a:spLocks noGrp="1"/>
          </p:cNvSpPr>
          <p:nvPr>
            <p:ph type="body" sz="half" idx="2"/>
          </p:nvPr>
        </p:nvSpPr>
        <p:spPr>
          <a:xfrm>
            <a:off x="1164365" y="3381921"/>
            <a:ext cx="3564255" cy="507138"/>
          </a:xfrm>
        </p:spPr>
        <p:txBody>
          <a:bodyPr/>
          <a:lstStyle>
            <a:lvl1pPr marL="0" indent="0">
              <a:buNone/>
              <a:defRPr sz="1000"/>
            </a:lvl1pPr>
            <a:lvl2pPr marL="318897" indent="0">
              <a:buNone/>
              <a:defRPr sz="800"/>
            </a:lvl2pPr>
            <a:lvl3pPr marL="637794" indent="0">
              <a:buNone/>
              <a:defRPr sz="700"/>
            </a:lvl3pPr>
            <a:lvl4pPr marL="956691" indent="0">
              <a:buNone/>
              <a:defRPr sz="600"/>
            </a:lvl4pPr>
            <a:lvl5pPr marL="1275588" indent="0">
              <a:buNone/>
              <a:defRPr sz="600"/>
            </a:lvl5pPr>
            <a:lvl6pPr marL="1594485" indent="0">
              <a:buNone/>
              <a:defRPr sz="600"/>
            </a:lvl6pPr>
            <a:lvl7pPr marL="1913382" indent="0">
              <a:buNone/>
              <a:defRPr sz="600"/>
            </a:lvl7pPr>
            <a:lvl8pPr marL="2232279" indent="0">
              <a:buNone/>
              <a:defRPr sz="600"/>
            </a:lvl8pPr>
            <a:lvl9pPr marL="2551176" indent="0">
              <a:buNone/>
              <a:defRPr sz="600"/>
            </a:lvl9pPr>
          </a:lstStyle>
          <a:p>
            <a:pPr lvl="0"/>
            <a:r>
              <a:rPr lang="en-US"/>
              <a:t>Click to edit Master text styles</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28/06/2023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97023" y="173050"/>
            <a:ext cx="5346382" cy="720196"/>
          </a:xfrm>
          <a:prstGeom prst="rect">
            <a:avLst/>
          </a:prstGeom>
        </p:spPr>
        <p:txBody>
          <a:bodyPr vert="horz" lIns="63779" tIns="31890" rIns="63779" bIns="3189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297023" y="1008277"/>
            <a:ext cx="5346382" cy="2851776"/>
          </a:xfrm>
          <a:prstGeom prst="rect">
            <a:avLst/>
          </a:prstGeom>
        </p:spPr>
        <p:txBody>
          <a:bodyPr vert="horz" lIns="63779" tIns="31890" rIns="63779" bIns="3189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297025" y="4005094"/>
            <a:ext cx="1386100" cy="230063"/>
          </a:xfrm>
          <a:prstGeom prst="rect">
            <a:avLst/>
          </a:prstGeom>
        </p:spPr>
        <p:txBody>
          <a:bodyPr vert="horz" lIns="63779" tIns="31890" rIns="63779" bIns="31890" rtlCol="0" anchor="ctr"/>
          <a:lstStyle>
            <a:lvl1pPr algn="l">
              <a:defRPr sz="800">
                <a:solidFill>
                  <a:schemeClr val="tx1">
                    <a:tint val="75000"/>
                  </a:schemeClr>
                </a:solidFill>
              </a:defRPr>
            </a:lvl1pPr>
          </a:lstStyle>
          <a:p>
            <a:fld id="{AA309A6D-C09C-4548-B29A-6CF363A7E532}" type="datetimeFigureOut">
              <a:rPr lang="fr-FR" smtClean="0"/>
              <a:t>28/06/2023</a:t>
            </a:fld>
            <a:endParaRPr lang="fr-BE"/>
          </a:p>
        </p:txBody>
      </p:sp>
      <p:sp>
        <p:nvSpPr>
          <p:cNvPr id="5" name="Espace réservé du pied de page 4"/>
          <p:cNvSpPr>
            <a:spLocks noGrp="1"/>
          </p:cNvSpPr>
          <p:nvPr>
            <p:ph type="ftr" sz="quarter" idx="3"/>
          </p:nvPr>
        </p:nvSpPr>
        <p:spPr>
          <a:xfrm>
            <a:off x="2029649" y="4005094"/>
            <a:ext cx="1881134" cy="230063"/>
          </a:xfrm>
          <a:prstGeom prst="rect">
            <a:avLst/>
          </a:prstGeom>
        </p:spPr>
        <p:txBody>
          <a:bodyPr vert="horz" lIns="63779" tIns="31890" rIns="63779" bIns="31890" rtlCol="0" anchor="ctr"/>
          <a:lstStyle>
            <a:lvl1pPr algn="ctr">
              <a:defRPr sz="8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257308" y="4005094"/>
            <a:ext cx="1386100" cy="230063"/>
          </a:xfrm>
          <a:prstGeom prst="rect">
            <a:avLst/>
          </a:prstGeom>
        </p:spPr>
        <p:txBody>
          <a:bodyPr vert="horz" lIns="63779" tIns="31890" rIns="63779" bIns="31890" rtlCol="0" anchor="ctr"/>
          <a:lstStyle>
            <a:lvl1pPr algn="r">
              <a:defRPr sz="8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37794" rtl="0" eaLnBrk="1" latinLnBrk="0" hangingPunct="1">
        <a:spcBef>
          <a:spcPct val="0"/>
        </a:spcBef>
        <a:buNone/>
        <a:defRPr sz="3100" kern="1200">
          <a:solidFill>
            <a:schemeClr val="tx1"/>
          </a:solidFill>
          <a:latin typeface="+mj-lt"/>
          <a:ea typeface="+mj-ea"/>
          <a:cs typeface="+mj-cs"/>
        </a:defRPr>
      </a:lvl1pPr>
    </p:titleStyle>
    <p:bodyStyle>
      <a:lvl1pPr marL="239173" indent="-239173" algn="l" defTabSz="637794"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fr-FR"/>
      </a:defPPr>
      <a:lvl1pPr marL="0" algn="l" defTabSz="637794" rtl="0" eaLnBrk="1" latinLnBrk="0" hangingPunct="1">
        <a:defRPr sz="1300" kern="1200">
          <a:solidFill>
            <a:schemeClr val="tx1"/>
          </a:solidFill>
          <a:latin typeface="+mn-lt"/>
          <a:ea typeface="+mn-ea"/>
          <a:cs typeface="+mn-cs"/>
        </a:defRPr>
      </a:lvl1pPr>
      <a:lvl2pPr marL="318897" algn="l" defTabSz="637794" rtl="0" eaLnBrk="1" latinLnBrk="0" hangingPunct="1">
        <a:defRPr sz="1300" kern="1200">
          <a:solidFill>
            <a:schemeClr val="tx1"/>
          </a:solidFill>
          <a:latin typeface="+mn-lt"/>
          <a:ea typeface="+mn-ea"/>
          <a:cs typeface="+mn-cs"/>
        </a:defRPr>
      </a:lvl2pPr>
      <a:lvl3pPr marL="637794" algn="l" defTabSz="637794" rtl="0" eaLnBrk="1" latinLnBrk="0" hangingPunct="1">
        <a:defRPr sz="1300" kern="1200">
          <a:solidFill>
            <a:schemeClr val="tx1"/>
          </a:solidFill>
          <a:latin typeface="+mn-lt"/>
          <a:ea typeface="+mn-ea"/>
          <a:cs typeface="+mn-cs"/>
        </a:defRPr>
      </a:lvl3pPr>
      <a:lvl4pPr marL="956691" algn="l" defTabSz="637794" rtl="0" eaLnBrk="1" latinLnBrk="0" hangingPunct="1">
        <a:defRPr sz="1300" kern="1200">
          <a:solidFill>
            <a:schemeClr val="tx1"/>
          </a:solidFill>
          <a:latin typeface="+mn-lt"/>
          <a:ea typeface="+mn-ea"/>
          <a:cs typeface="+mn-cs"/>
        </a:defRPr>
      </a:lvl4pPr>
      <a:lvl5pPr marL="1275588" algn="l" defTabSz="637794" rtl="0" eaLnBrk="1" latinLnBrk="0" hangingPunct="1">
        <a:defRPr sz="1300" kern="1200">
          <a:solidFill>
            <a:schemeClr val="tx1"/>
          </a:solidFill>
          <a:latin typeface="+mn-lt"/>
          <a:ea typeface="+mn-ea"/>
          <a:cs typeface="+mn-cs"/>
        </a:defRPr>
      </a:lvl5pPr>
      <a:lvl6pPr marL="1594485" algn="l" defTabSz="637794" rtl="0" eaLnBrk="1" latinLnBrk="0" hangingPunct="1">
        <a:defRPr sz="1300" kern="1200">
          <a:solidFill>
            <a:schemeClr val="tx1"/>
          </a:solidFill>
          <a:latin typeface="+mn-lt"/>
          <a:ea typeface="+mn-ea"/>
          <a:cs typeface="+mn-cs"/>
        </a:defRPr>
      </a:lvl6pPr>
      <a:lvl7pPr marL="1913382" algn="l" defTabSz="637794" rtl="0" eaLnBrk="1" latinLnBrk="0" hangingPunct="1">
        <a:defRPr sz="1300" kern="1200">
          <a:solidFill>
            <a:schemeClr val="tx1"/>
          </a:solidFill>
          <a:latin typeface="+mn-lt"/>
          <a:ea typeface="+mn-ea"/>
          <a:cs typeface="+mn-cs"/>
        </a:defRPr>
      </a:lvl7pPr>
      <a:lvl8pPr marL="2232279" algn="l" defTabSz="637794" rtl="0" eaLnBrk="1" latinLnBrk="0" hangingPunct="1">
        <a:defRPr sz="1300" kern="1200">
          <a:solidFill>
            <a:schemeClr val="tx1"/>
          </a:solidFill>
          <a:latin typeface="+mn-lt"/>
          <a:ea typeface="+mn-ea"/>
          <a:cs typeface="+mn-cs"/>
        </a:defRPr>
      </a:lvl8pPr>
      <a:lvl9pPr marL="2551176" algn="l" defTabSz="63779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52" y="2922587"/>
            <a:ext cx="5049361" cy="712405"/>
          </a:xfrm>
        </p:spPr>
        <p:txBody>
          <a:bodyPr/>
          <a:lstStyle/>
          <a:p>
            <a:pPr algn="ctr"/>
            <a:r>
              <a:rPr lang="en-CA" sz="1800" b="0" dirty="0"/>
              <a:t>Denis </a:t>
            </a:r>
            <a:r>
              <a:rPr lang="en-CA" sz="1800" b="0" dirty="0" err="1"/>
              <a:t>rancourt</a:t>
            </a:r>
            <a:r>
              <a:rPr lang="en-CA" sz="1800" b="0" dirty="0"/>
              <a:t>, </a:t>
            </a:r>
            <a:r>
              <a:rPr lang="en-CA" sz="1800" b="0" dirty="0" err="1"/>
              <a:t>phd</a:t>
            </a:r>
            <a:endParaRPr lang="en-CA" sz="1800" b="0" dirty="0"/>
          </a:p>
        </p:txBody>
      </p:sp>
      <p:sp>
        <p:nvSpPr>
          <p:cNvPr id="3" name="Text Placeholder 2"/>
          <p:cNvSpPr>
            <a:spLocks noGrp="1"/>
          </p:cNvSpPr>
          <p:nvPr>
            <p:ph type="body" idx="1"/>
          </p:nvPr>
        </p:nvSpPr>
        <p:spPr>
          <a:xfrm>
            <a:off x="469252" y="1093788"/>
            <a:ext cx="5049361" cy="1447799"/>
          </a:xfrm>
        </p:spPr>
        <p:txBody>
          <a:bodyPr>
            <a:normAutofit/>
          </a:bodyPr>
          <a:lstStyle/>
          <a:p>
            <a:pPr algn="ctr"/>
            <a:r>
              <a:rPr lang="en-CA" dirty="0">
                <a:solidFill>
                  <a:schemeClr val="tx1">
                    <a:lumMod val="65000"/>
                    <a:lumOff val="35000"/>
                  </a:schemeClr>
                </a:solidFill>
              </a:rPr>
              <a:t>NATIONAL CITIZENS INQUIRY</a:t>
            </a:r>
          </a:p>
          <a:p>
            <a:pPr algn="ctr"/>
            <a:r>
              <a:rPr lang="en-CA" dirty="0">
                <a:solidFill>
                  <a:schemeClr val="tx1">
                    <a:lumMod val="65000"/>
                    <a:lumOff val="35000"/>
                  </a:schemeClr>
                </a:solidFill>
              </a:rPr>
              <a:t>TESTIMONY UPDATE</a:t>
            </a:r>
          </a:p>
          <a:p>
            <a:pPr algn="ctr"/>
            <a:endParaRPr lang="en-CA" dirty="0">
              <a:solidFill>
                <a:schemeClr val="tx1">
                  <a:lumMod val="65000"/>
                  <a:lumOff val="35000"/>
                </a:schemeClr>
              </a:solidFill>
            </a:endParaRPr>
          </a:p>
          <a:p>
            <a:pPr algn="ctr"/>
            <a:r>
              <a:rPr lang="en-CA" dirty="0">
                <a:solidFill>
                  <a:schemeClr val="tx1">
                    <a:lumMod val="65000"/>
                    <a:lumOff val="35000"/>
                  </a:schemeClr>
                </a:solidFill>
              </a:rPr>
              <a:t>Ottawa</a:t>
            </a:r>
          </a:p>
          <a:p>
            <a:pPr algn="ctr"/>
            <a:r>
              <a:rPr lang="en-CA" dirty="0">
                <a:solidFill>
                  <a:schemeClr val="tx1">
                    <a:lumMod val="65000"/>
                    <a:lumOff val="35000"/>
                  </a:schemeClr>
                </a:solidFill>
              </a:rPr>
              <a:t>28 June 2023</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3212" y="255587"/>
            <a:ext cx="2428875" cy="733425"/>
          </a:xfrm>
          <a:prstGeom prst="rect">
            <a:avLst/>
          </a:prstGeom>
        </p:spPr>
      </p:pic>
    </p:spTree>
    <p:extLst>
      <p:ext uri="{BB962C8B-B14F-4D97-AF65-F5344CB8AC3E}">
        <p14:creationId xmlns:p14="http://schemas.microsoft.com/office/powerpoint/2010/main" val="418478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95659"/>
            <a:ext cx="5049361" cy="3119102"/>
          </a:xfrm>
        </p:spPr>
        <p:txBody>
          <a:bodyPr>
            <a:normAutofit lnSpcReduction="10000"/>
          </a:bodyPr>
          <a:lstStyle/>
          <a:p>
            <a:r>
              <a:rPr lang="en-CA" dirty="0">
                <a:solidFill>
                  <a:schemeClr val="tx1">
                    <a:lumMod val="65000"/>
                    <a:lumOff val="35000"/>
                  </a:schemeClr>
                </a:solidFill>
              </a:rPr>
              <a:t>FIRST-INSTALMENT ― CONCLUSION WAS:</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chemeClr val="tx1">
                    <a:lumMod val="65000"/>
                    <a:lumOff val="35000"/>
                  </a:schemeClr>
                </a:solidFill>
              </a:rPr>
              <a:t>there was no pandemic causing excess mortality</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chemeClr val="tx1">
                    <a:lumMod val="65000"/>
                    <a:lumOff val="35000"/>
                  </a:schemeClr>
                </a:solidFill>
              </a:rPr>
              <a:t>measures caused excess mortality</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chemeClr val="tx1">
                    <a:lumMod val="65000"/>
                    <a:lumOff val="35000"/>
                  </a:schemeClr>
                </a:solidFill>
              </a:rPr>
              <a:t>COVID-19 vaccination caused excess mortality</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chemeClr val="tx1">
                    <a:lumMod val="65000"/>
                    <a:lumOff val="35000"/>
                  </a:schemeClr>
                </a:solidFill>
              </a:rPr>
              <a:t>without the pandemic propaganda, “response” and coercion    </a:t>
            </a:r>
            <a:r>
              <a:rPr lang="en-CA" b="1" dirty="0">
                <a:solidFill>
                  <a:schemeClr val="tx1">
                    <a:lumMod val="65000"/>
                    <a:lumOff val="35000"/>
                  </a:schemeClr>
                </a:solidFill>
              </a:rPr>
              <a:t>...</a:t>
            </a:r>
            <a:r>
              <a:rPr lang="en-CA" dirty="0" err="1">
                <a:solidFill>
                  <a:schemeClr val="tx1">
                    <a:lumMod val="65000"/>
                    <a:lumOff val="35000"/>
                  </a:schemeClr>
                </a:solidFill>
              </a:rPr>
              <a:t>BAU</a:t>
            </a:r>
            <a:r>
              <a:rPr lang="en-CA" b="1" dirty="0">
                <a:solidFill>
                  <a:schemeClr val="tx1">
                    <a:lumMod val="65000"/>
                    <a:lumOff val="35000"/>
                  </a:schemeClr>
                </a:solidFill>
              </a:rPr>
              <a:t>... </a:t>
            </a:r>
            <a:r>
              <a:rPr lang="en-CA" dirty="0">
                <a:solidFill>
                  <a:schemeClr val="tx1">
                    <a:lumMod val="65000"/>
                    <a:lumOff val="35000"/>
                  </a:schemeClr>
                </a:solidFill>
              </a:rPr>
              <a:t> there would not have been </a:t>
            </a:r>
            <a:r>
              <a:rPr lang="en-CA" i="1" dirty="0">
                <a:solidFill>
                  <a:schemeClr val="tx1">
                    <a:lumMod val="65000"/>
                    <a:lumOff val="35000"/>
                  </a:schemeClr>
                </a:solidFill>
              </a:rPr>
              <a:t>any</a:t>
            </a:r>
            <a:r>
              <a:rPr lang="en-CA" dirty="0">
                <a:solidFill>
                  <a:schemeClr val="tx1">
                    <a:lumMod val="65000"/>
                    <a:lumOff val="35000"/>
                  </a:schemeClr>
                </a:solidFill>
              </a:rPr>
              <a:t> excess mortality</a:t>
            </a:r>
          </a:p>
          <a:p>
            <a:endParaRPr lang="en-CA" sz="1200" dirty="0">
              <a:solidFill>
                <a:schemeClr val="tx1">
                  <a:lumMod val="65000"/>
                  <a:lumOff val="35000"/>
                </a:schemeClr>
              </a:solidFill>
            </a:endParaRPr>
          </a:p>
          <a:p>
            <a:pPr algn="ctr"/>
            <a:r>
              <a:rPr lang="en-CA" sz="1200" dirty="0">
                <a:solidFill>
                  <a:schemeClr val="tx1">
                    <a:lumMod val="65000"/>
                    <a:lumOff val="35000"/>
                  </a:schemeClr>
                </a:solidFill>
              </a:rPr>
              <a:t>New 2000-word essay 22 June 2023:</a:t>
            </a:r>
          </a:p>
          <a:p>
            <a:pPr algn="ctr"/>
            <a:r>
              <a:rPr lang="en-CA" sz="1200" dirty="0">
                <a:solidFill>
                  <a:schemeClr val="tx1">
                    <a:lumMod val="65000"/>
                    <a:lumOff val="35000"/>
                  </a:schemeClr>
                </a:solidFill>
              </a:rPr>
              <a:t>“There Was No Pandemic”</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944480"/>
            <a:ext cx="1787669" cy="261610"/>
          </a:xfrm>
          <a:prstGeom prst="rect">
            <a:avLst/>
          </a:prstGeom>
          <a:noFill/>
        </p:spPr>
        <p:txBody>
          <a:bodyPr wrap="none" rtlCol="0">
            <a:spAutoFit/>
          </a:bodyPr>
          <a:lstStyle/>
          <a:p>
            <a:r>
              <a:rPr lang="en-CA" sz="1100" dirty="0"/>
              <a:t>Denis </a:t>
            </a:r>
            <a:r>
              <a:rPr lang="en-CA" sz="1100" dirty="0" err="1"/>
              <a:t>Rancourt</a:t>
            </a:r>
            <a:r>
              <a:rPr lang="en-CA" sz="1100" dirty="0"/>
              <a:t>, PhD  –  NCI</a:t>
            </a:r>
          </a:p>
        </p:txBody>
      </p:sp>
    </p:spTree>
    <p:extLst>
      <p:ext uri="{BB962C8B-B14F-4D97-AF65-F5344CB8AC3E}">
        <p14:creationId xmlns:p14="http://schemas.microsoft.com/office/powerpoint/2010/main" val="297175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95659"/>
            <a:ext cx="5049361" cy="3119102"/>
          </a:xfrm>
        </p:spPr>
        <p:txBody>
          <a:bodyPr>
            <a:noAutofit/>
          </a:bodyPr>
          <a:lstStyle/>
          <a:p>
            <a:pPr>
              <a:lnSpc>
                <a:spcPct val="150000"/>
              </a:lnSpc>
            </a:pPr>
            <a:r>
              <a:rPr lang="en-CA" sz="1200" dirty="0">
                <a:solidFill>
                  <a:schemeClr val="tx1">
                    <a:lumMod val="65000"/>
                    <a:lumOff val="35000"/>
                  </a:schemeClr>
                </a:solidFill>
              </a:rPr>
              <a:t>FIRST-INSTALMENT ― MADE THESE POINTS:</a:t>
            </a:r>
          </a:p>
          <a:p>
            <a:pPr marL="285750" indent="-285750">
              <a:buFont typeface="Wingdings" panose="05000000000000000000" pitchFamily="2" charset="2"/>
              <a:buChar char="Ø"/>
            </a:pPr>
            <a:r>
              <a:rPr lang="en-CA" sz="1200" dirty="0">
                <a:solidFill>
                  <a:schemeClr val="tx1">
                    <a:lumMod val="65000"/>
                    <a:lumOff val="35000"/>
                  </a:schemeClr>
                </a:solidFill>
              </a:rPr>
              <a:t>none of the post-second-world-war CDC‑promoted viral respiratory disease pandemics </a:t>
            </a:r>
          </a:p>
          <a:p>
            <a:r>
              <a:rPr lang="en-CA" sz="1200" dirty="0">
                <a:solidFill>
                  <a:schemeClr val="tx1">
                    <a:lumMod val="65000"/>
                    <a:lumOff val="35000"/>
                  </a:schemeClr>
                </a:solidFill>
              </a:rPr>
              <a:t>        ●1957-58 “H2N2”  ●1968 “H3N2”  ●2009 “H1N1 again”</a:t>
            </a:r>
          </a:p>
          <a:p>
            <a:r>
              <a:rPr lang="en-CA" sz="1200" dirty="0">
                <a:solidFill>
                  <a:schemeClr val="tx1">
                    <a:lumMod val="65000"/>
                    <a:lumOff val="35000"/>
                  </a:schemeClr>
                </a:solidFill>
              </a:rPr>
              <a:t>        can be detected in the all‑cause mortality of any country</a:t>
            </a:r>
          </a:p>
          <a:p>
            <a:endParaRPr lang="en-CA" sz="600" dirty="0">
              <a:solidFill>
                <a:schemeClr val="tx1">
                  <a:lumMod val="65000"/>
                  <a:lumOff val="35000"/>
                </a:schemeClr>
              </a:solidFill>
            </a:endParaRPr>
          </a:p>
          <a:p>
            <a:pPr marL="285750" indent="-285750">
              <a:buFont typeface="Wingdings" panose="05000000000000000000" pitchFamily="2" charset="2"/>
              <a:buChar char="Ø"/>
            </a:pPr>
            <a:r>
              <a:rPr lang="en-CA" sz="1200" dirty="0">
                <a:solidFill>
                  <a:schemeClr val="tx1">
                    <a:lumMod val="65000"/>
                    <a:lumOff val="35000"/>
                  </a:schemeClr>
                </a:solidFill>
              </a:rPr>
              <a:t>1918 mortality event, recruited to be a textbook viral respiratory disease pandemic (“H1N1”), occurred prior to the inventions of antibiotics and the electron microscope, under horrific post-war public-sanitation and economic-stress conditions</a:t>
            </a:r>
          </a:p>
          <a:p>
            <a:r>
              <a:rPr lang="en-CA" sz="1200" dirty="0">
                <a:solidFill>
                  <a:schemeClr val="tx1">
                    <a:lumMod val="65000"/>
                    <a:lumOff val="35000"/>
                  </a:schemeClr>
                </a:solidFill>
              </a:rPr>
              <a:t>        ● proven by histopathology of preserved lung tissue, </a:t>
            </a:r>
          </a:p>
          <a:p>
            <a:r>
              <a:rPr lang="en-CA" sz="1200" dirty="0">
                <a:solidFill>
                  <a:schemeClr val="tx1">
                    <a:lumMod val="65000"/>
                    <a:lumOff val="35000"/>
                  </a:schemeClr>
                </a:solidFill>
              </a:rPr>
              <a:t>            deaths caused by bacterial pneumonia</a:t>
            </a:r>
          </a:p>
          <a:p>
            <a:r>
              <a:rPr lang="en-CA" sz="1200" dirty="0">
                <a:solidFill>
                  <a:schemeClr val="tx1">
                    <a:lumMod val="65000"/>
                    <a:lumOff val="35000"/>
                  </a:schemeClr>
                </a:solidFill>
              </a:rPr>
              <a:t>        ● did not kill 50+ year olds (!)</a:t>
            </a:r>
          </a:p>
          <a:p>
            <a:endParaRPr lang="en-CA" sz="600" dirty="0">
              <a:solidFill>
                <a:schemeClr val="tx1">
                  <a:lumMod val="65000"/>
                  <a:lumOff val="35000"/>
                </a:schemeClr>
              </a:solidFill>
            </a:endParaRPr>
          </a:p>
          <a:p>
            <a:pPr algn="ctr"/>
            <a:r>
              <a:rPr lang="en-CA" sz="1200" dirty="0">
                <a:solidFill>
                  <a:schemeClr val="tx1">
                    <a:lumMod val="65000"/>
                    <a:lumOff val="35000"/>
                  </a:schemeClr>
                </a:solidFill>
              </a:rPr>
              <a:t>“pandemic response industry”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962695"/>
            <a:ext cx="1787669" cy="261610"/>
          </a:xfrm>
          <a:prstGeom prst="rect">
            <a:avLst/>
          </a:prstGeom>
          <a:noFill/>
        </p:spPr>
        <p:txBody>
          <a:bodyPr wrap="none" rtlCol="0">
            <a:spAutoFit/>
          </a:bodyPr>
          <a:lstStyle/>
          <a:p>
            <a:r>
              <a:rPr lang="en-CA" sz="1100" dirty="0"/>
              <a:t>Denis </a:t>
            </a:r>
            <a:r>
              <a:rPr lang="en-CA" sz="1100" dirty="0" err="1"/>
              <a:t>Rancourt</a:t>
            </a:r>
            <a:r>
              <a:rPr lang="en-CA" sz="1100" dirty="0"/>
              <a:t>, PhD  –  NCI</a:t>
            </a:r>
          </a:p>
        </p:txBody>
      </p:sp>
    </p:spTree>
    <p:extLst>
      <p:ext uri="{BB962C8B-B14F-4D97-AF65-F5344CB8AC3E}">
        <p14:creationId xmlns:p14="http://schemas.microsoft.com/office/powerpoint/2010/main" val="363635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36587"/>
            <a:ext cx="5049361" cy="3119102"/>
          </a:xfrm>
        </p:spPr>
        <p:txBody>
          <a:bodyPr>
            <a:noAutofit/>
          </a:bodyPr>
          <a:lstStyle/>
          <a:p>
            <a:r>
              <a:rPr lang="en-CA" sz="1200" dirty="0">
                <a:solidFill>
                  <a:schemeClr val="tx1">
                    <a:lumMod val="65000"/>
                    <a:lumOff val="35000"/>
                  </a:schemeClr>
                </a:solidFill>
              </a:rPr>
              <a:t>FIRST-INSTALMENT:</a:t>
            </a:r>
          </a:p>
          <a:p>
            <a:endParaRPr lang="en-CA" sz="800" dirty="0">
              <a:solidFill>
                <a:schemeClr val="tx1">
                  <a:lumMod val="65000"/>
                  <a:lumOff val="35000"/>
                </a:schemeClr>
              </a:solidFill>
            </a:endParaRPr>
          </a:p>
          <a:p>
            <a:pPr marL="285750" indent="-285750">
              <a:buFont typeface="Wingdings" panose="05000000000000000000" pitchFamily="2" charset="2"/>
              <a:buChar char="Ø"/>
            </a:pPr>
            <a:r>
              <a:rPr lang="en-CA" sz="1200" dirty="0">
                <a:solidFill>
                  <a:schemeClr val="tx1">
                    <a:lumMod val="65000"/>
                    <a:lumOff val="35000"/>
                  </a:schemeClr>
                </a:solidFill>
              </a:rPr>
              <a:t>excess mortality often </a:t>
            </a:r>
            <a:r>
              <a:rPr lang="en-CA" sz="1200" b="1" dirty="0">
                <a:solidFill>
                  <a:schemeClr val="tx1">
                    <a:lumMod val="65000"/>
                    <a:lumOff val="35000"/>
                  </a:schemeClr>
                </a:solidFill>
              </a:rPr>
              <a:t>refuses to cross national borders </a:t>
            </a:r>
            <a:r>
              <a:rPr lang="en-CA" sz="1200" dirty="0">
                <a:solidFill>
                  <a:schemeClr val="tx1">
                    <a:lumMod val="65000"/>
                    <a:lumOff val="35000"/>
                  </a:schemeClr>
                </a:solidFill>
              </a:rPr>
              <a:t>and inter-state lines ― the invisible virus </a:t>
            </a:r>
            <a:r>
              <a:rPr lang="en-CA" sz="1200" b="1" dirty="0">
                <a:solidFill>
                  <a:schemeClr val="tx1">
                    <a:lumMod val="65000"/>
                    <a:lumOff val="35000"/>
                  </a:schemeClr>
                </a:solidFill>
              </a:rPr>
              <a:t>targets the poor and disabled </a:t>
            </a:r>
            <a:r>
              <a:rPr lang="en-CA" sz="1200" dirty="0">
                <a:solidFill>
                  <a:schemeClr val="tx1">
                    <a:lumMod val="65000"/>
                    <a:lumOff val="35000"/>
                  </a:schemeClr>
                </a:solidFill>
              </a:rPr>
              <a:t>and carries a passport</a:t>
            </a:r>
          </a:p>
          <a:p>
            <a:pPr marL="285750" indent="-285750">
              <a:buFont typeface="Wingdings" panose="05000000000000000000" pitchFamily="2" charset="2"/>
              <a:buChar char="Ø"/>
            </a:pPr>
            <a:r>
              <a:rPr lang="en-CA" sz="1200" dirty="0">
                <a:solidFill>
                  <a:schemeClr val="tx1">
                    <a:lumMod val="65000"/>
                    <a:lumOff val="35000"/>
                  </a:schemeClr>
                </a:solidFill>
              </a:rPr>
              <a:t>it </a:t>
            </a:r>
            <a:r>
              <a:rPr lang="en-CA" sz="1200" b="1" dirty="0">
                <a:solidFill>
                  <a:schemeClr val="tx1">
                    <a:lumMod val="65000"/>
                    <a:lumOff val="35000"/>
                  </a:schemeClr>
                </a:solidFill>
              </a:rPr>
              <a:t>never kills until governments impose </a:t>
            </a:r>
            <a:r>
              <a:rPr lang="en-CA" sz="1200" dirty="0">
                <a:solidFill>
                  <a:schemeClr val="tx1">
                    <a:lumMod val="65000"/>
                    <a:lumOff val="35000"/>
                  </a:schemeClr>
                </a:solidFill>
              </a:rPr>
              <a:t>socio-economic and care-structure transformations on vulnerable groups within the domestic population</a:t>
            </a:r>
          </a:p>
          <a:p>
            <a:pPr marL="285750" indent="-285750">
              <a:buFont typeface="Wingdings" panose="05000000000000000000" pitchFamily="2" charset="2"/>
              <a:buChar char="Ø"/>
            </a:pPr>
            <a:r>
              <a:rPr lang="en-CA" sz="1200" b="1" dirty="0">
                <a:solidFill>
                  <a:schemeClr val="tx1">
                    <a:lumMod val="65000"/>
                    <a:lumOff val="35000"/>
                  </a:schemeClr>
                </a:solidFill>
              </a:rPr>
              <a:t>vicious new “treatment” protocols </a:t>
            </a:r>
            <a:r>
              <a:rPr lang="en-CA" sz="1200" dirty="0">
                <a:solidFill>
                  <a:schemeClr val="tx1">
                    <a:lumMod val="65000"/>
                    <a:lumOff val="35000"/>
                  </a:schemeClr>
                </a:solidFill>
              </a:rPr>
              <a:t>killed patients in hotspots that applied those protocols in the first months of the declared pandemic</a:t>
            </a:r>
          </a:p>
          <a:p>
            <a:pPr marL="285750" indent="-285750">
              <a:buFont typeface="Wingdings" panose="05000000000000000000" pitchFamily="2" charset="2"/>
              <a:buChar char="Ø"/>
            </a:pPr>
            <a:r>
              <a:rPr lang="en-CA" sz="1200" dirty="0">
                <a:solidFill>
                  <a:schemeClr val="tx1">
                    <a:lumMod val="65000"/>
                    <a:lumOff val="35000"/>
                  </a:schemeClr>
                </a:solidFill>
              </a:rPr>
              <a:t>this was followed by </a:t>
            </a:r>
            <a:r>
              <a:rPr lang="en-CA" sz="1200" b="1" dirty="0">
                <a:solidFill>
                  <a:schemeClr val="tx1">
                    <a:lumMod val="65000"/>
                    <a:lumOff val="35000"/>
                  </a:schemeClr>
                </a:solidFill>
              </a:rPr>
              <a:t>coercive measures</a:t>
            </a:r>
            <a:r>
              <a:rPr lang="en-CA" sz="1200" dirty="0">
                <a:solidFill>
                  <a:schemeClr val="tx1">
                    <a:lumMod val="65000"/>
                    <a:lumOff val="35000"/>
                  </a:schemeClr>
                </a:solidFill>
              </a:rPr>
              <a:t>, which were </a:t>
            </a:r>
            <a:r>
              <a:rPr lang="en-CA" sz="1200" b="1" dirty="0">
                <a:solidFill>
                  <a:schemeClr val="tx1">
                    <a:lumMod val="65000"/>
                    <a:lumOff val="35000"/>
                  </a:schemeClr>
                </a:solidFill>
              </a:rPr>
              <a:t>squarely contrary to individual health</a:t>
            </a:r>
            <a:r>
              <a:rPr lang="en-CA" sz="1200" dirty="0">
                <a:solidFill>
                  <a:schemeClr val="tx1">
                    <a:lumMod val="65000"/>
                    <a:lumOff val="35000"/>
                  </a:schemeClr>
                </a:solidFill>
              </a:rPr>
              <a:t> ― fear, panic, paranoia, induced psychological stress, social isolation, self-victimization, loss of work and volunteer activity, loss of social status, loss of employment, business bankruptcy, loss of usefulness, loss of caretakers, loss of venues and mobility, suppression of freedom of expression, etc.</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t>Denis </a:t>
            </a:r>
            <a:r>
              <a:rPr lang="en-CA" sz="1100" dirty="0" err="1"/>
              <a:t>Rancourt</a:t>
            </a:r>
            <a:r>
              <a:rPr lang="en-CA" sz="1100" dirty="0"/>
              <a:t>, PhD  –  NCI</a:t>
            </a:r>
          </a:p>
        </p:txBody>
      </p:sp>
    </p:spTree>
    <p:extLst>
      <p:ext uri="{BB962C8B-B14F-4D97-AF65-F5344CB8AC3E}">
        <p14:creationId xmlns:p14="http://schemas.microsoft.com/office/powerpoint/2010/main" val="276500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788987"/>
            <a:ext cx="5049361" cy="2666999"/>
          </a:xfrm>
        </p:spPr>
        <p:txBody>
          <a:bodyPr>
            <a:normAutofit/>
          </a:bodyPr>
          <a:lstStyle/>
          <a:p>
            <a:pPr algn="ctr"/>
            <a:r>
              <a:rPr lang="en-CA" dirty="0">
                <a:solidFill>
                  <a:schemeClr val="tx1">
                    <a:lumMod val="65000"/>
                    <a:lumOff val="35000"/>
                  </a:schemeClr>
                </a:solidFill>
              </a:rPr>
              <a:t>TODAY: TESTIMONY  UPDATE  (28 June 2023)</a:t>
            </a:r>
          </a:p>
          <a:p>
            <a:endParaRPr lang="en-CA" dirty="0">
              <a:solidFill>
                <a:schemeClr val="tx1">
                  <a:lumMod val="65000"/>
                  <a:lumOff val="35000"/>
                </a:schemeClr>
              </a:solidFill>
            </a:endParaRPr>
          </a:p>
          <a:p>
            <a:r>
              <a:rPr lang="en-CA" b="1" dirty="0">
                <a:solidFill>
                  <a:schemeClr val="tx1">
                    <a:lumMod val="65000"/>
                    <a:lumOff val="35000"/>
                  </a:schemeClr>
                </a:solidFill>
              </a:rPr>
              <a:t>PART I:</a:t>
            </a:r>
            <a:r>
              <a:rPr lang="en-CA" dirty="0">
                <a:solidFill>
                  <a:schemeClr val="tx1">
                    <a:lumMod val="65000"/>
                    <a:lumOff val="35000"/>
                  </a:schemeClr>
                </a:solidFill>
              </a:rPr>
              <a:t>	Latest all-cause mortality data on Canada</a:t>
            </a:r>
          </a:p>
          <a:p>
            <a:r>
              <a:rPr lang="en-CA" dirty="0">
                <a:solidFill>
                  <a:schemeClr val="tx1">
                    <a:lumMod val="65000"/>
                    <a:lumOff val="35000"/>
                  </a:schemeClr>
                </a:solidFill>
              </a:rPr>
              <a:t>	age-groups</a:t>
            </a:r>
          </a:p>
          <a:p>
            <a:r>
              <a:rPr lang="en-CA" dirty="0">
                <a:solidFill>
                  <a:schemeClr val="tx1">
                    <a:lumMod val="65000"/>
                    <a:lumOff val="35000"/>
                  </a:schemeClr>
                </a:solidFill>
              </a:rPr>
              <a:t>	vaccines</a:t>
            </a:r>
          </a:p>
          <a:p>
            <a:r>
              <a:rPr lang="en-CA" dirty="0">
                <a:solidFill>
                  <a:schemeClr val="tx1">
                    <a:lumMod val="65000"/>
                    <a:lumOff val="35000"/>
                  </a:schemeClr>
                </a:solidFill>
              </a:rPr>
              <a:t>	provinces</a:t>
            </a:r>
          </a:p>
          <a:p>
            <a:r>
              <a:rPr lang="en-CA" dirty="0">
                <a:solidFill>
                  <a:schemeClr val="tx1">
                    <a:lumMod val="65000"/>
                    <a:lumOff val="35000"/>
                  </a:schemeClr>
                </a:solidFill>
              </a:rPr>
              <a:t>	worldwide </a:t>
            </a:r>
          </a:p>
          <a:p>
            <a:endParaRPr lang="en-CA" dirty="0">
              <a:solidFill>
                <a:schemeClr val="tx1">
                  <a:lumMod val="65000"/>
                  <a:lumOff val="35000"/>
                </a:schemeClr>
              </a:solidFill>
            </a:endParaRPr>
          </a:p>
          <a:p>
            <a:r>
              <a:rPr lang="en-CA" b="1" dirty="0">
                <a:solidFill>
                  <a:schemeClr val="tx1">
                    <a:lumMod val="65000"/>
                    <a:lumOff val="35000"/>
                  </a:schemeClr>
                </a:solidFill>
              </a:rPr>
              <a:t>PART II:</a:t>
            </a:r>
            <a:r>
              <a:rPr lang="en-CA" dirty="0">
                <a:solidFill>
                  <a:schemeClr val="tx1">
                    <a:lumMod val="65000"/>
                    <a:lumOff val="35000"/>
                  </a:schemeClr>
                </a:solidFill>
              </a:rPr>
              <a:t>	Critique of a few recently published articles</a:t>
            </a:r>
          </a:p>
          <a:p>
            <a:r>
              <a:rPr lang="en-CA" dirty="0">
                <a:solidFill>
                  <a:schemeClr val="tx1">
                    <a:lumMod val="65000"/>
                    <a:lumOff val="35000"/>
                  </a:schemeClr>
                </a:solidFill>
              </a:rPr>
              <a:t>	What we did and did not learn!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t>Denis </a:t>
            </a:r>
            <a:r>
              <a:rPr lang="en-CA" sz="1100" dirty="0" err="1"/>
              <a:t>Rancourt</a:t>
            </a:r>
            <a:r>
              <a:rPr lang="en-CA" sz="1100" dirty="0"/>
              <a:t>, PhD  –  NCI</a:t>
            </a:r>
          </a:p>
        </p:txBody>
      </p:sp>
    </p:spTree>
    <p:extLst>
      <p:ext uri="{BB962C8B-B14F-4D97-AF65-F5344CB8AC3E}">
        <p14:creationId xmlns:p14="http://schemas.microsoft.com/office/powerpoint/2010/main" val="37132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0000 -- DGR-Community-Teaching--talks--talks--talks--talks--talks\2023-3 -- May 11 - NCI - expert witness - Quebec-Ottawa\PowerPoint and figures\Figure 5 IMPROVED and DATA UPDATE re Tam nonsens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63" y="715963"/>
            <a:ext cx="5778500" cy="2889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79812" y="3989387"/>
            <a:ext cx="2175596"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 - </a:t>
            </a:r>
            <a:r>
              <a:rPr lang="en-CA" sz="1100" dirty="0" err="1">
                <a:solidFill>
                  <a:prstClr val="black"/>
                </a:solidFill>
              </a:rPr>
              <a:t>CeNC</a:t>
            </a:r>
            <a:endParaRPr lang="en-CA" sz="1100" dirty="0">
              <a:solidFill>
                <a:prstClr val="black"/>
              </a:solidFill>
            </a:endParaRPr>
          </a:p>
        </p:txBody>
      </p:sp>
      <p:sp>
        <p:nvSpPr>
          <p:cNvPr id="2" name="TextBox 1"/>
          <p:cNvSpPr txBox="1"/>
          <p:nvPr/>
        </p:nvSpPr>
        <p:spPr>
          <a:xfrm>
            <a:off x="684212" y="1169987"/>
            <a:ext cx="3525965" cy="1092607"/>
          </a:xfrm>
          <a:prstGeom prst="rect">
            <a:avLst/>
          </a:prstGeom>
          <a:noFill/>
        </p:spPr>
        <p:txBody>
          <a:bodyPr wrap="none" rtlCol="0">
            <a:spAutoFit/>
          </a:bodyPr>
          <a:lstStyle/>
          <a:p>
            <a:r>
              <a:rPr lang="en-CA" dirty="0">
                <a:solidFill>
                  <a:prstClr val="black"/>
                </a:solidFill>
              </a:rPr>
              <a:t>Theresa Tam and co.: 1M extra deaths scenario</a:t>
            </a:r>
          </a:p>
          <a:p>
            <a:r>
              <a:rPr lang="en-CA" dirty="0">
                <a:solidFill>
                  <a:prstClr val="black"/>
                </a:solidFill>
              </a:rPr>
              <a:t>vs</a:t>
            </a:r>
          </a:p>
          <a:p>
            <a:r>
              <a:rPr lang="en-CA" dirty="0">
                <a:solidFill>
                  <a:prstClr val="black"/>
                </a:solidFill>
              </a:rPr>
              <a:t>reality in Canada ...</a:t>
            </a:r>
          </a:p>
          <a:p>
            <a:r>
              <a:rPr lang="en-CA" dirty="0">
                <a:solidFill>
                  <a:prstClr val="black"/>
                </a:solidFill>
              </a:rPr>
              <a:t>(= actual all-cause mortality by week, 2010-2022)</a:t>
            </a:r>
          </a:p>
          <a:p>
            <a:r>
              <a:rPr lang="en-CA" dirty="0">
                <a:solidFill>
                  <a:prstClr val="black"/>
                </a:solidFill>
              </a:rPr>
              <a:t>(→ impossible coincidence)</a:t>
            </a:r>
          </a:p>
        </p:txBody>
      </p:sp>
    </p:spTree>
    <p:extLst>
      <p:ext uri="{BB962C8B-B14F-4D97-AF65-F5344CB8AC3E}">
        <p14:creationId xmlns:p14="http://schemas.microsoft.com/office/powerpoint/2010/main" val="171668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0000 -- DGR-Community-Teaching--talks--talks--talks--talks--talks\2023-3 -- May 11 - NCI - expert witness - Quebec-Ottawa\PowerPoint and figures\PBIDesktop_IhC2WxAGh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3212" y="636587"/>
            <a:ext cx="5433647"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3612" y="3913187"/>
            <a:ext cx="2175596"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 - </a:t>
            </a:r>
            <a:r>
              <a:rPr lang="en-CA" sz="1100" dirty="0" err="1">
                <a:solidFill>
                  <a:prstClr val="black"/>
                </a:solidFill>
              </a:rPr>
              <a:t>CeNC</a:t>
            </a:r>
            <a:endParaRPr lang="en-CA" sz="1100" dirty="0">
              <a:solidFill>
                <a:prstClr val="black"/>
              </a:solidFill>
            </a:endParaRPr>
          </a:p>
        </p:txBody>
      </p:sp>
      <p:sp>
        <p:nvSpPr>
          <p:cNvPr id="2" name="TextBox 1"/>
          <p:cNvSpPr txBox="1"/>
          <p:nvPr/>
        </p:nvSpPr>
        <p:spPr>
          <a:xfrm>
            <a:off x="1065212" y="16786"/>
            <a:ext cx="3683060" cy="492443"/>
          </a:xfrm>
          <a:prstGeom prst="rect">
            <a:avLst/>
          </a:prstGeom>
          <a:noFill/>
        </p:spPr>
        <p:txBody>
          <a:bodyPr wrap="none" rtlCol="0">
            <a:spAutoFit/>
          </a:bodyPr>
          <a:lstStyle/>
          <a:p>
            <a:r>
              <a:rPr lang="en-CA" dirty="0">
                <a:solidFill>
                  <a:prstClr val="black"/>
                </a:solidFill>
              </a:rPr>
              <a:t>All-cause mortality by week ― </a:t>
            </a:r>
            <a:r>
              <a:rPr lang="en-CA" b="1" dirty="0">
                <a:solidFill>
                  <a:prstClr val="black"/>
                </a:solidFill>
              </a:rPr>
              <a:t>Canada 2019-2023 </a:t>
            </a:r>
          </a:p>
          <a:p>
            <a:r>
              <a:rPr lang="en-CA" dirty="0">
                <a:solidFill>
                  <a:prstClr val="black"/>
                </a:solidFill>
              </a:rPr>
              <a:t>&amp; weekly cumulative vaccine-dose administration </a:t>
            </a:r>
          </a:p>
        </p:txBody>
      </p:sp>
    </p:spTree>
    <p:extLst>
      <p:ext uri="{BB962C8B-B14F-4D97-AF65-F5344CB8AC3E}">
        <p14:creationId xmlns:p14="http://schemas.microsoft.com/office/powerpoint/2010/main" val="152115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00000 -- 2020-57 -- Marine collab w Jeremie\CANADA\Uif--CAN acm2010-23 all-ages trendH WHOda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92" y="634413"/>
            <a:ext cx="5715000" cy="2866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t>Denis </a:t>
            </a:r>
            <a:r>
              <a:rPr lang="en-CA" sz="1100" dirty="0" err="1"/>
              <a:t>Rancourt</a:t>
            </a:r>
            <a:r>
              <a:rPr lang="en-CA" sz="1100" dirty="0"/>
              <a:t>, PhD  –  NCI</a:t>
            </a:r>
          </a:p>
        </p:txBody>
      </p:sp>
      <p:sp>
        <p:nvSpPr>
          <p:cNvPr id="4" name="TextBox 3"/>
          <p:cNvSpPr txBox="1"/>
          <p:nvPr/>
        </p:nvSpPr>
        <p:spPr>
          <a:xfrm>
            <a:off x="2132012" y="331787"/>
            <a:ext cx="2193229" cy="1061829"/>
          </a:xfrm>
          <a:prstGeom prst="rect">
            <a:avLst/>
          </a:prstGeom>
          <a:noFill/>
        </p:spPr>
        <p:txBody>
          <a:bodyPr wrap="none" rtlCol="0">
            <a:spAutoFit/>
          </a:bodyPr>
          <a:lstStyle/>
          <a:p>
            <a:r>
              <a:rPr lang="en-CA" dirty="0"/>
              <a:t>All-cause mortality by week</a:t>
            </a:r>
          </a:p>
          <a:p>
            <a:r>
              <a:rPr lang="en-CA" b="1" dirty="0"/>
              <a:t>Canada ― all-ages</a:t>
            </a:r>
          </a:p>
          <a:p>
            <a:r>
              <a:rPr lang="en-CA" dirty="0"/>
              <a:t>2010-2023</a:t>
            </a:r>
          </a:p>
          <a:p>
            <a:r>
              <a:rPr lang="en-CA" sz="1100" dirty="0"/>
              <a:t>(Summer-trough baseline)</a:t>
            </a:r>
          </a:p>
          <a:p>
            <a:r>
              <a:rPr lang="en-CA" sz="1100" dirty="0"/>
              <a:t>(WHO declaration: 11 March 2020)</a:t>
            </a:r>
          </a:p>
        </p:txBody>
      </p:sp>
      <p:sp>
        <p:nvSpPr>
          <p:cNvPr id="2" name="TextBox 1"/>
          <p:cNvSpPr txBox="1"/>
          <p:nvPr/>
        </p:nvSpPr>
        <p:spPr>
          <a:xfrm>
            <a:off x="608012" y="1132006"/>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314089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37192" y="638959"/>
            <a:ext cx="5715000" cy="2857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193229" cy="1061829"/>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Canada ― 85+ years</a:t>
            </a:r>
          </a:p>
          <a:p>
            <a:r>
              <a:rPr lang="en-CA" dirty="0">
                <a:solidFill>
                  <a:prstClr val="black"/>
                </a:solidFill>
              </a:rPr>
              <a:t>2010-2023</a:t>
            </a:r>
          </a:p>
          <a:p>
            <a:r>
              <a:rPr lang="en-CA" sz="1100" dirty="0">
                <a:solidFill>
                  <a:prstClr val="black"/>
                </a:solidFill>
              </a:rPr>
              <a:t>(Summer-trough baseline)</a:t>
            </a:r>
          </a:p>
          <a:p>
            <a:r>
              <a:rPr lang="en-CA" sz="1100" dirty="0">
                <a:solidFill>
                  <a:prstClr val="black"/>
                </a:solidFill>
              </a:rPr>
              <a:t>(WHO declaration: 11 March 2020)</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14925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0226" y="638959"/>
            <a:ext cx="5708931" cy="2857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193229" cy="1061829"/>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Canada ― 65-84 years</a:t>
            </a:r>
          </a:p>
          <a:p>
            <a:r>
              <a:rPr lang="en-CA" dirty="0">
                <a:solidFill>
                  <a:prstClr val="black"/>
                </a:solidFill>
              </a:rPr>
              <a:t>2010-2023</a:t>
            </a:r>
          </a:p>
          <a:p>
            <a:r>
              <a:rPr lang="en-CA" sz="1100" dirty="0">
                <a:solidFill>
                  <a:prstClr val="black"/>
                </a:solidFill>
              </a:rPr>
              <a:t>(Summer-trough baseline)</a:t>
            </a:r>
          </a:p>
          <a:p>
            <a:r>
              <a:rPr lang="en-CA" sz="1100" dirty="0">
                <a:solidFill>
                  <a:prstClr val="black"/>
                </a:solidFill>
              </a:rPr>
              <a:t>(WHO declaration: 11 March 2020)</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427190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9275" y="638959"/>
            <a:ext cx="5690832" cy="2857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193229" cy="1061829"/>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Canada ― 45-64 years</a:t>
            </a:r>
          </a:p>
          <a:p>
            <a:r>
              <a:rPr lang="en-CA" dirty="0">
                <a:solidFill>
                  <a:prstClr val="black"/>
                </a:solidFill>
              </a:rPr>
              <a:t>2010-2023</a:t>
            </a:r>
          </a:p>
          <a:p>
            <a:r>
              <a:rPr lang="en-CA" sz="1100" dirty="0">
                <a:solidFill>
                  <a:prstClr val="black"/>
                </a:solidFill>
              </a:rPr>
              <a:t>(Summer-trough baseline)</a:t>
            </a:r>
          </a:p>
          <a:p>
            <a:r>
              <a:rPr lang="en-CA" sz="1100" dirty="0">
                <a:solidFill>
                  <a:prstClr val="black"/>
                </a:solidFill>
              </a:rPr>
              <a:t>(WHO declaration: 11 March 2020)</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292519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361802"/>
            <a:ext cx="4800600" cy="3970318"/>
          </a:xfrm>
          <a:prstGeom prst="rect">
            <a:avLst/>
          </a:prstGeom>
          <a:noFill/>
        </p:spPr>
        <p:txBody>
          <a:bodyPr wrap="square" rtlCol="0">
            <a:spAutoFit/>
          </a:bodyPr>
          <a:lstStyle/>
          <a:p>
            <a:r>
              <a:rPr lang="en-CA" sz="1400" dirty="0">
                <a:solidFill>
                  <a:schemeClr val="tx1">
                    <a:lumMod val="65000"/>
                    <a:lumOff val="35000"/>
                  </a:schemeClr>
                </a:solidFill>
              </a:rPr>
              <a:t>Interdisciplinary scientist...</a:t>
            </a:r>
          </a:p>
          <a:p>
            <a:endParaRPr lang="en-CA" sz="1400" dirty="0">
              <a:solidFill>
                <a:schemeClr val="tx1">
                  <a:lumMod val="65000"/>
                  <a:lumOff val="35000"/>
                </a:schemeClr>
              </a:solidFill>
            </a:endParaRPr>
          </a:p>
          <a:p>
            <a:pPr marL="285750" indent="-285750">
              <a:buFont typeface="Wingdings" panose="05000000000000000000" pitchFamily="2" charset="2"/>
              <a:buChar char="Ø"/>
            </a:pPr>
            <a:r>
              <a:rPr lang="en-CA" sz="1400" dirty="0">
                <a:solidFill>
                  <a:schemeClr val="tx1">
                    <a:lumMod val="65000"/>
                    <a:lumOff val="35000"/>
                  </a:schemeClr>
                </a:solidFill>
              </a:rPr>
              <a:t>theoretical condensed-matter physics of magnetism</a:t>
            </a:r>
          </a:p>
          <a:p>
            <a:pPr marL="285750" indent="-285750">
              <a:buFont typeface="Wingdings" panose="05000000000000000000" pitchFamily="2" charset="2"/>
              <a:buChar char="Ø"/>
            </a:pPr>
            <a:r>
              <a:rPr lang="en-CA" sz="1400" dirty="0">
                <a:solidFill>
                  <a:schemeClr val="tx1">
                    <a:lumMod val="65000"/>
                    <a:lumOff val="35000"/>
                  </a:schemeClr>
                </a:solidFill>
              </a:rPr>
              <a:t>Invar and non-magnetic steel</a:t>
            </a:r>
          </a:p>
          <a:p>
            <a:pPr marL="285750" indent="-285750">
              <a:buFont typeface="Wingdings" panose="05000000000000000000" pitchFamily="2" charset="2"/>
              <a:buChar char="Ø"/>
            </a:pPr>
            <a:r>
              <a:rPr lang="en-CA" sz="1400" dirty="0" err="1">
                <a:solidFill>
                  <a:schemeClr val="tx1">
                    <a:lumMod val="65000"/>
                    <a:lumOff val="35000"/>
                  </a:schemeClr>
                </a:solidFill>
              </a:rPr>
              <a:t>meteoritics</a:t>
            </a:r>
            <a:r>
              <a:rPr lang="en-CA" sz="1400" dirty="0">
                <a:solidFill>
                  <a:schemeClr val="tx1">
                    <a:lumMod val="65000"/>
                    <a:lumOff val="35000"/>
                  </a:schemeClr>
                </a:solidFill>
              </a:rPr>
              <a:t> and planetary science</a:t>
            </a:r>
          </a:p>
          <a:p>
            <a:pPr marL="285750" indent="-285750">
              <a:buFont typeface="Wingdings" panose="05000000000000000000" pitchFamily="2" charset="2"/>
              <a:buChar char="Ø"/>
            </a:pPr>
            <a:r>
              <a:rPr lang="en-CA" sz="1400" dirty="0">
                <a:solidFill>
                  <a:schemeClr val="tx1">
                    <a:lumMod val="65000"/>
                    <a:lumOff val="35000"/>
                  </a:schemeClr>
                </a:solidFill>
              </a:rPr>
              <a:t>synthetic chemistry of intercalation compounds</a:t>
            </a:r>
          </a:p>
          <a:p>
            <a:pPr marL="285750" indent="-285750">
              <a:buFont typeface="Wingdings" panose="05000000000000000000" pitchFamily="2" charset="2"/>
              <a:buChar char="Ø"/>
            </a:pPr>
            <a:r>
              <a:rPr lang="en-CA" sz="1400" dirty="0">
                <a:solidFill>
                  <a:schemeClr val="tx1">
                    <a:lumMod val="65000"/>
                    <a:lumOff val="35000"/>
                  </a:schemeClr>
                </a:solidFill>
              </a:rPr>
              <a:t>measurement theory and technology ...</a:t>
            </a:r>
          </a:p>
          <a:p>
            <a:pPr marL="285750" indent="-285750">
              <a:buFont typeface="Wingdings" panose="05000000000000000000" pitchFamily="2" charset="2"/>
              <a:buChar char="Ø"/>
            </a:pPr>
            <a:r>
              <a:rPr lang="en-CA" sz="1400" dirty="0">
                <a:solidFill>
                  <a:schemeClr val="tx1">
                    <a:lumMod val="65000"/>
                    <a:lumOff val="35000"/>
                  </a:schemeClr>
                </a:solidFill>
              </a:rPr>
              <a:t>statistical analysis, factor analysis, error propagation</a:t>
            </a:r>
          </a:p>
          <a:p>
            <a:pPr marL="285750" indent="-285750">
              <a:buFont typeface="Wingdings" panose="05000000000000000000" pitchFamily="2" charset="2"/>
              <a:buChar char="Ø"/>
            </a:pPr>
            <a:r>
              <a:rPr lang="en-CA" sz="1400" dirty="0">
                <a:solidFill>
                  <a:schemeClr val="tx1">
                    <a:lumMod val="65000"/>
                    <a:lumOff val="35000"/>
                  </a:schemeClr>
                </a:solidFill>
              </a:rPr>
              <a:t>radiation balance physics (planetary warming)</a:t>
            </a:r>
          </a:p>
          <a:p>
            <a:pPr marL="285750" indent="-285750">
              <a:buFont typeface="Wingdings" panose="05000000000000000000" pitchFamily="2" charset="2"/>
              <a:buChar char="Ø"/>
            </a:pPr>
            <a:r>
              <a:rPr lang="en-CA" sz="1400" dirty="0">
                <a:solidFill>
                  <a:schemeClr val="tx1">
                    <a:lumMod val="65000"/>
                    <a:lumOff val="35000"/>
                  </a:schemeClr>
                </a:solidFill>
              </a:rPr>
              <a:t>molecular science, molecular dynamics, reactions</a:t>
            </a:r>
          </a:p>
          <a:p>
            <a:pPr marL="285750" indent="-285750">
              <a:buFont typeface="Wingdings" panose="05000000000000000000" pitchFamily="2" charset="2"/>
              <a:buChar char="Ø"/>
            </a:pPr>
            <a:r>
              <a:rPr lang="en-CA" sz="1400" dirty="0">
                <a:solidFill>
                  <a:schemeClr val="tx1">
                    <a:lumMod val="65000"/>
                    <a:lumOff val="35000"/>
                  </a:schemeClr>
                </a:solidFill>
              </a:rPr>
              <a:t>environmental biogeochemistry (bacteria &amp; nanoparticles)</a:t>
            </a:r>
          </a:p>
          <a:p>
            <a:pPr marL="285750" indent="-285750">
              <a:buFont typeface="Wingdings" panose="05000000000000000000" pitchFamily="2" charset="2"/>
              <a:buChar char="Ø"/>
            </a:pPr>
            <a:r>
              <a:rPr lang="en-CA" sz="1400" dirty="0">
                <a:solidFill>
                  <a:schemeClr val="tx1">
                    <a:lumMod val="65000"/>
                    <a:lumOff val="35000"/>
                  </a:schemeClr>
                </a:solidFill>
              </a:rPr>
              <a:t>geopolitics, social and political theory</a:t>
            </a:r>
          </a:p>
          <a:p>
            <a:pPr marL="285750" indent="-285750">
              <a:buFont typeface="Wingdings" panose="05000000000000000000" pitchFamily="2" charset="2"/>
              <a:buChar char="Ø"/>
            </a:pPr>
            <a:r>
              <a:rPr lang="en-CA" sz="1400" dirty="0">
                <a:solidFill>
                  <a:schemeClr val="tx1">
                    <a:lumMod val="65000"/>
                    <a:lumOff val="35000"/>
                  </a:schemeClr>
                </a:solidFill>
              </a:rPr>
              <a:t>health and psychological stress</a:t>
            </a:r>
          </a:p>
          <a:p>
            <a:pPr marL="285750" indent="-285750">
              <a:buFont typeface="Wingdings" panose="05000000000000000000" pitchFamily="2" charset="2"/>
              <a:buChar char="Ø"/>
            </a:pPr>
            <a:r>
              <a:rPr lang="en-CA" sz="1400" dirty="0">
                <a:solidFill>
                  <a:schemeClr val="tx1">
                    <a:lumMod val="65000"/>
                    <a:lumOff val="35000"/>
                  </a:schemeClr>
                </a:solidFill>
              </a:rPr>
              <a:t>mortality and disease</a:t>
            </a:r>
          </a:p>
          <a:p>
            <a:pPr marL="285750" indent="-285750">
              <a:buFont typeface="Wingdings" panose="05000000000000000000" pitchFamily="2" charset="2"/>
              <a:buChar char="Ø"/>
            </a:pPr>
            <a:r>
              <a:rPr lang="en-CA" sz="1400" dirty="0">
                <a:solidFill>
                  <a:schemeClr val="tx1">
                    <a:lumMod val="65000"/>
                    <a:lumOff val="35000"/>
                  </a:schemeClr>
                </a:solidFill>
              </a:rPr>
              <a:t>theoretic epidemiology (2 articles peer-reviewed, with first author Dr. Joseph Hickey)</a:t>
            </a:r>
          </a:p>
          <a:p>
            <a:pPr marL="285750" indent="-285750">
              <a:buFont typeface="Wingdings" panose="05000000000000000000" pitchFamily="2" charset="2"/>
              <a:buChar char="Ø"/>
            </a:pPr>
            <a:endParaRPr lang="en-CA" sz="1400" dirty="0">
              <a:solidFill>
                <a:schemeClr val="tx1">
                  <a:lumMod val="65000"/>
                  <a:lumOff val="35000"/>
                </a:schemeClr>
              </a:solidFill>
            </a:endParaRPr>
          </a:p>
          <a:p>
            <a:endParaRPr lang="en-CA" sz="1400" dirty="0">
              <a:solidFill>
                <a:schemeClr val="tx1">
                  <a:lumMod val="65000"/>
                  <a:lumOff val="35000"/>
                </a:schemeClr>
              </a:solidFill>
            </a:endParaRPr>
          </a:p>
        </p:txBody>
      </p:sp>
      <p:sp>
        <p:nvSpPr>
          <p:cNvPr id="4" name="TextBox 3"/>
          <p:cNvSpPr txBox="1"/>
          <p:nvPr/>
        </p:nvSpPr>
        <p:spPr>
          <a:xfrm>
            <a:off x="3732212" y="3913187"/>
            <a:ext cx="175560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109724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9275" y="638959"/>
            <a:ext cx="5690832" cy="2857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193229" cy="1061829"/>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Canada ― 0-44 years</a:t>
            </a:r>
          </a:p>
          <a:p>
            <a:r>
              <a:rPr lang="en-CA" dirty="0">
                <a:solidFill>
                  <a:prstClr val="black"/>
                </a:solidFill>
              </a:rPr>
              <a:t>2010-2023</a:t>
            </a:r>
          </a:p>
          <a:p>
            <a:r>
              <a:rPr lang="en-CA" sz="1100" dirty="0">
                <a:solidFill>
                  <a:prstClr val="black"/>
                </a:solidFill>
              </a:rPr>
              <a:t>(Summer-trough baseline)</a:t>
            </a:r>
          </a:p>
          <a:p>
            <a:r>
              <a:rPr lang="en-CA" sz="1100" dirty="0">
                <a:solidFill>
                  <a:prstClr val="black"/>
                </a:solidFill>
              </a:rPr>
              <a:t>(WHO declaration: 11 March 2020)</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51395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0247" y="634413"/>
            <a:ext cx="5708889" cy="2866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193229" cy="1061829"/>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Alberta (Canada) ― all-ages</a:t>
            </a:r>
          </a:p>
          <a:p>
            <a:r>
              <a:rPr lang="en-CA" dirty="0">
                <a:solidFill>
                  <a:prstClr val="black"/>
                </a:solidFill>
              </a:rPr>
              <a:t>2010-2023</a:t>
            </a:r>
          </a:p>
          <a:p>
            <a:r>
              <a:rPr lang="en-CA" sz="1100" dirty="0">
                <a:solidFill>
                  <a:prstClr val="black"/>
                </a:solidFill>
              </a:rPr>
              <a:t>(Summer-trough baseline)</a:t>
            </a:r>
          </a:p>
          <a:p>
            <a:r>
              <a:rPr lang="en-CA" sz="1100" dirty="0">
                <a:solidFill>
                  <a:prstClr val="black"/>
                </a:solidFill>
              </a:rPr>
              <a:t>(WHO declaration: 11 March 2020)</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AB</a:t>
            </a:r>
          </a:p>
        </p:txBody>
      </p:sp>
    </p:spTree>
    <p:extLst>
      <p:ext uri="{BB962C8B-B14F-4D97-AF65-F5344CB8AC3E}">
        <p14:creationId xmlns:p14="http://schemas.microsoft.com/office/powerpoint/2010/main" val="424444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0247" y="652737"/>
            <a:ext cx="5708889" cy="28299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103268" cy="892552"/>
          </a:xfrm>
          <a:prstGeom prst="rect">
            <a:avLst/>
          </a:prstGeom>
          <a:noFill/>
        </p:spPr>
        <p:txBody>
          <a:bodyPr wrap="none" rtlCol="0">
            <a:spAutoFit/>
          </a:bodyPr>
          <a:lstStyle/>
          <a:p>
            <a:r>
              <a:rPr lang="en-CA" dirty="0">
                <a:solidFill>
                  <a:prstClr val="black"/>
                </a:solidFill>
              </a:rPr>
              <a:t>All-cause mortality by week</a:t>
            </a:r>
          </a:p>
          <a:p>
            <a:r>
              <a:rPr lang="en-CA" dirty="0">
                <a:solidFill>
                  <a:prstClr val="black"/>
                </a:solidFill>
              </a:rPr>
              <a:t>Vaccine doses rollouts</a:t>
            </a:r>
          </a:p>
          <a:p>
            <a:r>
              <a:rPr lang="en-CA" b="1" dirty="0">
                <a:solidFill>
                  <a:prstClr val="black"/>
                </a:solidFill>
              </a:rPr>
              <a:t>Alberta (Canada) ― all-ages</a:t>
            </a:r>
          </a:p>
          <a:p>
            <a:r>
              <a:rPr lang="en-CA" dirty="0">
                <a:solidFill>
                  <a:prstClr val="black"/>
                </a:solidFill>
              </a:rPr>
              <a:t>2018-2023</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AB</a:t>
            </a:r>
          </a:p>
        </p:txBody>
      </p:sp>
      <p:cxnSp>
        <p:nvCxnSpPr>
          <p:cNvPr id="6" name="Straight Connector 5"/>
          <p:cNvCxnSpPr/>
          <p:nvPr/>
        </p:nvCxnSpPr>
        <p:spPr>
          <a:xfrm>
            <a:off x="2589212" y="1393616"/>
            <a:ext cx="0" cy="1828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31812" y="2617787"/>
            <a:ext cx="502920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26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9222" y="634413"/>
            <a:ext cx="5690938" cy="2866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132012" y="331787"/>
            <a:ext cx="2288703" cy="1031051"/>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Alberta (Canada) ― 0-44 years</a:t>
            </a:r>
          </a:p>
          <a:p>
            <a:r>
              <a:rPr lang="en-CA" dirty="0">
                <a:solidFill>
                  <a:prstClr val="black"/>
                </a:solidFill>
              </a:rPr>
              <a:t>2010-2023</a:t>
            </a:r>
          </a:p>
          <a:p>
            <a:r>
              <a:rPr lang="en-CA" sz="1100" dirty="0">
                <a:solidFill>
                  <a:prstClr val="black"/>
                </a:solidFill>
              </a:rPr>
              <a:t>(Summer-trough baseline)</a:t>
            </a:r>
          </a:p>
          <a:p>
            <a:r>
              <a:rPr lang="en-CA" sz="1100" dirty="0">
                <a:solidFill>
                  <a:prstClr val="black"/>
                </a:solidFill>
              </a:rPr>
              <a:t>(WHO declaration: 11 March 2020)</a:t>
            </a:r>
          </a:p>
        </p:txBody>
      </p:sp>
      <p:sp>
        <p:nvSpPr>
          <p:cNvPr id="5" name="TextBox 4"/>
          <p:cNvSpPr txBox="1"/>
          <p:nvPr/>
        </p:nvSpPr>
        <p:spPr>
          <a:xfrm>
            <a:off x="608012" y="1132006"/>
            <a:ext cx="990600" cy="523220"/>
          </a:xfrm>
          <a:prstGeom prst="rect">
            <a:avLst/>
          </a:prstGeom>
          <a:noFill/>
        </p:spPr>
        <p:txBody>
          <a:bodyPr wrap="square" rtlCol="0">
            <a:spAutoFit/>
          </a:bodyPr>
          <a:lstStyle/>
          <a:p>
            <a:r>
              <a:rPr lang="en-CA" sz="2800" dirty="0"/>
              <a:t>AB</a:t>
            </a:r>
          </a:p>
        </p:txBody>
      </p:sp>
    </p:spTree>
    <p:extLst>
      <p:ext uri="{BB962C8B-B14F-4D97-AF65-F5344CB8AC3E}">
        <p14:creationId xmlns:p14="http://schemas.microsoft.com/office/powerpoint/2010/main" val="68570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9222" y="640448"/>
            <a:ext cx="5690938" cy="28545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1827212" y="331787"/>
            <a:ext cx="3029355" cy="1031051"/>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Ontario &amp; Quebec (Canada) ― 0-44 years</a:t>
            </a:r>
          </a:p>
          <a:p>
            <a:r>
              <a:rPr lang="en-CA" dirty="0">
                <a:solidFill>
                  <a:prstClr val="black"/>
                </a:solidFill>
              </a:rPr>
              <a:t>2010-2023</a:t>
            </a:r>
            <a:endParaRPr lang="en-CA" sz="1100" dirty="0">
              <a:solidFill>
                <a:prstClr val="black"/>
              </a:solidFill>
            </a:endParaRPr>
          </a:p>
          <a:p>
            <a:endParaRPr lang="en-CA" sz="1100" dirty="0">
              <a:solidFill>
                <a:prstClr val="black"/>
              </a:solidFill>
            </a:endParaRPr>
          </a:p>
          <a:p>
            <a:r>
              <a:rPr lang="en-CA" sz="1100" dirty="0">
                <a:solidFill>
                  <a:prstClr val="black"/>
                </a:solidFill>
              </a:rPr>
              <a:t>(WHO declaration: 11 March 2020)</a:t>
            </a:r>
          </a:p>
        </p:txBody>
      </p:sp>
      <p:sp>
        <p:nvSpPr>
          <p:cNvPr id="5" name="TextBox 4"/>
          <p:cNvSpPr txBox="1"/>
          <p:nvPr/>
        </p:nvSpPr>
        <p:spPr>
          <a:xfrm>
            <a:off x="632909" y="947339"/>
            <a:ext cx="990600" cy="830997"/>
          </a:xfrm>
          <a:prstGeom prst="rect">
            <a:avLst/>
          </a:prstGeom>
          <a:noFill/>
        </p:spPr>
        <p:txBody>
          <a:bodyPr wrap="square" rtlCol="0">
            <a:spAutoFit/>
          </a:bodyPr>
          <a:lstStyle/>
          <a:p>
            <a:r>
              <a:rPr lang="en-CA" sz="2400" dirty="0"/>
              <a:t>ON</a:t>
            </a:r>
          </a:p>
          <a:p>
            <a:r>
              <a:rPr lang="en-CA" sz="2400" dirty="0"/>
              <a:t>QC</a:t>
            </a:r>
          </a:p>
        </p:txBody>
      </p:sp>
    </p:spTree>
    <p:extLst>
      <p:ext uri="{BB962C8B-B14F-4D97-AF65-F5344CB8AC3E}">
        <p14:creationId xmlns:p14="http://schemas.microsoft.com/office/powerpoint/2010/main" val="224964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70281" y="640448"/>
            <a:ext cx="5648820" cy="28545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1827212" y="331787"/>
            <a:ext cx="2843920" cy="1031051"/>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Ontario &amp; Quebec (Canada) ― all-ages</a:t>
            </a:r>
          </a:p>
          <a:p>
            <a:r>
              <a:rPr lang="en-CA" dirty="0">
                <a:solidFill>
                  <a:prstClr val="black"/>
                </a:solidFill>
              </a:rPr>
              <a:t>2010-2023</a:t>
            </a:r>
            <a:endParaRPr lang="en-CA" sz="1100" dirty="0">
              <a:solidFill>
                <a:prstClr val="black"/>
              </a:solidFill>
            </a:endParaRPr>
          </a:p>
          <a:p>
            <a:endParaRPr lang="en-CA" sz="1100" dirty="0">
              <a:solidFill>
                <a:prstClr val="black"/>
              </a:solidFill>
            </a:endParaRPr>
          </a:p>
          <a:p>
            <a:r>
              <a:rPr lang="en-CA" sz="1100" dirty="0">
                <a:solidFill>
                  <a:prstClr val="black"/>
                </a:solidFill>
              </a:rPr>
              <a:t>(WHO declaration: 11 March 2020)</a:t>
            </a:r>
          </a:p>
        </p:txBody>
      </p:sp>
      <p:sp>
        <p:nvSpPr>
          <p:cNvPr id="5" name="TextBox 4"/>
          <p:cNvSpPr txBox="1"/>
          <p:nvPr/>
        </p:nvSpPr>
        <p:spPr>
          <a:xfrm>
            <a:off x="632909" y="947339"/>
            <a:ext cx="990600" cy="830997"/>
          </a:xfrm>
          <a:prstGeom prst="rect">
            <a:avLst/>
          </a:prstGeom>
          <a:noFill/>
        </p:spPr>
        <p:txBody>
          <a:bodyPr wrap="square" rtlCol="0">
            <a:spAutoFit/>
          </a:bodyPr>
          <a:lstStyle/>
          <a:p>
            <a:r>
              <a:rPr lang="en-CA" sz="2400" dirty="0"/>
              <a:t>ON</a:t>
            </a:r>
          </a:p>
          <a:p>
            <a:r>
              <a:rPr lang="en-CA" sz="2400" dirty="0"/>
              <a:t>QC</a:t>
            </a:r>
          </a:p>
        </p:txBody>
      </p:sp>
    </p:spTree>
    <p:extLst>
      <p:ext uri="{BB962C8B-B14F-4D97-AF65-F5344CB8AC3E}">
        <p14:creationId xmlns:p14="http://schemas.microsoft.com/office/powerpoint/2010/main" val="3618406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9222" y="646480"/>
            <a:ext cx="5690938" cy="2842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1217612" y="847312"/>
            <a:ext cx="2657843" cy="1031051"/>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New Brunswick (Canada) ― all-ages</a:t>
            </a:r>
          </a:p>
          <a:p>
            <a:r>
              <a:rPr lang="en-CA" dirty="0">
                <a:solidFill>
                  <a:prstClr val="black"/>
                </a:solidFill>
              </a:rPr>
              <a:t>2010-2023</a:t>
            </a:r>
            <a:endParaRPr lang="en-CA" sz="1100" dirty="0">
              <a:solidFill>
                <a:prstClr val="black"/>
              </a:solidFill>
            </a:endParaRPr>
          </a:p>
          <a:p>
            <a:r>
              <a:rPr lang="en-CA" sz="1100" dirty="0">
                <a:solidFill>
                  <a:prstClr val="black"/>
                </a:solidFill>
              </a:rPr>
              <a:t>(WHO declaration: 11 March 2020)</a:t>
            </a:r>
          </a:p>
          <a:p>
            <a:r>
              <a:rPr lang="en-CA" sz="1100" dirty="0">
                <a:solidFill>
                  <a:prstClr val="black"/>
                </a:solidFill>
              </a:rPr>
              <a:t>(Post-vaccine upsurge date)</a:t>
            </a:r>
          </a:p>
        </p:txBody>
      </p:sp>
      <p:sp>
        <p:nvSpPr>
          <p:cNvPr id="5" name="TextBox 4"/>
          <p:cNvSpPr txBox="1"/>
          <p:nvPr/>
        </p:nvSpPr>
        <p:spPr>
          <a:xfrm>
            <a:off x="531812" y="1132004"/>
            <a:ext cx="990600" cy="461665"/>
          </a:xfrm>
          <a:prstGeom prst="rect">
            <a:avLst/>
          </a:prstGeom>
          <a:noFill/>
        </p:spPr>
        <p:txBody>
          <a:bodyPr wrap="square" rtlCol="0">
            <a:spAutoFit/>
          </a:bodyPr>
          <a:lstStyle/>
          <a:p>
            <a:r>
              <a:rPr lang="en-CA" sz="2400" dirty="0"/>
              <a:t>NB</a:t>
            </a:r>
          </a:p>
        </p:txBody>
      </p:sp>
    </p:spTree>
    <p:extLst>
      <p:ext uri="{BB962C8B-B14F-4D97-AF65-F5344CB8AC3E}">
        <p14:creationId xmlns:p14="http://schemas.microsoft.com/office/powerpoint/2010/main" val="417766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70224" y="646480"/>
            <a:ext cx="5648933" cy="2842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1217612" y="847312"/>
            <a:ext cx="2790379" cy="1031051"/>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New Brunswick (Canada) ― 65+ years</a:t>
            </a:r>
          </a:p>
          <a:p>
            <a:r>
              <a:rPr lang="en-CA" dirty="0">
                <a:solidFill>
                  <a:prstClr val="black"/>
                </a:solidFill>
              </a:rPr>
              <a:t>2010-2023</a:t>
            </a:r>
            <a:endParaRPr lang="en-CA" sz="1100" dirty="0">
              <a:solidFill>
                <a:prstClr val="black"/>
              </a:solidFill>
            </a:endParaRPr>
          </a:p>
          <a:p>
            <a:r>
              <a:rPr lang="en-CA" sz="1100" dirty="0">
                <a:solidFill>
                  <a:prstClr val="black"/>
                </a:solidFill>
              </a:rPr>
              <a:t>(WHO declaration: 11 March 2020)</a:t>
            </a:r>
          </a:p>
          <a:p>
            <a:r>
              <a:rPr lang="en-CA" sz="1100" dirty="0">
                <a:solidFill>
                  <a:prstClr val="black"/>
                </a:solidFill>
              </a:rPr>
              <a:t>(Post-vaccine upsurge date)</a:t>
            </a:r>
          </a:p>
        </p:txBody>
      </p:sp>
      <p:sp>
        <p:nvSpPr>
          <p:cNvPr id="5" name="TextBox 4"/>
          <p:cNvSpPr txBox="1"/>
          <p:nvPr/>
        </p:nvSpPr>
        <p:spPr>
          <a:xfrm>
            <a:off x="531812" y="1132004"/>
            <a:ext cx="990600" cy="461665"/>
          </a:xfrm>
          <a:prstGeom prst="rect">
            <a:avLst/>
          </a:prstGeom>
          <a:noFill/>
        </p:spPr>
        <p:txBody>
          <a:bodyPr wrap="square" rtlCol="0">
            <a:spAutoFit/>
          </a:bodyPr>
          <a:lstStyle/>
          <a:p>
            <a:r>
              <a:rPr lang="en-CA" sz="2400" dirty="0"/>
              <a:t>NB</a:t>
            </a:r>
          </a:p>
        </p:txBody>
      </p:sp>
    </p:spTree>
    <p:extLst>
      <p:ext uri="{BB962C8B-B14F-4D97-AF65-F5344CB8AC3E}">
        <p14:creationId xmlns:p14="http://schemas.microsoft.com/office/powerpoint/2010/main" val="4214121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73446" y="865187"/>
            <a:ext cx="5642488" cy="2842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208212" y="313207"/>
            <a:ext cx="2657843" cy="892552"/>
          </a:xfrm>
          <a:prstGeom prst="rect">
            <a:avLst/>
          </a:prstGeom>
          <a:noFill/>
        </p:spPr>
        <p:txBody>
          <a:bodyPr wrap="none" rtlCol="0">
            <a:spAutoFit/>
          </a:bodyPr>
          <a:lstStyle/>
          <a:p>
            <a:r>
              <a:rPr lang="en-CA" dirty="0">
                <a:solidFill>
                  <a:prstClr val="black"/>
                </a:solidFill>
              </a:rPr>
              <a:t>All-cause mortality by week</a:t>
            </a:r>
          </a:p>
          <a:p>
            <a:r>
              <a:rPr lang="en-CA" dirty="0">
                <a:solidFill>
                  <a:prstClr val="black"/>
                </a:solidFill>
              </a:rPr>
              <a:t>Vaccine doses rollouts</a:t>
            </a:r>
          </a:p>
          <a:p>
            <a:r>
              <a:rPr lang="en-CA" b="1" dirty="0">
                <a:solidFill>
                  <a:prstClr val="black"/>
                </a:solidFill>
              </a:rPr>
              <a:t>New Brunswick (Canada) ― all-ages</a:t>
            </a:r>
          </a:p>
          <a:p>
            <a:r>
              <a:rPr lang="en-CA" dirty="0">
                <a:solidFill>
                  <a:prstClr val="black"/>
                </a:solidFill>
              </a:rPr>
              <a:t>2018-2023</a:t>
            </a:r>
            <a:endParaRPr lang="en-CA" sz="1100" dirty="0">
              <a:solidFill>
                <a:prstClr val="black"/>
              </a:solidFill>
            </a:endParaRPr>
          </a:p>
        </p:txBody>
      </p:sp>
      <p:sp>
        <p:nvSpPr>
          <p:cNvPr id="5" name="TextBox 4"/>
          <p:cNvSpPr txBox="1"/>
          <p:nvPr/>
        </p:nvSpPr>
        <p:spPr>
          <a:xfrm>
            <a:off x="608012" y="1256809"/>
            <a:ext cx="990600" cy="461665"/>
          </a:xfrm>
          <a:prstGeom prst="rect">
            <a:avLst/>
          </a:prstGeom>
          <a:noFill/>
        </p:spPr>
        <p:txBody>
          <a:bodyPr wrap="square" rtlCol="0">
            <a:spAutoFit/>
          </a:bodyPr>
          <a:lstStyle/>
          <a:p>
            <a:r>
              <a:rPr lang="en-CA" sz="2400" dirty="0"/>
              <a:t>NB</a:t>
            </a:r>
          </a:p>
        </p:txBody>
      </p:sp>
      <p:cxnSp>
        <p:nvCxnSpPr>
          <p:cNvPr id="6" name="Straight Connector 5"/>
          <p:cNvCxnSpPr/>
          <p:nvPr/>
        </p:nvCxnSpPr>
        <p:spPr>
          <a:xfrm>
            <a:off x="2665412" y="1246187"/>
            <a:ext cx="0" cy="1905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403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73446" y="869713"/>
            <a:ext cx="5642488" cy="28334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208212" y="313207"/>
            <a:ext cx="2405659" cy="892552"/>
          </a:xfrm>
          <a:prstGeom prst="rect">
            <a:avLst/>
          </a:prstGeom>
          <a:noFill/>
        </p:spPr>
        <p:txBody>
          <a:bodyPr wrap="none" rtlCol="0">
            <a:spAutoFit/>
          </a:bodyPr>
          <a:lstStyle/>
          <a:p>
            <a:r>
              <a:rPr lang="en-CA" dirty="0">
                <a:solidFill>
                  <a:prstClr val="black"/>
                </a:solidFill>
              </a:rPr>
              <a:t>All-cause mortality by week</a:t>
            </a:r>
          </a:p>
          <a:p>
            <a:r>
              <a:rPr lang="en-CA" dirty="0">
                <a:solidFill>
                  <a:prstClr val="black"/>
                </a:solidFill>
              </a:rPr>
              <a:t>Vaccine doses rollouts</a:t>
            </a:r>
          </a:p>
          <a:p>
            <a:r>
              <a:rPr lang="en-CA" b="1" dirty="0">
                <a:solidFill>
                  <a:prstClr val="black"/>
                </a:solidFill>
              </a:rPr>
              <a:t>Nova Scotia (Canada) ― all-ages</a:t>
            </a:r>
          </a:p>
          <a:p>
            <a:r>
              <a:rPr lang="en-CA" dirty="0">
                <a:solidFill>
                  <a:prstClr val="black"/>
                </a:solidFill>
              </a:rPr>
              <a:t>2018-2023</a:t>
            </a:r>
            <a:endParaRPr lang="en-CA" sz="1100" dirty="0">
              <a:solidFill>
                <a:prstClr val="black"/>
              </a:solidFill>
            </a:endParaRPr>
          </a:p>
        </p:txBody>
      </p:sp>
      <p:sp>
        <p:nvSpPr>
          <p:cNvPr id="5" name="TextBox 4"/>
          <p:cNvSpPr txBox="1"/>
          <p:nvPr/>
        </p:nvSpPr>
        <p:spPr>
          <a:xfrm>
            <a:off x="836612" y="1398587"/>
            <a:ext cx="990600" cy="461665"/>
          </a:xfrm>
          <a:prstGeom prst="rect">
            <a:avLst/>
          </a:prstGeom>
          <a:noFill/>
        </p:spPr>
        <p:txBody>
          <a:bodyPr wrap="square" rtlCol="0">
            <a:spAutoFit/>
          </a:bodyPr>
          <a:lstStyle/>
          <a:p>
            <a:r>
              <a:rPr lang="en-CA" sz="2400" dirty="0"/>
              <a:t>NS</a:t>
            </a:r>
          </a:p>
        </p:txBody>
      </p:sp>
      <p:cxnSp>
        <p:nvCxnSpPr>
          <p:cNvPr id="6" name="Straight Connector 5"/>
          <p:cNvCxnSpPr/>
          <p:nvPr/>
        </p:nvCxnSpPr>
        <p:spPr>
          <a:xfrm>
            <a:off x="2665412" y="1246187"/>
            <a:ext cx="0" cy="2209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4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84187"/>
            <a:ext cx="5940425" cy="3717640"/>
          </a:xfrm>
          <a:prstGeom prst="rect">
            <a:avLst/>
          </a:prstGeom>
        </p:spPr>
      </p:pic>
      <p:sp>
        <p:nvSpPr>
          <p:cNvPr id="3" name="TextBox 2"/>
          <p:cNvSpPr txBox="1"/>
          <p:nvPr/>
        </p:nvSpPr>
        <p:spPr>
          <a:xfrm>
            <a:off x="455612" y="303579"/>
            <a:ext cx="4810932" cy="261610"/>
          </a:xfrm>
          <a:prstGeom prst="rect">
            <a:avLst/>
          </a:prstGeom>
          <a:noFill/>
        </p:spPr>
        <p:txBody>
          <a:bodyPr wrap="none" rtlCol="0">
            <a:spAutoFit/>
          </a:bodyPr>
          <a:lstStyle/>
          <a:p>
            <a:r>
              <a:rPr lang="en-CA" sz="1100" dirty="0">
                <a:solidFill>
                  <a:prstClr val="black"/>
                </a:solidFill>
              </a:rPr>
              <a:t>Nanoparticles / molecular science / statistical analysis / modelling / measurement</a:t>
            </a:r>
          </a:p>
        </p:txBody>
      </p:sp>
    </p:spTree>
    <p:extLst>
      <p:ext uri="{BB962C8B-B14F-4D97-AF65-F5344CB8AC3E}">
        <p14:creationId xmlns:p14="http://schemas.microsoft.com/office/powerpoint/2010/main" val="259289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12" y="941387"/>
            <a:ext cx="4800600" cy="1908215"/>
          </a:xfrm>
          <a:prstGeom prst="rect">
            <a:avLst/>
          </a:prstGeom>
          <a:noFill/>
        </p:spPr>
        <p:txBody>
          <a:bodyPr wrap="square" rtlCol="0">
            <a:spAutoFit/>
          </a:bodyPr>
          <a:lstStyle/>
          <a:p>
            <a:pPr algn="ctr"/>
            <a:r>
              <a:rPr lang="en-CA" sz="1800" dirty="0">
                <a:solidFill>
                  <a:prstClr val="black">
                    <a:lumMod val="65000"/>
                    <a:lumOff val="35000"/>
                  </a:prstClr>
                </a:solidFill>
              </a:rPr>
              <a:t>Next: quantify vaccine-associated mortality</a:t>
            </a:r>
          </a:p>
          <a:p>
            <a:pPr algn="ctr"/>
            <a:endParaRPr lang="en-CA" sz="1800" dirty="0">
              <a:solidFill>
                <a:prstClr val="black">
                  <a:lumMod val="65000"/>
                  <a:lumOff val="35000"/>
                </a:prstClr>
              </a:solidFill>
            </a:endParaRPr>
          </a:p>
          <a:p>
            <a:pPr algn="ctr"/>
            <a:r>
              <a:rPr lang="en-CA" sz="1800" dirty="0">
                <a:solidFill>
                  <a:prstClr val="black">
                    <a:lumMod val="65000"/>
                    <a:lumOff val="35000"/>
                  </a:prstClr>
                </a:solidFill>
              </a:rPr>
              <a:t>“vaccine-dose fatality rate” ― </a:t>
            </a:r>
            <a:r>
              <a:rPr lang="en-CA" sz="1800" dirty="0" err="1">
                <a:solidFill>
                  <a:prstClr val="black">
                    <a:lumMod val="65000"/>
                    <a:lumOff val="35000"/>
                  </a:prstClr>
                </a:solidFill>
              </a:rPr>
              <a:t>vDFR</a:t>
            </a:r>
            <a:endParaRPr lang="en-CA" sz="1800" dirty="0">
              <a:solidFill>
                <a:prstClr val="black">
                  <a:lumMod val="65000"/>
                  <a:lumOff val="35000"/>
                </a:prstClr>
              </a:solidFill>
            </a:endParaRPr>
          </a:p>
          <a:p>
            <a:pPr algn="ctr"/>
            <a:endParaRPr lang="en-CA" sz="1800" dirty="0">
              <a:solidFill>
                <a:prstClr val="black">
                  <a:lumMod val="65000"/>
                  <a:lumOff val="35000"/>
                </a:prstClr>
              </a:solidFill>
            </a:endParaRPr>
          </a:p>
          <a:p>
            <a:pPr algn="ctr"/>
            <a:r>
              <a:rPr lang="en-CA" sz="1800" dirty="0">
                <a:solidFill>
                  <a:prstClr val="black">
                    <a:lumMod val="65000"/>
                    <a:lumOff val="35000"/>
                  </a:prstClr>
                </a:solidFill>
              </a:rPr>
              <a:t>Canada, whole population</a:t>
            </a:r>
          </a:p>
          <a:p>
            <a:pPr marL="285750" indent="-285750">
              <a:buFont typeface="Wingdings" panose="05000000000000000000" pitchFamily="2" charset="2"/>
              <a:buChar char="Ø"/>
            </a:pPr>
            <a:endParaRPr lang="en-CA" sz="1400" dirty="0">
              <a:solidFill>
                <a:prstClr val="black">
                  <a:lumMod val="65000"/>
                  <a:lumOff val="35000"/>
                </a:prstClr>
              </a:solidFill>
            </a:endParaRPr>
          </a:p>
          <a:p>
            <a:endParaRPr lang="en-CA" sz="1400" dirty="0">
              <a:solidFill>
                <a:prstClr val="black">
                  <a:lumMod val="65000"/>
                  <a:lumOff val="35000"/>
                </a:prstClr>
              </a:solidFill>
            </a:endParaRPr>
          </a:p>
        </p:txBody>
      </p:sp>
      <p:sp>
        <p:nvSpPr>
          <p:cNvPr id="4" name="TextBox 3"/>
          <p:cNvSpPr txBox="1"/>
          <p:nvPr/>
        </p:nvSpPr>
        <p:spPr>
          <a:xfrm>
            <a:off x="3732212" y="3913187"/>
            <a:ext cx="175560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2903183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377146" y="636587"/>
            <a:ext cx="5285779"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8412" y="3896058"/>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2" name="TextBox 1"/>
          <p:cNvSpPr txBox="1"/>
          <p:nvPr/>
        </p:nvSpPr>
        <p:spPr>
          <a:xfrm>
            <a:off x="1065212" y="16786"/>
            <a:ext cx="3683060" cy="492443"/>
          </a:xfrm>
          <a:prstGeom prst="rect">
            <a:avLst/>
          </a:prstGeom>
          <a:noFill/>
        </p:spPr>
        <p:txBody>
          <a:bodyPr wrap="none" rtlCol="0">
            <a:spAutoFit/>
          </a:bodyPr>
          <a:lstStyle/>
          <a:p>
            <a:r>
              <a:rPr lang="en-CA" dirty="0">
                <a:solidFill>
                  <a:prstClr val="black"/>
                </a:solidFill>
              </a:rPr>
              <a:t>All-cause mortality by week ― </a:t>
            </a:r>
            <a:r>
              <a:rPr lang="en-CA" b="1" dirty="0">
                <a:solidFill>
                  <a:prstClr val="black"/>
                </a:solidFill>
              </a:rPr>
              <a:t>Canada 2016-2023 </a:t>
            </a:r>
          </a:p>
          <a:p>
            <a:r>
              <a:rPr lang="en-CA" dirty="0">
                <a:solidFill>
                  <a:prstClr val="black"/>
                </a:solidFill>
              </a:rPr>
              <a:t>&amp; weekly vaccine-dose administration </a:t>
            </a:r>
          </a:p>
        </p:txBody>
      </p:sp>
      <p:sp>
        <p:nvSpPr>
          <p:cNvPr id="4" name="TextBox 3"/>
          <p:cNvSpPr txBox="1"/>
          <p:nvPr/>
        </p:nvSpPr>
        <p:spPr>
          <a:xfrm>
            <a:off x="1674812" y="1835028"/>
            <a:ext cx="697627" cy="292388"/>
          </a:xfrm>
          <a:prstGeom prst="rect">
            <a:avLst/>
          </a:prstGeom>
          <a:noFill/>
        </p:spPr>
        <p:txBody>
          <a:bodyPr wrap="none" rtlCol="0">
            <a:spAutoFit/>
          </a:bodyPr>
          <a:lstStyle/>
          <a:p>
            <a:r>
              <a:rPr lang="en-CA" b="1" dirty="0"/>
              <a:t>Canada</a:t>
            </a:r>
          </a:p>
        </p:txBody>
      </p:sp>
    </p:spTree>
    <p:extLst>
      <p:ext uri="{BB962C8B-B14F-4D97-AF65-F5344CB8AC3E}">
        <p14:creationId xmlns:p14="http://schemas.microsoft.com/office/powerpoint/2010/main" val="2582743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52190" y="634413"/>
            <a:ext cx="5685003" cy="2866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989012" y="5491"/>
            <a:ext cx="4064382" cy="292388"/>
          </a:xfrm>
          <a:prstGeom prst="rect">
            <a:avLst/>
          </a:prstGeom>
          <a:noFill/>
        </p:spPr>
        <p:txBody>
          <a:bodyPr wrap="none" rtlCol="0">
            <a:spAutoFit/>
          </a:bodyPr>
          <a:lstStyle/>
          <a:p>
            <a:r>
              <a:rPr lang="en-CA" dirty="0">
                <a:solidFill>
                  <a:prstClr val="black"/>
                </a:solidFill>
              </a:rPr>
              <a:t>All-cause mortality by week, Canada, all-ages, 2018-2023</a:t>
            </a:r>
          </a:p>
        </p:txBody>
      </p:sp>
      <p:sp>
        <p:nvSpPr>
          <p:cNvPr id="2" name="TextBox 1"/>
          <p:cNvSpPr txBox="1"/>
          <p:nvPr/>
        </p:nvSpPr>
        <p:spPr>
          <a:xfrm>
            <a:off x="1508792" y="334331"/>
            <a:ext cx="4003020" cy="600164"/>
          </a:xfrm>
          <a:prstGeom prst="rect">
            <a:avLst/>
          </a:prstGeom>
          <a:noFill/>
        </p:spPr>
        <p:txBody>
          <a:bodyPr wrap="none" rtlCol="0">
            <a:spAutoFit/>
          </a:bodyPr>
          <a:lstStyle/>
          <a:p>
            <a:pPr algn="ctr"/>
            <a:r>
              <a:rPr lang="en-CA" sz="1100" dirty="0"/>
              <a:t>Vaccination period for calculation:</a:t>
            </a:r>
          </a:p>
          <a:p>
            <a:pPr algn="ctr"/>
            <a:r>
              <a:rPr lang="en-CA" sz="1100" dirty="0"/>
              <a:t>Week-52, 2020 (21 Dec 2020) through week-40, 2022 (3 Oct 2022)</a:t>
            </a:r>
          </a:p>
          <a:p>
            <a:pPr algn="ctr"/>
            <a:r>
              <a:rPr lang="en-CA" sz="1100" dirty="0"/>
              <a:t>90,338,953 doses administered</a:t>
            </a:r>
          </a:p>
        </p:txBody>
      </p:sp>
      <p:sp>
        <p:nvSpPr>
          <p:cNvPr id="6" name="TextBox 5"/>
          <p:cNvSpPr txBox="1"/>
          <p:nvPr/>
        </p:nvSpPr>
        <p:spPr>
          <a:xfrm>
            <a:off x="608012" y="1132006"/>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3540780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3157" y="634413"/>
            <a:ext cx="5703070" cy="2866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4" name="TextBox 3"/>
          <p:cNvSpPr txBox="1"/>
          <p:nvPr/>
        </p:nvSpPr>
        <p:spPr>
          <a:xfrm>
            <a:off x="2665412" y="0"/>
            <a:ext cx="2618153" cy="892552"/>
          </a:xfrm>
          <a:prstGeom prst="rect">
            <a:avLst/>
          </a:prstGeom>
          <a:noFill/>
        </p:spPr>
        <p:txBody>
          <a:bodyPr wrap="none" rtlCol="0">
            <a:spAutoFit/>
          </a:bodyPr>
          <a:lstStyle/>
          <a:p>
            <a:r>
              <a:rPr lang="en-CA" dirty="0">
                <a:solidFill>
                  <a:prstClr val="black"/>
                </a:solidFill>
              </a:rPr>
              <a:t>All-cause mortality by week</a:t>
            </a:r>
          </a:p>
          <a:p>
            <a:r>
              <a:rPr lang="en-CA" b="1" dirty="0">
                <a:solidFill>
                  <a:prstClr val="black"/>
                </a:solidFill>
              </a:rPr>
              <a:t>Canada ― all-ages</a:t>
            </a:r>
          </a:p>
          <a:p>
            <a:r>
              <a:rPr lang="en-CA" dirty="0">
                <a:solidFill>
                  <a:prstClr val="black"/>
                </a:solidFill>
              </a:rPr>
              <a:t>2010-2023</a:t>
            </a:r>
          </a:p>
          <a:p>
            <a:r>
              <a:rPr lang="en-CA" dirty="0">
                <a:solidFill>
                  <a:prstClr val="black"/>
                </a:solidFill>
              </a:rPr>
              <a:t>       (Vaccination-period integration)</a:t>
            </a:r>
          </a:p>
        </p:txBody>
      </p:sp>
      <p:sp>
        <p:nvSpPr>
          <p:cNvPr id="2" name="TextBox 1"/>
          <p:cNvSpPr txBox="1"/>
          <p:nvPr/>
        </p:nvSpPr>
        <p:spPr>
          <a:xfrm>
            <a:off x="455612" y="1191582"/>
            <a:ext cx="3374642" cy="261610"/>
          </a:xfrm>
          <a:prstGeom prst="rect">
            <a:avLst/>
          </a:prstGeom>
          <a:noFill/>
        </p:spPr>
        <p:txBody>
          <a:bodyPr wrap="none" rtlCol="0">
            <a:spAutoFit/>
          </a:bodyPr>
          <a:lstStyle/>
          <a:p>
            <a:r>
              <a:rPr lang="en-CA" sz="1100" dirty="0"/>
              <a:t>Greater mortality than during </a:t>
            </a:r>
            <a:r>
              <a:rPr lang="en-CA" sz="1100" dirty="0" err="1"/>
              <a:t>Covid</a:t>
            </a:r>
            <a:r>
              <a:rPr lang="en-CA" sz="1100" dirty="0"/>
              <a:t> prior to vaccination</a:t>
            </a:r>
          </a:p>
        </p:txBody>
      </p:sp>
      <p:sp>
        <p:nvSpPr>
          <p:cNvPr id="6" name="TextBox 5"/>
          <p:cNvSpPr txBox="1"/>
          <p:nvPr/>
        </p:nvSpPr>
        <p:spPr>
          <a:xfrm>
            <a:off x="1535652" y="111193"/>
            <a:ext cx="990600" cy="523220"/>
          </a:xfrm>
          <a:prstGeom prst="rect">
            <a:avLst/>
          </a:prstGeom>
          <a:noFill/>
        </p:spPr>
        <p:txBody>
          <a:bodyPr wrap="square" rtlCol="0">
            <a:spAutoFit/>
          </a:bodyPr>
          <a:lstStyle/>
          <a:p>
            <a:r>
              <a:rPr lang="en-CA" sz="2800" dirty="0"/>
              <a:t>CAN</a:t>
            </a:r>
          </a:p>
        </p:txBody>
      </p:sp>
    </p:spTree>
    <p:extLst>
      <p:ext uri="{BB962C8B-B14F-4D97-AF65-F5344CB8AC3E}">
        <p14:creationId xmlns:p14="http://schemas.microsoft.com/office/powerpoint/2010/main" val="2497731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865187"/>
            <a:ext cx="5049361" cy="2666999"/>
          </a:xfrm>
        </p:spPr>
        <p:txBody>
          <a:bodyPr>
            <a:normAutofit/>
          </a:bodyPr>
          <a:lstStyle/>
          <a:p>
            <a:pPr algn="ctr"/>
            <a:r>
              <a:rPr lang="en-CA" dirty="0">
                <a:solidFill>
                  <a:schemeClr val="tx1">
                    <a:lumMod val="65000"/>
                    <a:lumOff val="35000"/>
                  </a:schemeClr>
                </a:solidFill>
              </a:rPr>
              <a:t>VACCINE DEATHS IN CANADA</a:t>
            </a:r>
          </a:p>
          <a:p>
            <a:pPr algn="ctr"/>
            <a:r>
              <a:rPr lang="en-CA" dirty="0">
                <a:solidFill>
                  <a:schemeClr val="tx1">
                    <a:lumMod val="65000"/>
                    <a:lumOff val="35000"/>
                  </a:schemeClr>
                </a:solidFill>
              </a:rPr>
              <a:t>Week-52, 2020 (21 Dec 2020) </a:t>
            </a:r>
          </a:p>
          <a:p>
            <a:pPr algn="ctr"/>
            <a:r>
              <a:rPr lang="en-CA" dirty="0">
                <a:solidFill>
                  <a:schemeClr val="tx1">
                    <a:lumMod val="65000"/>
                    <a:lumOff val="35000"/>
                  </a:schemeClr>
                </a:solidFill>
              </a:rPr>
              <a:t>through week-40, 2022 (3 Oct 2022)</a:t>
            </a:r>
          </a:p>
          <a:p>
            <a:pPr algn="ctr"/>
            <a:r>
              <a:rPr lang="en-CA" dirty="0">
                <a:solidFill>
                  <a:schemeClr val="tx1">
                    <a:lumMod val="65000"/>
                    <a:lumOff val="35000"/>
                  </a:schemeClr>
                </a:solidFill>
              </a:rPr>
              <a:t>90,338,953 doses administered </a:t>
            </a:r>
          </a:p>
          <a:p>
            <a:pPr algn="ctr"/>
            <a:endParaRPr lang="en-CA" dirty="0">
              <a:solidFill>
                <a:schemeClr val="tx1">
                  <a:lumMod val="65000"/>
                  <a:lumOff val="35000"/>
                </a:schemeClr>
              </a:solidFill>
            </a:endParaRPr>
          </a:p>
          <a:p>
            <a:r>
              <a:rPr lang="en-CA" dirty="0">
                <a:solidFill>
                  <a:schemeClr val="tx1">
                    <a:lumMod val="65000"/>
                    <a:lumOff val="35000"/>
                  </a:schemeClr>
                </a:solidFill>
              </a:rPr>
              <a:t>6-pts trend: 	28,000 deaths</a:t>
            </a:r>
          </a:p>
          <a:p>
            <a:r>
              <a:rPr lang="en-CA" dirty="0">
                <a:solidFill>
                  <a:schemeClr val="tx1">
                    <a:lumMod val="65000"/>
                    <a:lumOff val="35000"/>
                  </a:schemeClr>
                </a:solidFill>
              </a:rPr>
              <a:t>5-pts trend:	31,000 deaths</a:t>
            </a:r>
          </a:p>
          <a:p>
            <a:endParaRPr lang="en-CA" dirty="0">
              <a:solidFill>
                <a:schemeClr val="tx1">
                  <a:lumMod val="65000"/>
                  <a:lumOff val="35000"/>
                </a:schemeClr>
              </a:solidFill>
            </a:endParaRPr>
          </a:p>
          <a:p>
            <a:pPr algn="ctr"/>
            <a:r>
              <a:rPr lang="en-CA" dirty="0">
                <a:solidFill>
                  <a:schemeClr val="tx1">
                    <a:lumMod val="65000"/>
                    <a:lumOff val="35000"/>
                  </a:schemeClr>
                </a:solidFill>
              </a:rPr>
              <a:t>Vaccine-dose fatality rate (</a:t>
            </a:r>
            <a:r>
              <a:rPr lang="en-CA" dirty="0" err="1">
                <a:solidFill>
                  <a:schemeClr val="tx1">
                    <a:lumMod val="65000"/>
                    <a:lumOff val="35000"/>
                  </a:schemeClr>
                </a:solidFill>
              </a:rPr>
              <a:t>vDFR</a:t>
            </a:r>
            <a:r>
              <a:rPr lang="en-CA" dirty="0">
                <a:solidFill>
                  <a:schemeClr val="tx1">
                    <a:lumMod val="65000"/>
                    <a:lumOff val="35000"/>
                  </a:schemeClr>
                </a:solidFill>
              </a:rPr>
              <a:t>) = 0.03 %</a:t>
            </a:r>
          </a:p>
          <a:p>
            <a:pPr algn="ctr"/>
            <a:r>
              <a:rPr lang="en-CA" dirty="0">
                <a:solidFill>
                  <a:schemeClr val="tx1">
                    <a:lumMod val="65000"/>
                    <a:lumOff val="35000"/>
                  </a:schemeClr>
                </a:solidFill>
              </a:rPr>
              <a:t>(~ 1 death per 3000 injections, all-population average)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1371999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47916" y="331787"/>
            <a:ext cx="5013096" cy="3631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3612" y="3913187"/>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2" name="TextBox 1"/>
          <p:cNvSpPr txBox="1"/>
          <p:nvPr/>
        </p:nvSpPr>
        <p:spPr>
          <a:xfrm>
            <a:off x="1379037" y="16786"/>
            <a:ext cx="3350854" cy="292388"/>
          </a:xfrm>
          <a:prstGeom prst="rect">
            <a:avLst/>
          </a:prstGeom>
          <a:noFill/>
        </p:spPr>
        <p:txBody>
          <a:bodyPr wrap="none" rtlCol="0">
            <a:spAutoFit/>
          </a:bodyPr>
          <a:lstStyle/>
          <a:p>
            <a:r>
              <a:rPr lang="en-CA" dirty="0">
                <a:solidFill>
                  <a:prstClr val="black"/>
                </a:solidFill>
              </a:rPr>
              <a:t>Excess all-cause mortality  </a:t>
            </a:r>
            <a:r>
              <a:rPr lang="en-CA" b="1" dirty="0">
                <a:solidFill>
                  <a:prstClr val="black"/>
                </a:solidFill>
              </a:rPr>
              <a:t>2020</a:t>
            </a:r>
            <a:r>
              <a:rPr lang="en-CA" dirty="0">
                <a:solidFill>
                  <a:prstClr val="black"/>
                </a:solidFill>
              </a:rPr>
              <a:t> ― World map</a:t>
            </a:r>
            <a:r>
              <a:rPr lang="en-CA" b="1" dirty="0">
                <a:solidFill>
                  <a:prstClr val="black"/>
                </a:solidFill>
              </a:rPr>
              <a:t> </a:t>
            </a:r>
          </a:p>
        </p:txBody>
      </p:sp>
      <p:sp>
        <p:nvSpPr>
          <p:cNvPr id="4" name="TextBox 3"/>
          <p:cNvSpPr txBox="1"/>
          <p:nvPr/>
        </p:nvSpPr>
        <p:spPr>
          <a:xfrm>
            <a:off x="608012" y="1855787"/>
            <a:ext cx="914400" cy="461665"/>
          </a:xfrm>
          <a:prstGeom prst="rect">
            <a:avLst/>
          </a:prstGeom>
          <a:noFill/>
        </p:spPr>
        <p:txBody>
          <a:bodyPr wrap="square" rtlCol="0">
            <a:spAutoFit/>
          </a:bodyPr>
          <a:lstStyle/>
          <a:p>
            <a:r>
              <a:rPr lang="en-CA" sz="2400" dirty="0"/>
              <a:t>2020</a:t>
            </a:r>
          </a:p>
        </p:txBody>
      </p:sp>
    </p:spTree>
    <p:extLst>
      <p:ext uri="{BB962C8B-B14F-4D97-AF65-F5344CB8AC3E}">
        <p14:creationId xmlns:p14="http://schemas.microsoft.com/office/powerpoint/2010/main" val="220936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54289" y="331787"/>
            <a:ext cx="5000349" cy="3631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3612" y="3913187"/>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2" name="TextBox 1"/>
          <p:cNvSpPr txBox="1"/>
          <p:nvPr/>
        </p:nvSpPr>
        <p:spPr>
          <a:xfrm>
            <a:off x="1379037" y="16786"/>
            <a:ext cx="3350854" cy="292388"/>
          </a:xfrm>
          <a:prstGeom prst="rect">
            <a:avLst/>
          </a:prstGeom>
          <a:noFill/>
        </p:spPr>
        <p:txBody>
          <a:bodyPr wrap="none" rtlCol="0">
            <a:spAutoFit/>
          </a:bodyPr>
          <a:lstStyle/>
          <a:p>
            <a:r>
              <a:rPr lang="en-CA" dirty="0">
                <a:solidFill>
                  <a:prstClr val="black"/>
                </a:solidFill>
              </a:rPr>
              <a:t>Excess all-cause mortality  </a:t>
            </a:r>
            <a:r>
              <a:rPr lang="en-CA" b="1" dirty="0">
                <a:solidFill>
                  <a:prstClr val="black"/>
                </a:solidFill>
              </a:rPr>
              <a:t>2021</a:t>
            </a:r>
            <a:r>
              <a:rPr lang="en-CA" dirty="0">
                <a:solidFill>
                  <a:prstClr val="black"/>
                </a:solidFill>
              </a:rPr>
              <a:t> ― World map</a:t>
            </a:r>
            <a:r>
              <a:rPr lang="en-CA" b="1" dirty="0">
                <a:solidFill>
                  <a:prstClr val="black"/>
                </a:solidFill>
              </a:rPr>
              <a:t> </a:t>
            </a:r>
          </a:p>
        </p:txBody>
      </p:sp>
      <p:sp>
        <p:nvSpPr>
          <p:cNvPr id="5" name="TextBox 4"/>
          <p:cNvSpPr txBox="1"/>
          <p:nvPr/>
        </p:nvSpPr>
        <p:spPr>
          <a:xfrm>
            <a:off x="608012" y="1855787"/>
            <a:ext cx="914400" cy="461665"/>
          </a:xfrm>
          <a:prstGeom prst="rect">
            <a:avLst/>
          </a:prstGeom>
          <a:noFill/>
        </p:spPr>
        <p:txBody>
          <a:bodyPr wrap="square" rtlCol="0">
            <a:spAutoFit/>
          </a:bodyPr>
          <a:lstStyle/>
          <a:p>
            <a:r>
              <a:rPr lang="en-CA" sz="2400" dirty="0"/>
              <a:t>2021</a:t>
            </a:r>
          </a:p>
        </p:txBody>
      </p:sp>
    </p:spTree>
    <p:extLst>
      <p:ext uri="{BB962C8B-B14F-4D97-AF65-F5344CB8AC3E}">
        <p14:creationId xmlns:p14="http://schemas.microsoft.com/office/powerpoint/2010/main" val="404343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49093" y="331787"/>
            <a:ext cx="5010741" cy="3631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3612" y="3913187"/>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
        <p:nvSpPr>
          <p:cNvPr id="2" name="TextBox 1"/>
          <p:cNvSpPr txBox="1"/>
          <p:nvPr/>
        </p:nvSpPr>
        <p:spPr>
          <a:xfrm>
            <a:off x="1379037" y="16786"/>
            <a:ext cx="3350854" cy="292388"/>
          </a:xfrm>
          <a:prstGeom prst="rect">
            <a:avLst/>
          </a:prstGeom>
          <a:noFill/>
        </p:spPr>
        <p:txBody>
          <a:bodyPr wrap="none" rtlCol="0">
            <a:spAutoFit/>
          </a:bodyPr>
          <a:lstStyle/>
          <a:p>
            <a:r>
              <a:rPr lang="en-CA" dirty="0">
                <a:solidFill>
                  <a:prstClr val="black"/>
                </a:solidFill>
              </a:rPr>
              <a:t>Excess all-cause mortality  </a:t>
            </a:r>
            <a:r>
              <a:rPr lang="en-CA" b="1" dirty="0">
                <a:solidFill>
                  <a:prstClr val="black"/>
                </a:solidFill>
              </a:rPr>
              <a:t>2022</a:t>
            </a:r>
            <a:r>
              <a:rPr lang="en-CA" dirty="0">
                <a:solidFill>
                  <a:prstClr val="black"/>
                </a:solidFill>
              </a:rPr>
              <a:t> ― World map</a:t>
            </a:r>
            <a:r>
              <a:rPr lang="en-CA" b="1" dirty="0">
                <a:solidFill>
                  <a:prstClr val="black"/>
                </a:solidFill>
              </a:rPr>
              <a:t> </a:t>
            </a:r>
          </a:p>
        </p:txBody>
      </p:sp>
      <p:sp>
        <p:nvSpPr>
          <p:cNvPr id="5" name="TextBox 4"/>
          <p:cNvSpPr txBox="1"/>
          <p:nvPr/>
        </p:nvSpPr>
        <p:spPr>
          <a:xfrm>
            <a:off x="608012" y="1855787"/>
            <a:ext cx="914400" cy="461665"/>
          </a:xfrm>
          <a:prstGeom prst="rect">
            <a:avLst/>
          </a:prstGeom>
          <a:noFill/>
        </p:spPr>
        <p:txBody>
          <a:bodyPr wrap="square" rtlCol="0">
            <a:spAutoFit/>
          </a:bodyPr>
          <a:lstStyle/>
          <a:p>
            <a:r>
              <a:rPr lang="en-CA" sz="2400" dirty="0"/>
              <a:t>2022</a:t>
            </a:r>
          </a:p>
        </p:txBody>
      </p:sp>
    </p:spTree>
    <p:extLst>
      <p:ext uri="{BB962C8B-B14F-4D97-AF65-F5344CB8AC3E}">
        <p14:creationId xmlns:p14="http://schemas.microsoft.com/office/powerpoint/2010/main" val="4043439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865187"/>
            <a:ext cx="4800600" cy="1877437"/>
          </a:xfrm>
          <a:prstGeom prst="rect">
            <a:avLst/>
          </a:prstGeom>
          <a:noFill/>
        </p:spPr>
        <p:txBody>
          <a:bodyPr wrap="square" rtlCol="0">
            <a:spAutoFit/>
          </a:bodyPr>
          <a:lstStyle/>
          <a:p>
            <a:r>
              <a:rPr lang="en-CA" sz="1400" dirty="0">
                <a:solidFill>
                  <a:prstClr val="black">
                    <a:lumMod val="65000"/>
                    <a:lumOff val="35000"/>
                  </a:prstClr>
                </a:solidFill>
              </a:rPr>
              <a:t>CONCLUSION ― VACCINE DEATHS</a:t>
            </a:r>
          </a:p>
          <a:p>
            <a:endParaRPr lang="en-CA" sz="1400" dirty="0">
              <a:solidFill>
                <a:prstClr val="black">
                  <a:lumMod val="65000"/>
                  <a:lumOff val="35000"/>
                </a:prstClr>
              </a:solidFill>
            </a:endParaRPr>
          </a:p>
          <a:p>
            <a:r>
              <a:rPr lang="en-CA" sz="1400" dirty="0">
                <a:solidFill>
                  <a:prstClr val="black">
                    <a:lumMod val="65000"/>
                    <a:lumOff val="35000"/>
                  </a:prstClr>
                </a:solidFill>
              </a:rPr>
              <a:t>World:		13M			</a:t>
            </a:r>
            <a:r>
              <a:rPr lang="en-CA" sz="1400" dirty="0" err="1">
                <a:solidFill>
                  <a:prstClr val="black">
                    <a:lumMod val="65000"/>
                    <a:lumOff val="35000"/>
                  </a:prstClr>
                </a:solidFill>
              </a:rPr>
              <a:t>vDFR</a:t>
            </a:r>
            <a:r>
              <a:rPr lang="en-CA" sz="1400" dirty="0">
                <a:solidFill>
                  <a:prstClr val="black">
                    <a:lumMod val="65000"/>
                    <a:lumOff val="35000"/>
                  </a:prstClr>
                </a:solidFill>
              </a:rPr>
              <a:t> = 0.1%</a:t>
            </a:r>
          </a:p>
          <a:p>
            <a:r>
              <a:rPr lang="en-CA" sz="1400" dirty="0">
                <a:solidFill>
                  <a:prstClr val="black">
                    <a:lumMod val="65000"/>
                    <a:lumOff val="35000"/>
                  </a:prstClr>
                </a:solidFill>
              </a:rPr>
              <a:t>India:		3.7M			</a:t>
            </a:r>
            <a:r>
              <a:rPr lang="en-CA" sz="1400" dirty="0" err="1">
                <a:solidFill>
                  <a:prstClr val="black">
                    <a:lumMod val="65000"/>
                    <a:lumOff val="35000"/>
                  </a:prstClr>
                </a:solidFill>
              </a:rPr>
              <a:t>vDFR</a:t>
            </a:r>
            <a:r>
              <a:rPr lang="en-CA" sz="1400" dirty="0">
                <a:solidFill>
                  <a:prstClr val="black">
                    <a:lumMod val="65000"/>
                    <a:lumOff val="35000"/>
                  </a:prstClr>
                </a:solidFill>
              </a:rPr>
              <a:t> = 1%</a:t>
            </a:r>
          </a:p>
          <a:p>
            <a:r>
              <a:rPr lang="en-CA" sz="1400" dirty="0">
                <a:solidFill>
                  <a:prstClr val="black">
                    <a:lumMod val="65000"/>
                    <a:lumOff val="35000"/>
                  </a:prstClr>
                </a:solidFill>
              </a:rPr>
              <a:t>USA:		&gt;330K (1.3M all excess)	</a:t>
            </a:r>
            <a:r>
              <a:rPr lang="en-CA" sz="1400" dirty="0" err="1">
                <a:solidFill>
                  <a:prstClr val="black">
                    <a:lumMod val="65000"/>
                    <a:lumOff val="35000"/>
                  </a:prstClr>
                </a:solidFill>
              </a:rPr>
              <a:t>vDFR</a:t>
            </a:r>
            <a:r>
              <a:rPr lang="en-CA" sz="1400" dirty="0">
                <a:solidFill>
                  <a:prstClr val="black">
                    <a:lumMod val="65000"/>
                    <a:lumOff val="35000"/>
                  </a:prstClr>
                </a:solidFill>
              </a:rPr>
              <a:t> &gt; 0.05%</a:t>
            </a:r>
          </a:p>
          <a:p>
            <a:r>
              <a:rPr lang="en-CA" sz="1400" dirty="0">
                <a:solidFill>
                  <a:prstClr val="black">
                    <a:lumMod val="65000"/>
                    <a:lumOff val="35000"/>
                  </a:prstClr>
                </a:solidFill>
              </a:rPr>
              <a:t>Canada:		28K-31K			</a:t>
            </a:r>
            <a:r>
              <a:rPr lang="en-CA" sz="1400" dirty="0" err="1">
                <a:solidFill>
                  <a:prstClr val="black">
                    <a:lumMod val="65000"/>
                    <a:lumOff val="35000"/>
                  </a:prstClr>
                </a:solidFill>
              </a:rPr>
              <a:t>vDFR</a:t>
            </a:r>
            <a:r>
              <a:rPr lang="en-CA" sz="1400" dirty="0">
                <a:solidFill>
                  <a:prstClr val="black">
                    <a:lumMod val="65000"/>
                    <a:lumOff val="35000"/>
                  </a:prstClr>
                </a:solidFill>
              </a:rPr>
              <a:t> = 0.03%</a:t>
            </a:r>
          </a:p>
          <a:p>
            <a:endParaRPr lang="en-CA" sz="600" dirty="0">
              <a:solidFill>
                <a:prstClr val="black">
                  <a:lumMod val="65000"/>
                  <a:lumOff val="35000"/>
                </a:prstClr>
              </a:solidFill>
            </a:endParaRPr>
          </a:p>
          <a:p>
            <a:endParaRPr lang="en-CA" sz="600" dirty="0">
              <a:solidFill>
                <a:prstClr val="black">
                  <a:lumMod val="65000"/>
                  <a:lumOff val="35000"/>
                </a:prstClr>
              </a:solidFill>
            </a:endParaRPr>
          </a:p>
          <a:p>
            <a:endParaRPr lang="en-CA" sz="600" dirty="0">
              <a:solidFill>
                <a:prstClr val="black">
                  <a:lumMod val="65000"/>
                  <a:lumOff val="35000"/>
                </a:prstClr>
              </a:solidFill>
            </a:endParaRPr>
          </a:p>
          <a:p>
            <a:pPr marL="285750" indent="-285750">
              <a:buFont typeface="Wingdings" panose="05000000000000000000" pitchFamily="2" charset="2"/>
              <a:buChar char="Ø"/>
            </a:pPr>
            <a:r>
              <a:rPr lang="en-CA" sz="1400" dirty="0" err="1">
                <a:solidFill>
                  <a:prstClr val="black">
                    <a:lumMod val="65000"/>
                    <a:lumOff val="35000"/>
                  </a:prstClr>
                </a:solidFill>
              </a:rPr>
              <a:t>vDFR</a:t>
            </a:r>
            <a:r>
              <a:rPr lang="en-CA" sz="1400" dirty="0">
                <a:solidFill>
                  <a:prstClr val="black">
                    <a:lumMod val="65000"/>
                    <a:lumOff val="35000"/>
                  </a:prstClr>
                </a:solidFill>
              </a:rPr>
              <a:t> exponential with age, doubling every 5 years of age</a:t>
            </a:r>
          </a:p>
        </p:txBody>
      </p:sp>
      <p:sp>
        <p:nvSpPr>
          <p:cNvPr id="4" name="TextBox 3"/>
          <p:cNvSpPr txBox="1"/>
          <p:nvPr/>
        </p:nvSpPr>
        <p:spPr>
          <a:xfrm>
            <a:off x="3732212" y="3913187"/>
            <a:ext cx="175560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3700131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1550987"/>
            <a:ext cx="4800600" cy="584775"/>
          </a:xfrm>
          <a:prstGeom prst="rect">
            <a:avLst/>
          </a:prstGeom>
          <a:noFill/>
        </p:spPr>
        <p:txBody>
          <a:bodyPr wrap="square" rtlCol="0">
            <a:spAutoFit/>
          </a:bodyPr>
          <a:lstStyle/>
          <a:p>
            <a:pPr algn="ctr"/>
            <a:r>
              <a:rPr lang="en-CA" sz="3200" dirty="0">
                <a:solidFill>
                  <a:prstClr val="black">
                    <a:lumMod val="65000"/>
                    <a:lumOff val="35000"/>
                  </a:prstClr>
                </a:solidFill>
              </a:rPr>
              <a:t>PART II</a:t>
            </a:r>
          </a:p>
        </p:txBody>
      </p:sp>
      <p:sp>
        <p:nvSpPr>
          <p:cNvPr id="4" name="TextBox 3"/>
          <p:cNvSpPr txBox="1"/>
          <p:nvPr/>
        </p:nvSpPr>
        <p:spPr>
          <a:xfrm>
            <a:off x="3732212" y="3913187"/>
            <a:ext cx="175560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396190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1" y="865187"/>
            <a:ext cx="4596451" cy="2277547"/>
          </a:xfrm>
          <a:prstGeom prst="rect">
            <a:avLst/>
          </a:prstGeom>
          <a:noFill/>
        </p:spPr>
        <p:txBody>
          <a:bodyPr wrap="none" rtlCol="0">
            <a:spAutoFit/>
          </a:bodyPr>
          <a:lstStyle/>
          <a:p>
            <a:r>
              <a:rPr lang="en-CA" sz="1800" dirty="0">
                <a:solidFill>
                  <a:schemeClr val="tx1">
                    <a:lumMod val="65000"/>
                    <a:lumOff val="35000"/>
                  </a:schemeClr>
                </a:solidFill>
              </a:rPr>
              <a:t>Collaborators:</a:t>
            </a:r>
          </a:p>
          <a:p>
            <a:r>
              <a:rPr lang="en-CA" sz="1800" dirty="0">
                <a:solidFill>
                  <a:schemeClr val="tx1">
                    <a:lumMod val="65000"/>
                    <a:lumOff val="35000"/>
                  </a:schemeClr>
                </a:solidFill>
              </a:rPr>
              <a:t>Denis </a:t>
            </a:r>
            <a:r>
              <a:rPr lang="en-CA" sz="1800" dirty="0" err="1">
                <a:solidFill>
                  <a:schemeClr val="tx1">
                    <a:lumMod val="65000"/>
                    <a:lumOff val="35000"/>
                  </a:schemeClr>
                </a:solidFill>
              </a:rPr>
              <a:t>Rancourt</a:t>
            </a:r>
            <a:r>
              <a:rPr lang="en-CA" sz="1800" dirty="0">
                <a:solidFill>
                  <a:schemeClr val="tx1">
                    <a:lumMod val="65000"/>
                    <a:lumOff val="35000"/>
                  </a:schemeClr>
                </a:solidFill>
              </a:rPr>
              <a:t>, PhD</a:t>
            </a:r>
          </a:p>
          <a:p>
            <a:endParaRPr lang="en-CA" sz="800" dirty="0">
              <a:solidFill>
                <a:schemeClr val="tx1">
                  <a:lumMod val="65000"/>
                  <a:lumOff val="35000"/>
                </a:schemeClr>
              </a:solidFill>
            </a:endParaRPr>
          </a:p>
          <a:p>
            <a:endParaRPr lang="en-CA" sz="800" dirty="0">
              <a:solidFill>
                <a:schemeClr val="tx1">
                  <a:lumMod val="65000"/>
                  <a:lumOff val="35000"/>
                </a:schemeClr>
              </a:solidFill>
            </a:endParaRPr>
          </a:p>
          <a:p>
            <a:pPr marL="285750" indent="-285750">
              <a:buFont typeface="Arial" panose="020B0604020202020204" pitchFamily="34" charset="0"/>
              <a:buChar char="•"/>
            </a:pPr>
            <a:r>
              <a:rPr lang="en-CA" sz="1800" dirty="0">
                <a:solidFill>
                  <a:schemeClr val="tx1">
                    <a:lumMod val="65000"/>
                    <a:lumOff val="35000"/>
                  </a:schemeClr>
                </a:solidFill>
              </a:rPr>
              <a:t>Marine </a:t>
            </a:r>
            <a:r>
              <a:rPr lang="en-CA" sz="1800" dirty="0" err="1">
                <a:solidFill>
                  <a:schemeClr val="tx1">
                    <a:lumMod val="65000"/>
                    <a:lumOff val="35000"/>
                  </a:schemeClr>
                </a:solidFill>
              </a:rPr>
              <a:t>Baudin</a:t>
            </a:r>
            <a:r>
              <a:rPr lang="en-CA" sz="1800" dirty="0">
                <a:solidFill>
                  <a:schemeClr val="tx1">
                    <a:lumMod val="65000"/>
                    <a:lumOff val="35000"/>
                  </a:schemeClr>
                </a:solidFill>
              </a:rPr>
              <a:t>, PhD (latest Canada analysis)</a:t>
            </a:r>
          </a:p>
          <a:p>
            <a:pPr marL="285750" indent="-285750">
              <a:buFont typeface="Arial" panose="020B0604020202020204" pitchFamily="34" charset="0"/>
              <a:buChar char="•"/>
            </a:pPr>
            <a:r>
              <a:rPr lang="en-CA" sz="1800" dirty="0">
                <a:solidFill>
                  <a:schemeClr val="tx1">
                    <a:lumMod val="65000"/>
                    <a:lumOff val="35000"/>
                  </a:schemeClr>
                </a:solidFill>
              </a:rPr>
              <a:t>Joseph Hickey, PhD (latest World analysis)</a:t>
            </a:r>
          </a:p>
          <a:p>
            <a:pPr marL="285750" indent="-285750">
              <a:buFont typeface="Arial" panose="020B0604020202020204" pitchFamily="34" charset="0"/>
              <a:buChar char="•"/>
            </a:pPr>
            <a:r>
              <a:rPr lang="en-CA" sz="1800" dirty="0" err="1">
                <a:solidFill>
                  <a:schemeClr val="tx1">
                    <a:lumMod val="65000"/>
                    <a:lumOff val="35000"/>
                  </a:schemeClr>
                </a:solidFill>
              </a:rPr>
              <a:t>Jérémie</a:t>
            </a:r>
            <a:r>
              <a:rPr lang="en-CA" sz="1800" dirty="0">
                <a:solidFill>
                  <a:schemeClr val="tx1">
                    <a:lumMod val="65000"/>
                    <a:lumOff val="35000"/>
                  </a:schemeClr>
                </a:solidFill>
              </a:rPr>
              <a:t> Mercier, PhD</a:t>
            </a:r>
          </a:p>
          <a:p>
            <a:pPr marL="285750" indent="-285750">
              <a:buFont typeface="Arial" panose="020B0604020202020204" pitchFamily="34" charset="0"/>
              <a:buChar char="•"/>
            </a:pPr>
            <a:r>
              <a:rPr lang="en-CA" sz="1800" dirty="0">
                <a:solidFill>
                  <a:schemeClr val="tx1">
                    <a:lumMod val="65000"/>
                    <a:lumOff val="35000"/>
                  </a:schemeClr>
                </a:solidFill>
              </a:rPr>
              <a:t>John Johnson, PhD</a:t>
            </a:r>
          </a:p>
          <a:p>
            <a:pPr marL="285750" indent="-285750">
              <a:buFont typeface="Arial" panose="020B0604020202020204" pitchFamily="34" charset="0"/>
              <a:buChar char="•"/>
            </a:pPr>
            <a:r>
              <a:rPr lang="en-CA" sz="1800" dirty="0">
                <a:solidFill>
                  <a:schemeClr val="tx1">
                    <a:lumMod val="65000"/>
                    <a:lumOff val="35000"/>
                  </a:schemeClr>
                </a:solidFill>
              </a:rPr>
              <a:t>Christian </a:t>
            </a:r>
            <a:r>
              <a:rPr lang="en-CA" sz="1800" dirty="0" err="1">
                <a:solidFill>
                  <a:schemeClr val="tx1">
                    <a:lumMod val="65000"/>
                    <a:lumOff val="35000"/>
                  </a:schemeClr>
                </a:solidFill>
              </a:rPr>
              <a:t>Linard</a:t>
            </a:r>
            <a:r>
              <a:rPr lang="en-CA" sz="1800" dirty="0">
                <a:solidFill>
                  <a:schemeClr val="tx1">
                    <a:lumMod val="65000"/>
                    <a:lumOff val="35000"/>
                  </a:schemeClr>
                </a:solidFill>
              </a:rPr>
              <a:t>, PhD</a:t>
            </a:r>
          </a:p>
        </p:txBody>
      </p:sp>
      <p:sp>
        <p:nvSpPr>
          <p:cNvPr id="4" name="TextBox 3"/>
          <p:cNvSpPr txBox="1"/>
          <p:nvPr/>
        </p:nvSpPr>
        <p:spPr>
          <a:xfrm>
            <a:off x="3732212" y="3913187"/>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2073867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36587"/>
            <a:ext cx="5049361" cy="3124200"/>
          </a:xfrm>
        </p:spPr>
        <p:txBody>
          <a:bodyPr>
            <a:normAutofit fontScale="77500" lnSpcReduction="20000"/>
          </a:bodyPr>
          <a:lstStyle/>
          <a:p>
            <a:pPr algn="ctr"/>
            <a:r>
              <a:rPr lang="en-CA" dirty="0">
                <a:solidFill>
                  <a:schemeClr val="tx1">
                    <a:lumMod val="65000"/>
                    <a:lumOff val="35000"/>
                  </a:schemeClr>
                </a:solidFill>
              </a:rPr>
              <a:t>TESTIMONY UPDATE</a:t>
            </a:r>
          </a:p>
          <a:p>
            <a:endParaRPr lang="en-CA" dirty="0">
              <a:solidFill>
                <a:schemeClr val="tx1">
                  <a:lumMod val="65000"/>
                  <a:lumOff val="35000"/>
                </a:schemeClr>
              </a:solidFill>
            </a:endParaRPr>
          </a:p>
          <a:p>
            <a:r>
              <a:rPr lang="en-CA" sz="2100" b="1" dirty="0">
                <a:solidFill>
                  <a:schemeClr val="tx1">
                    <a:lumMod val="65000"/>
                    <a:lumOff val="35000"/>
                  </a:schemeClr>
                </a:solidFill>
              </a:rPr>
              <a:t>PART II:</a:t>
            </a:r>
            <a:r>
              <a:rPr lang="en-CA" sz="2100" dirty="0">
                <a:solidFill>
                  <a:schemeClr val="tx1">
                    <a:lumMod val="65000"/>
                    <a:lumOff val="35000"/>
                  </a:schemeClr>
                </a:solidFill>
              </a:rPr>
              <a:t> Critical review of a few recently published articles</a:t>
            </a:r>
          </a:p>
          <a:p>
            <a:pPr algn="ctr"/>
            <a:r>
              <a:rPr lang="en-CA" sz="2100" b="1" dirty="0">
                <a:solidFill>
                  <a:schemeClr val="tx1">
                    <a:lumMod val="65000"/>
                    <a:lumOff val="35000"/>
                  </a:schemeClr>
                </a:solidFill>
              </a:rPr>
              <a:t>What we did and did not learn!</a:t>
            </a:r>
          </a:p>
          <a:p>
            <a:endParaRPr lang="en-CA" dirty="0">
              <a:solidFill>
                <a:schemeClr val="tx1">
                  <a:lumMod val="65000"/>
                  <a:lumOff val="35000"/>
                </a:schemeClr>
              </a:solidFill>
            </a:endParaRPr>
          </a:p>
          <a:p>
            <a:endParaRPr lang="en-CA" dirty="0">
              <a:solidFill>
                <a:schemeClr val="tx1">
                  <a:lumMod val="65000"/>
                  <a:lumOff val="35000"/>
                </a:schemeClr>
              </a:solidFill>
            </a:endParaRPr>
          </a:p>
          <a:p>
            <a:pPr marL="285750" indent="-285750">
              <a:buFont typeface="Wingdings" panose="05000000000000000000" pitchFamily="2" charset="2"/>
              <a:buChar char="v"/>
            </a:pPr>
            <a:r>
              <a:rPr lang="en-CA" b="1" dirty="0">
                <a:solidFill>
                  <a:schemeClr val="tx1">
                    <a:lumMod val="65000"/>
                    <a:lumOff val="35000"/>
                  </a:schemeClr>
                </a:solidFill>
              </a:rPr>
              <a:t>DID LOCKDOWNS WORK? The verdict on </a:t>
            </a:r>
            <a:r>
              <a:rPr lang="en-CA" b="1" dirty="0" err="1">
                <a:solidFill>
                  <a:schemeClr val="tx1">
                    <a:lumMod val="65000"/>
                    <a:lumOff val="35000"/>
                  </a:schemeClr>
                </a:solidFill>
              </a:rPr>
              <a:t>Covid</a:t>
            </a:r>
            <a:r>
              <a:rPr lang="en-CA" b="1" dirty="0">
                <a:solidFill>
                  <a:schemeClr val="tx1">
                    <a:lumMod val="65000"/>
                    <a:lumOff val="35000"/>
                  </a:schemeClr>
                </a:solidFill>
              </a:rPr>
              <a:t> restrictions</a:t>
            </a:r>
          </a:p>
          <a:p>
            <a:r>
              <a:rPr lang="en-CA" dirty="0">
                <a:solidFill>
                  <a:schemeClr val="tx1">
                    <a:lumMod val="65000"/>
                    <a:lumOff val="35000"/>
                  </a:schemeClr>
                </a:solidFill>
              </a:rPr>
              <a:t>Institute of Economic Affairs - IEA Perspectives 1</a:t>
            </a:r>
          </a:p>
          <a:p>
            <a:r>
              <a:rPr lang="en-CA" dirty="0">
                <a:solidFill>
                  <a:schemeClr val="tx1">
                    <a:lumMod val="65000"/>
                    <a:lumOff val="35000"/>
                  </a:schemeClr>
                </a:solidFill>
              </a:rPr>
              <a:t>By Jonas </a:t>
            </a:r>
            <a:r>
              <a:rPr lang="en-CA" b="1" dirty="0">
                <a:solidFill>
                  <a:schemeClr val="tx1">
                    <a:lumMod val="65000"/>
                    <a:lumOff val="35000"/>
                  </a:schemeClr>
                </a:solidFill>
              </a:rPr>
              <a:t>Herby</a:t>
            </a:r>
            <a:r>
              <a:rPr lang="en-CA" dirty="0">
                <a:solidFill>
                  <a:schemeClr val="tx1">
                    <a:lumMod val="65000"/>
                    <a:lumOff val="35000"/>
                  </a:schemeClr>
                </a:solidFill>
              </a:rPr>
              <a:t>, Lars </a:t>
            </a:r>
            <a:r>
              <a:rPr lang="en-CA" dirty="0" err="1">
                <a:solidFill>
                  <a:schemeClr val="tx1">
                    <a:lumMod val="65000"/>
                    <a:lumOff val="35000"/>
                  </a:schemeClr>
                </a:solidFill>
              </a:rPr>
              <a:t>Jonung</a:t>
            </a:r>
            <a:r>
              <a:rPr lang="en-CA" dirty="0">
                <a:solidFill>
                  <a:schemeClr val="tx1">
                    <a:lumMod val="65000"/>
                    <a:lumOff val="35000"/>
                  </a:schemeClr>
                </a:solidFill>
              </a:rPr>
              <a:t>, and Steve H. </a:t>
            </a:r>
            <a:r>
              <a:rPr lang="en-CA" dirty="0" err="1">
                <a:solidFill>
                  <a:schemeClr val="tx1">
                    <a:lumMod val="65000"/>
                    <a:lumOff val="35000"/>
                  </a:schemeClr>
                </a:solidFill>
              </a:rPr>
              <a:t>Hanke</a:t>
            </a:r>
            <a:endParaRPr lang="en-CA" dirty="0">
              <a:solidFill>
                <a:schemeClr val="tx1">
                  <a:lumMod val="65000"/>
                  <a:lumOff val="35000"/>
                </a:schemeClr>
              </a:solidFill>
            </a:endParaRPr>
          </a:p>
          <a:p>
            <a:r>
              <a:rPr lang="en-CA" dirty="0">
                <a:solidFill>
                  <a:schemeClr val="tx1">
                    <a:lumMod val="65000"/>
                    <a:lumOff val="35000"/>
                  </a:schemeClr>
                </a:solidFill>
              </a:rPr>
              <a:t>June 2023 (222 pages)</a:t>
            </a:r>
          </a:p>
          <a:p>
            <a:endParaRPr lang="en-CA" dirty="0">
              <a:solidFill>
                <a:schemeClr val="tx1">
                  <a:lumMod val="65000"/>
                  <a:lumOff val="35000"/>
                </a:schemeClr>
              </a:solidFill>
            </a:endParaRPr>
          </a:p>
          <a:p>
            <a:pPr marL="285750" indent="-285750">
              <a:buFont typeface="Wingdings" panose="05000000000000000000" pitchFamily="2" charset="2"/>
              <a:buChar char="v"/>
            </a:pPr>
            <a:r>
              <a:rPr lang="en-CA" b="1" dirty="0">
                <a:solidFill>
                  <a:schemeClr val="tx1">
                    <a:lumMod val="65000"/>
                    <a:lumOff val="35000"/>
                  </a:schemeClr>
                </a:solidFill>
              </a:rPr>
              <a:t>How did the </a:t>
            </a:r>
            <a:r>
              <a:rPr lang="en-CA" b="1" dirty="0" err="1">
                <a:solidFill>
                  <a:schemeClr val="tx1">
                    <a:lumMod val="65000"/>
                    <a:lumOff val="35000"/>
                  </a:schemeClr>
                </a:solidFill>
              </a:rPr>
              <a:t>Covid</a:t>
            </a:r>
            <a:r>
              <a:rPr lang="en-CA" b="1" dirty="0">
                <a:solidFill>
                  <a:schemeClr val="tx1">
                    <a:lumMod val="65000"/>
                    <a:lumOff val="35000"/>
                  </a:schemeClr>
                </a:solidFill>
              </a:rPr>
              <a:t> pandemic response harm society? </a:t>
            </a:r>
          </a:p>
          <a:p>
            <a:r>
              <a:rPr lang="en-CA" b="1" dirty="0">
                <a:solidFill>
                  <a:schemeClr val="tx1">
                    <a:lumMod val="65000"/>
                    <a:lumOff val="35000"/>
                  </a:schemeClr>
                </a:solidFill>
              </a:rPr>
              <a:t>A global evaluation and state of knowledge review (2020-21)</a:t>
            </a:r>
          </a:p>
          <a:p>
            <a:r>
              <a:rPr lang="en-CA" dirty="0">
                <a:solidFill>
                  <a:schemeClr val="tx1">
                    <a:lumMod val="65000"/>
                    <a:lumOff val="35000"/>
                  </a:schemeClr>
                </a:solidFill>
              </a:rPr>
              <a:t>By Kevin </a:t>
            </a:r>
            <a:r>
              <a:rPr lang="en-CA" b="1" dirty="0" err="1">
                <a:solidFill>
                  <a:schemeClr val="tx1">
                    <a:lumMod val="65000"/>
                    <a:lumOff val="35000"/>
                  </a:schemeClr>
                </a:solidFill>
              </a:rPr>
              <a:t>Bardosh</a:t>
            </a:r>
            <a:endParaRPr lang="en-CA" b="1" dirty="0">
              <a:solidFill>
                <a:schemeClr val="tx1">
                  <a:lumMod val="65000"/>
                  <a:lumOff val="35000"/>
                </a:schemeClr>
              </a:solidFill>
            </a:endParaRPr>
          </a:p>
          <a:p>
            <a:r>
              <a:rPr lang="en-CA" dirty="0">
                <a:solidFill>
                  <a:schemeClr val="tx1">
                    <a:lumMod val="65000"/>
                    <a:lumOff val="35000"/>
                  </a:schemeClr>
                </a:solidFill>
              </a:rPr>
              <a:t>Pre-print version: May 14, 2023 (119 pages)</a:t>
            </a:r>
          </a:p>
          <a:p>
            <a:endParaRPr lang="en-CA" dirty="0">
              <a:solidFill>
                <a:schemeClr val="tx1">
                  <a:lumMod val="65000"/>
                  <a:lumOff val="3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1049184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331787"/>
            <a:ext cx="5049361" cy="3429000"/>
          </a:xfrm>
        </p:spPr>
        <p:txBody>
          <a:bodyPr>
            <a:normAutofit fontScale="92500" lnSpcReduction="10000"/>
          </a:bodyPr>
          <a:lstStyle/>
          <a:p>
            <a:pPr algn="ctr"/>
            <a:r>
              <a:rPr lang="en-CA" sz="1700" b="1" dirty="0">
                <a:solidFill>
                  <a:schemeClr val="tx1">
                    <a:lumMod val="65000"/>
                    <a:lumOff val="35000"/>
                  </a:schemeClr>
                </a:solidFill>
              </a:rPr>
              <a:t>What did we learn?</a:t>
            </a:r>
          </a:p>
          <a:p>
            <a:endParaRPr lang="en-CA" dirty="0">
              <a:solidFill>
                <a:schemeClr val="tx1">
                  <a:lumMod val="65000"/>
                  <a:lumOff val="35000"/>
                </a:schemeClr>
              </a:solidFill>
            </a:endParaRPr>
          </a:p>
          <a:p>
            <a:r>
              <a:rPr lang="en-CA" dirty="0">
                <a:solidFill>
                  <a:schemeClr val="tx1">
                    <a:lumMod val="65000"/>
                    <a:lumOff val="35000"/>
                  </a:schemeClr>
                </a:solidFill>
              </a:rPr>
              <a:t>Short answer: </a:t>
            </a:r>
          </a:p>
          <a:p>
            <a:r>
              <a:rPr lang="en-CA" b="1" dirty="0">
                <a:solidFill>
                  <a:schemeClr val="tx1">
                    <a:lumMod val="65000"/>
                    <a:lumOff val="35000"/>
                  </a:schemeClr>
                </a:solidFill>
              </a:rPr>
              <a:t>Nothing that governments and scientists should have learned was learned, or even questioned.</a:t>
            </a:r>
          </a:p>
          <a:p>
            <a:endParaRPr lang="en-CA" dirty="0">
              <a:solidFill>
                <a:schemeClr val="tx1">
                  <a:lumMod val="65000"/>
                  <a:lumOff val="35000"/>
                </a:schemeClr>
              </a:solidFill>
            </a:endParaRPr>
          </a:p>
          <a:p>
            <a:pPr marL="285750" indent="-285750">
              <a:buFont typeface="Arial" panose="020B0604020202020204" pitchFamily="34" charset="0"/>
              <a:buChar char="•"/>
            </a:pPr>
            <a:r>
              <a:rPr lang="en-CA" dirty="0">
                <a:solidFill>
                  <a:schemeClr val="tx1">
                    <a:lumMod val="65000"/>
                    <a:lumOff val="35000"/>
                  </a:schemeClr>
                </a:solidFill>
              </a:rPr>
              <a:t>The disproved paradigm of spreading pandemic-causing viral respiratory diseases is completely intact</a:t>
            </a:r>
          </a:p>
          <a:p>
            <a:pPr marL="285750" indent="-285750">
              <a:buFont typeface="Arial" panose="020B0604020202020204" pitchFamily="34" charset="0"/>
              <a:buChar char="•"/>
            </a:pPr>
            <a:endParaRPr lang="en-CA" dirty="0">
              <a:solidFill>
                <a:schemeClr val="tx1">
                  <a:lumMod val="65000"/>
                  <a:lumOff val="35000"/>
                </a:schemeClr>
              </a:solidFill>
            </a:endParaRPr>
          </a:p>
          <a:p>
            <a:pPr marL="285750" indent="-285750">
              <a:buFont typeface="Arial" panose="020B0604020202020204" pitchFamily="34" charset="0"/>
              <a:buChar char="•"/>
            </a:pPr>
            <a:r>
              <a:rPr lang="en-CA" dirty="0">
                <a:solidFill>
                  <a:schemeClr val="tx1">
                    <a:lumMod val="65000"/>
                    <a:lumOff val="35000"/>
                  </a:schemeClr>
                </a:solidFill>
              </a:rPr>
              <a:t>There is no admission of even the possibility that excess mortality was exclusively due to measures and vaccines</a:t>
            </a:r>
          </a:p>
          <a:p>
            <a:pPr marL="285750" indent="-285750">
              <a:buFont typeface="Arial" panose="020B0604020202020204" pitchFamily="34" charset="0"/>
              <a:buChar char="•"/>
            </a:pPr>
            <a:endParaRPr lang="en-CA" dirty="0">
              <a:solidFill>
                <a:schemeClr val="tx1">
                  <a:lumMod val="65000"/>
                  <a:lumOff val="35000"/>
                </a:schemeClr>
              </a:solidFill>
            </a:endParaRPr>
          </a:p>
          <a:p>
            <a:pPr marL="285750" indent="-285750">
              <a:buFont typeface="Arial" panose="020B0604020202020204" pitchFamily="34" charset="0"/>
              <a:buChar char="•"/>
            </a:pPr>
            <a:r>
              <a:rPr lang="en-CA" dirty="0">
                <a:solidFill>
                  <a:schemeClr val="tx1">
                    <a:lumMod val="65000"/>
                    <a:lumOff val="35000"/>
                  </a:schemeClr>
                </a:solidFill>
              </a:rPr>
              <a:t>The dominant factors determining public health are hidden from view  ― individual and societal susceptibility to disease versus spectrum of pervasive potential pathogens (ISS vs PPP)</a:t>
            </a:r>
          </a:p>
          <a:p>
            <a:pPr marL="285750" indent="-285750">
              <a:buFont typeface="Arial" panose="020B0604020202020204" pitchFamily="34" charset="0"/>
              <a:buChar char="•"/>
            </a:pPr>
            <a:endParaRPr lang="en-CA" dirty="0">
              <a:solidFill>
                <a:schemeClr val="tx1">
                  <a:lumMod val="65000"/>
                  <a:lumOff val="35000"/>
                </a:schemeClr>
              </a:solidFill>
            </a:endParaRPr>
          </a:p>
        </p:txBody>
      </p:sp>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1236620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36587"/>
            <a:ext cx="5049361" cy="3124200"/>
          </a:xfrm>
        </p:spPr>
        <p:txBody>
          <a:bodyPr>
            <a:normAutofit/>
          </a:bodyPr>
          <a:lstStyle/>
          <a:p>
            <a:r>
              <a:rPr lang="en-CA" b="1" dirty="0">
                <a:solidFill>
                  <a:schemeClr val="tx1">
                    <a:lumMod val="65000"/>
                    <a:lumOff val="35000"/>
                  </a:schemeClr>
                </a:solidFill>
              </a:rPr>
              <a:t>DID LOCKDOWNS WORK? The verdict on </a:t>
            </a:r>
            <a:r>
              <a:rPr lang="en-CA" b="1" dirty="0" err="1">
                <a:solidFill>
                  <a:schemeClr val="tx1">
                    <a:lumMod val="65000"/>
                    <a:lumOff val="35000"/>
                  </a:schemeClr>
                </a:solidFill>
              </a:rPr>
              <a:t>Covid</a:t>
            </a:r>
            <a:r>
              <a:rPr lang="en-CA" b="1" dirty="0">
                <a:solidFill>
                  <a:schemeClr val="tx1">
                    <a:lumMod val="65000"/>
                    <a:lumOff val="35000"/>
                  </a:schemeClr>
                </a:solidFill>
              </a:rPr>
              <a:t> restrictions</a:t>
            </a:r>
          </a:p>
          <a:p>
            <a:r>
              <a:rPr lang="en-CA" dirty="0">
                <a:solidFill>
                  <a:schemeClr val="tx1">
                    <a:lumMod val="65000"/>
                    <a:lumOff val="35000"/>
                  </a:schemeClr>
                </a:solidFill>
              </a:rPr>
              <a:t>Institute of Economic Affairs - IEA Perspectives 1</a:t>
            </a:r>
          </a:p>
          <a:p>
            <a:r>
              <a:rPr lang="en-CA" dirty="0">
                <a:solidFill>
                  <a:schemeClr val="tx1">
                    <a:lumMod val="65000"/>
                    <a:lumOff val="35000"/>
                  </a:schemeClr>
                </a:solidFill>
              </a:rPr>
              <a:t>By Jonas Herby, Lars </a:t>
            </a:r>
            <a:r>
              <a:rPr lang="en-CA" dirty="0" err="1">
                <a:solidFill>
                  <a:schemeClr val="tx1">
                    <a:lumMod val="65000"/>
                    <a:lumOff val="35000"/>
                  </a:schemeClr>
                </a:solidFill>
              </a:rPr>
              <a:t>Jonung</a:t>
            </a:r>
            <a:r>
              <a:rPr lang="en-CA" dirty="0">
                <a:solidFill>
                  <a:schemeClr val="tx1">
                    <a:lumMod val="65000"/>
                    <a:lumOff val="35000"/>
                  </a:schemeClr>
                </a:solidFill>
              </a:rPr>
              <a:t>, and Steve H. </a:t>
            </a:r>
            <a:r>
              <a:rPr lang="en-CA" dirty="0" err="1">
                <a:solidFill>
                  <a:schemeClr val="tx1">
                    <a:lumMod val="65000"/>
                    <a:lumOff val="35000"/>
                  </a:schemeClr>
                </a:solidFill>
              </a:rPr>
              <a:t>Hanke</a:t>
            </a:r>
            <a:endParaRPr lang="en-CA" dirty="0">
              <a:solidFill>
                <a:schemeClr val="tx1">
                  <a:lumMod val="65000"/>
                  <a:lumOff val="35000"/>
                </a:schemeClr>
              </a:solidFill>
            </a:endParaRPr>
          </a:p>
          <a:p>
            <a:r>
              <a:rPr lang="en-CA" dirty="0">
                <a:solidFill>
                  <a:schemeClr val="tx1">
                    <a:lumMod val="65000"/>
                    <a:lumOff val="35000"/>
                  </a:schemeClr>
                </a:solidFill>
              </a:rPr>
              <a:t>June 2023 (222 pages)</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rgbClr val="FF0000"/>
                </a:solidFill>
              </a:rPr>
              <a:t>Meta-analysis of 22 studies</a:t>
            </a:r>
          </a:p>
          <a:p>
            <a:pPr marL="285750" indent="-285750">
              <a:buFont typeface="Wingdings" panose="05000000000000000000" pitchFamily="2" charset="2"/>
              <a:buChar char="Ø"/>
            </a:pPr>
            <a:r>
              <a:rPr lang="en-CA" dirty="0">
                <a:solidFill>
                  <a:schemeClr val="tx1">
                    <a:lumMod val="65000"/>
                    <a:lumOff val="35000"/>
                  </a:schemeClr>
                </a:solidFill>
              </a:rPr>
              <a:t>Using a “lockdown stringency index”</a:t>
            </a:r>
          </a:p>
          <a:p>
            <a:pPr marL="285750" indent="-285750">
              <a:buFont typeface="Wingdings" panose="05000000000000000000" pitchFamily="2" charset="2"/>
              <a:buChar char="Ø"/>
            </a:pPr>
            <a:r>
              <a:rPr lang="en-CA" dirty="0">
                <a:solidFill>
                  <a:schemeClr val="tx1">
                    <a:lumMod val="65000"/>
                    <a:lumOff val="35000"/>
                  </a:schemeClr>
                </a:solidFill>
              </a:rPr>
              <a:t>No time-series analyses</a:t>
            </a:r>
          </a:p>
          <a:p>
            <a:pPr marL="285750" indent="-285750">
              <a:buFont typeface="Wingdings" panose="05000000000000000000" pitchFamily="2" charset="2"/>
              <a:buChar char="Ø"/>
            </a:pPr>
            <a:r>
              <a:rPr lang="en-CA" dirty="0">
                <a:solidFill>
                  <a:schemeClr val="tx1">
                    <a:lumMod val="65000"/>
                    <a:lumOff val="35000"/>
                  </a:schemeClr>
                </a:solidFill>
              </a:rPr>
              <a:t>No field (or forensic)  studies whatsoever</a:t>
            </a:r>
          </a:p>
          <a:p>
            <a:endParaRPr lang="en-CA" dirty="0">
              <a:solidFill>
                <a:schemeClr val="tx1">
                  <a:lumMod val="65000"/>
                  <a:lumOff val="35000"/>
                </a:schemeClr>
              </a:solidFill>
            </a:endParaRPr>
          </a:p>
          <a:p>
            <a:endParaRPr lang="en-CA" dirty="0">
              <a:solidFill>
                <a:schemeClr val="tx1">
                  <a:lumMod val="65000"/>
                  <a:lumOff val="35000"/>
                </a:schemeClr>
              </a:solidFill>
            </a:endParaRPr>
          </a:p>
        </p:txBody>
      </p:sp>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685377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36587"/>
            <a:ext cx="5049361" cy="3124200"/>
          </a:xfrm>
        </p:spPr>
        <p:txBody>
          <a:bodyPr>
            <a:normAutofit/>
          </a:bodyPr>
          <a:lstStyle/>
          <a:p>
            <a:r>
              <a:rPr lang="en-CA" b="1" dirty="0">
                <a:solidFill>
                  <a:schemeClr val="tx1">
                    <a:lumMod val="65000"/>
                    <a:lumOff val="35000"/>
                  </a:schemeClr>
                </a:solidFill>
              </a:rPr>
              <a:t>How did the </a:t>
            </a:r>
            <a:r>
              <a:rPr lang="en-CA" b="1" dirty="0" err="1">
                <a:solidFill>
                  <a:schemeClr val="tx1">
                    <a:lumMod val="65000"/>
                    <a:lumOff val="35000"/>
                  </a:schemeClr>
                </a:solidFill>
              </a:rPr>
              <a:t>Covid</a:t>
            </a:r>
            <a:r>
              <a:rPr lang="en-CA" b="1" dirty="0">
                <a:solidFill>
                  <a:schemeClr val="tx1">
                    <a:lumMod val="65000"/>
                    <a:lumOff val="35000"/>
                  </a:schemeClr>
                </a:solidFill>
              </a:rPr>
              <a:t> pandemic response harm society? </a:t>
            </a:r>
          </a:p>
          <a:p>
            <a:r>
              <a:rPr lang="en-CA" b="1" dirty="0">
                <a:solidFill>
                  <a:schemeClr val="tx1">
                    <a:lumMod val="65000"/>
                    <a:lumOff val="35000"/>
                  </a:schemeClr>
                </a:solidFill>
              </a:rPr>
              <a:t>A global evaluation and state of knowledge review (2020-21)</a:t>
            </a:r>
          </a:p>
          <a:p>
            <a:r>
              <a:rPr lang="en-CA" dirty="0">
                <a:solidFill>
                  <a:schemeClr val="tx1">
                    <a:lumMod val="65000"/>
                    <a:lumOff val="35000"/>
                  </a:schemeClr>
                </a:solidFill>
              </a:rPr>
              <a:t>By Kevin </a:t>
            </a:r>
            <a:r>
              <a:rPr lang="en-CA" dirty="0" err="1">
                <a:solidFill>
                  <a:schemeClr val="tx1">
                    <a:lumMod val="65000"/>
                    <a:lumOff val="35000"/>
                  </a:schemeClr>
                </a:solidFill>
              </a:rPr>
              <a:t>Bardosh</a:t>
            </a:r>
            <a:endParaRPr lang="en-CA" dirty="0">
              <a:solidFill>
                <a:schemeClr val="tx1">
                  <a:lumMod val="65000"/>
                  <a:lumOff val="35000"/>
                </a:schemeClr>
              </a:solidFill>
            </a:endParaRPr>
          </a:p>
          <a:p>
            <a:r>
              <a:rPr lang="en-CA" dirty="0">
                <a:solidFill>
                  <a:schemeClr val="tx1">
                    <a:lumMod val="65000"/>
                    <a:lumOff val="35000"/>
                  </a:schemeClr>
                </a:solidFill>
              </a:rPr>
              <a:t>Pre-print version: May 14, 2023 (119 pages)</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chemeClr val="tx1">
                    <a:lumMod val="65000"/>
                    <a:lumOff val="35000"/>
                  </a:schemeClr>
                </a:solidFill>
              </a:rPr>
              <a:t>... </a:t>
            </a:r>
            <a:r>
              <a:rPr lang="en-CA" dirty="0">
                <a:solidFill>
                  <a:srgbClr val="FF0000"/>
                </a:solidFill>
              </a:rPr>
              <a:t>analysis synthesizes 600 publications with a focus on meta-analyses, systematic reviews, global reports and multi-country studies</a:t>
            </a:r>
            <a:r>
              <a:rPr lang="en-CA" dirty="0">
                <a:solidFill>
                  <a:schemeClr val="tx1">
                    <a:lumMod val="65000"/>
                    <a:lumOff val="35000"/>
                  </a:schemeClr>
                </a:solidFill>
              </a:rPr>
              <a:t>. </a:t>
            </a:r>
          </a:p>
          <a:p>
            <a:pPr marL="285750" indent="-285750">
              <a:buFont typeface="Wingdings" panose="05000000000000000000" pitchFamily="2" charset="2"/>
              <a:buChar char="Ø"/>
            </a:pPr>
            <a:r>
              <a:rPr lang="en-CA" dirty="0">
                <a:solidFill>
                  <a:schemeClr val="tx1">
                    <a:lumMod val="65000"/>
                    <a:lumOff val="35000"/>
                  </a:schemeClr>
                </a:solidFill>
              </a:rPr>
              <a:t>This cumulative academic research shows that the </a:t>
            </a:r>
            <a:r>
              <a:rPr lang="en-CA" dirty="0">
                <a:solidFill>
                  <a:srgbClr val="FF0000"/>
                </a:solidFill>
              </a:rPr>
              <a:t>collateral damage of the pandemic response </a:t>
            </a:r>
            <a:r>
              <a:rPr lang="en-CA" dirty="0">
                <a:solidFill>
                  <a:schemeClr val="tx1">
                    <a:lumMod val="65000"/>
                    <a:lumOff val="35000"/>
                  </a:schemeClr>
                </a:solidFill>
              </a:rPr>
              <a:t>was substantial, wide-ranging and will leave behind a legacy of harm for hundreds of millions of people in the years ahead.</a:t>
            </a:r>
          </a:p>
          <a:p>
            <a:endParaRPr lang="en-CA" dirty="0">
              <a:solidFill>
                <a:schemeClr val="tx1">
                  <a:lumMod val="65000"/>
                  <a:lumOff val="35000"/>
                </a:schemeClr>
              </a:solidFill>
            </a:endParaRPr>
          </a:p>
        </p:txBody>
      </p:sp>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3467141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636587"/>
            <a:ext cx="5049361" cy="3124200"/>
          </a:xfrm>
        </p:spPr>
        <p:txBody>
          <a:bodyPr>
            <a:normAutofit fontScale="92500"/>
          </a:bodyPr>
          <a:lstStyle/>
          <a:p>
            <a:pPr marL="285750" indent="-285750">
              <a:buFont typeface="Wingdings" panose="05000000000000000000" pitchFamily="2" charset="2"/>
              <a:buChar char="Ø"/>
            </a:pPr>
            <a:r>
              <a:rPr lang="en-CA" dirty="0">
                <a:solidFill>
                  <a:schemeClr val="tx1">
                    <a:lumMod val="65000"/>
                    <a:lumOff val="35000"/>
                  </a:schemeClr>
                </a:solidFill>
              </a:rPr>
              <a:t>Many original predictions are broadly supported by the research data including: </a:t>
            </a:r>
            <a:r>
              <a:rPr lang="en-CA" dirty="0">
                <a:solidFill>
                  <a:srgbClr val="FF0000"/>
                </a:solidFill>
              </a:rPr>
              <a:t>a rise in non-</a:t>
            </a:r>
            <a:r>
              <a:rPr lang="en-CA" dirty="0" err="1">
                <a:solidFill>
                  <a:srgbClr val="FF0000"/>
                </a:solidFill>
              </a:rPr>
              <a:t>Covid</a:t>
            </a:r>
            <a:r>
              <a:rPr lang="en-CA" dirty="0">
                <a:solidFill>
                  <a:srgbClr val="FF0000"/>
                </a:solidFill>
              </a:rPr>
              <a:t> excess mortality</a:t>
            </a:r>
            <a:r>
              <a:rPr lang="en-CA" dirty="0">
                <a:solidFill>
                  <a:schemeClr val="tx1">
                    <a:lumMod val="65000"/>
                    <a:lumOff val="35000"/>
                  </a:schemeClr>
                </a:solidFill>
              </a:rPr>
              <a:t>, mental health deterioration, child abuse and domestic violence, widening global inequality, food insecurity, lost educational opportunities, unhealthy lifestyle behaviours, social polarization, soaring debt, </a:t>
            </a:r>
            <a:r>
              <a:rPr lang="en-CA" dirty="0">
                <a:solidFill>
                  <a:srgbClr val="FF0000"/>
                </a:solidFill>
              </a:rPr>
              <a:t>democratic backsliding</a:t>
            </a:r>
            <a:r>
              <a:rPr lang="en-CA" dirty="0">
                <a:solidFill>
                  <a:schemeClr val="tx1">
                    <a:lumMod val="65000"/>
                    <a:lumOff val="35000"/>
                  </a:schemeClr>
                </a:solidFill>
              </a:rPr>
              <a:t> and declining human rights. </a:t>
            </a:r>
          </a:p>
          <a:p>
            <a:pPr marL="285750" indent="-285750">
              <a:buFont typeface="Wingdings" panose="05000000000000000000" pitchFamily="2" charset="2"/>
              <a:buChar char="Ø"/>
            </a:pPr>
            <a:r>
              <a:rPr lang="en-CA" dirty="0">
                <a:solidFill>
                  <a:schemeClr val="tx1">
                    <a:lumMod val="65000"/>
                    <a:lumOff val="35000"/>
                  </a:schemeClr>
                </a:solidFill>
              </a:rPr>
              <a:t>Societal harms should challenge the dominant mental model of the pandemic response: </a:t>
            </a:r>
            <a:r>
              <a:rPr lang="en-CA" b="1" dirty="0">
                <a:solidFill>
                  <a:srgbClr val="FF0000"/>
                </a:solidFill>
              </a:rPr>
              <a:t>it is likely that many </a:t>
            </a:r>
            <a:r>
              <a:rPr lang="en-CA" b="1" dirty="0" err="1">
                <a:solidFill>
                  <a:srgbClr val="FF0000"/>
                </a:solidFill>
              </a:rPr>
              <a:t>Covid</a:t>
            </a:r>
            <a:r>
              <a:rPr lang="en-CA" b="1" dirty="0">
                <a:solidFill>
                  <a:srgbClr val="FF0000"/>
                </a:solidFill>
              </a:rPr>
              <a:t> policies caused more harm than benefit</a:t>
            </a:r>
            <a:r>
              <a:rPr lang="en-CA" dirty="0">
                <a:solidFill>
                  <a:schemeClr val="tx1">
                    <a:lumMod val="65000"/>
                    <a:lumOff val="35000"/>
                  </a:schemeClr>
                </a:solidFill>
              </a:rPr>
              <a:t>, </a:t>
            </a:r>
            <a:r>
              <a:rPr lang="en-CA" dirty="0">
                <a:solidFill>
                  <a:srgbClr val="FF0000"/>
                </a:solidFill>
              </a:rPr>
              <a:t>although further research is needed to address knowledge gaps and explore policy trade-offs, especially at a country-level</a:t>
            </a:r>
            <a:r>
              <a:rPr lang="en-CA" dirty="0">
                <a:solidFill>
                  <a:schemeClr val="tx1">
                    <a:lumMod val="65000"/>
                    <a:lumOff val="35000"/>
                  </a:schemeClr>
                </a:solidFill>
              </a:rPr>
              <a:t>. </a:t>
            </a:r>
          </a:p>
          <a:p>
            <a:pPr marL="285750" indent="-285750">
              <a:buFont typeface="Wingdings" panose="05000000000000000000" pitchFamily="2" charset="2"/>
              <a:buChar char="Ø"/>
            </a:pPr>
            <a:r>
              <a:rPr lang="en-CA" dirty="0">
                <a:solidFill>
                  <a:schemeClr val="tx1">
                    <a:lumMod val="65000"/>
                    <a:lumOff val="35000"/>
                  </a:schemeClr>
                </a:solidFill>
              </a:rPr>
              <a:t>Planning </a:t>
            </a:r>
            <a:r>
              <a:rPr lang="en-CA" dirty="0">
                <a:solidFill>
                  <a:srgbClr val="FF0000"/>
                </a:solidFill>
              </a:rPr>
              <a:t>and response for future global health emergencies must integrate a wider range of expertise to account for and mitigate societal harms associated with government intervention</a:t>
            </a:r>
            <a:r>
              <a:rPr lang="en-CA" dirty="0">
                <a:solidFill>
                  <a:schemeClr val="tx1">
                    <a:lumMod val="65000"/>
                    <a:lumOff val="35000"/>
                  </a:schemeClr>
                </a:solidFill>
              </a:rPr>
              <a:t>.</a:t>
            </a:r>
          </a:p>
        </p:txBody>
      </p:sp>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621080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361802"/>
            <a:ext cx="4800600" cy="3816429"/>
          </a:xfrm>
          <a:prstGeom prst="rect">
            <a:avLst/>
          </a:prstGeom>
          <a:noFill/>
        </p:spPr>
        <p:txBody>
          <a:bodyPr wrap="square" rtlCol="0">
            <a:spAutoFit/>
          </a:bodyPr>
          <a:lstStyle/>
          <a:p>
            <a:pPr algn="ctr"/>
            <a:r>
              <a:rPr lang="en-CA" sz="1400" dirty="0">
                <a:solidFill>
                  <a:prstClr val="black">
                    <a:lumMod val="65000"/>
                    <a:lumOff val="35000"/>
                  </a:prstClr>
                </a:solidFill>
              </a:rPr>
              <a:t>     CONCLUSION (PARTS I &amp; II)</a:t>
            </a:r>
          </a:p>
          <a:p>
            <a:endParaRPr lang="en-CA" sz="600" dirty="0">
              <a:solidFill>
                <a:prstClr val="black">
                  <a:lumMod val="65000"/>
                  <a:lumOff val="35000"/>
                </a:prstClr>
              </a:solidFill>
            </a:endParaRPr>
          </a:p>
          <a:p>
            <a:endParaRPr lang="en-CA" sz="600" dirty="0">
              <a:solidFill>
                <a:prstClr val="black">
                  <a:lumMod val="65000"/>
                  <a:lumOff val="35000"/>
                </a:prstClr>
              </a:solidFill>
            </a:endParaRPr>
          </a:p>
          <a:p>
            <a:pPr marL="285750" indent="-285750">
              <a:buFont typeface="Wingdings" panose="05000000000000000000" pitchFamily="2" charset="2"/>
              <a:buChar char="Ø"/>
            </a:pPr>
            <a:r>
              <a:rPr lang="en-CA" sz="1400" dirty="0">
                <a:solidFill>
                  <a:prstClr val="black">
                    <a:lumMod val="65000"/>
                    <a:lumOff val="35000"/>
                  </a:prstClr>
                </a:solidFill>
              </a:rPr>
              <a:t>In addition to natural events (heat waves, earthquakes, extended large-scale droughts), events that cause excess mortality are large assaults against domestic populations, affecting vulnerable residents, such as:</a:t>
            </a:r>
          </a:p>
          <a:p>
            <a:pPr marL="604647" lvl="1" indent="-285750">
              <a:buFont typeface="Arial" panose="020B0604020202020204" pitchFamily="34" charset="0"/>
              <a:buChar char="•"/>
            </a:pPr>
            <a:r>
              <a:rPr lang="en-CA" sz="1400" dirty="0">
                <a:solidFill>
                  <a:prstClr val="black">
                    <a:lumMod val="65000"/>
                    <a:lumOff val="35000"/>
                  </a:prstClr>
                </a:solidFill>
              </a:rPr>
              <a:t>sudden devastating economic deterioration (the Great Depression, the dust bowl, the dissolution of the Soviet Union)</a:t>
            </a:r>
          </a:p>
          <a:p>
            <a:pPr marL="604647" lvl="1" indent="-285750">
              <a:buFont typeface="Arial" panose="020B0604020202020204" pitchFamily="34" charset="0"/>
              <a:buChar char="•"/>
            </a:pPr>
            <a:r>
              <a:rPr lang="en-CA" sz="1400" dirty="0">
                <a:solidFill>
                  <a:prstClr val="black">
                    <a:lumMod val="65000"/>
                    <a:lumOff val="35000"/>
                  </a:prstClr>
                </a:solidFill>
              </a:rPr>
              <a:t>war (including social-class restructuring)</a:t>
            </a:r>
          </a:p>
          <a:p>
            <a:pPr marL="604647" lvl="1" indent="-285750">
              <a:buFont typeface="Arial" panose="020B0604020202020204" pitchFamily="34" charset="0"/>
              <a:buChar char="•"/>
            </a:pPr>
            <a:r>
              <a:rPr lang="en-CA" sz="1400" dirty="0">
                <a:solidFill>
                  <a:prstClr val="black">
                    <a:lumMod val="65000"/>
                    <a:lumOff val="35000"/>
                  </a:prstClr>
                </a:solidFill>
              </a:rPr>
              <a:t>imperial or economic occupation and exploitation (including large-scale exploitative land use)</a:t>
            </a:r>
          </a:p>
          <a:p>
            <a:pPr marL="604647" lvl="1" indent="-285750">
              <a:buFont typeface="Arial" panose="020B0604020202020204" pitchFamily="34" charset="0"/>
              <a:buChar char="•"/>
            </a:pPr>
            <a:r>
              <a:rPr lang="en-CA" sz="1400" dirty="0">
                <a:solidFill>
                  <a:schemeClr val="tx1">
                    <a:lumMod val="65000"/>
                    <a:lumOff val="35000"/>
                  </a:schemeClr>
                </a:solidFill>
              </a:rPr>
              <a:t>the now well-documented measures and destruction applied during the </a:t>
            </a:r>
            <a:r>
              <a:rPr lang="en-CA" sz="1400" dirty="0" err="1">
                <a:solidFill>
                  <a:schemeClr val="tx1">
                    <a:lumMod val="65000"/>
                    <a:lumOff val="35000"/>
                  </a:schemeClr>
                </a:solidFill>
              </a:rPr>
              <a:t>COVID</a:t>
            </a:r>
            <a:r>
              <a:rPr lang="en-CA" sz="1400" dirty="0">
                <a:solidFill>
                  <a:schemeClr val="tx1">
                    <a:lumMod val="65000"/>
                    <a:lumOff val="35000"/>
                  </a:schemeClr>
                </a:solidFill>
              </a:rPr>
              <a:t> period</a:t>
            </a:r>
          </a:p>
          <a:p>
            <a:endParaRPr lang="en-CA" sz="600" dirty="0">
              <a:solidFill>
                <a:schemeClr val="tx1">
                  <a:lumMod val="65000"/>
                  <a:lumOff val="35000"/>
                </a:schemeClr>
              </a:solidFill>
            </a:endParaRPr>
          </a:p>
          <a:p>
            <a:pPr marL="285750" indent="-285750">
              <a:buFont typeface="Wingdings" panose="05000000000000000000" pitchFamily="2" charset="2"/>
              <a:buChar char="Ø"/>
            </a:pPr>
            <a:r>
              <a:rPr lang="en-CA" sz="1400" dirty="0">
                <a:solidFill>
                  <a:prstClr val="black">
                    <a:lumMod val="65000"/>
                    <a:lumOff val="35000"/>
                  </a:prstClr>
                </a:solidFill>
              </a:rPr>
              <a:t>There is no empirical evidence that excess mortality can be caused by sudden appearances of new pathogens. </a:t>
            </a:r>
          </a:p>
          <a:p>
            <a:endParaRPr lang="en-CA" sz="1400" dirty="0">
              <a:solidFill>
                <a:prstClr val="black">
                  <a:lumMod val="65000"/>
                  <a:lumOff val="35000"/>
                </a:prstClr>
              </a:solidFill>
            </a:endParaRPr>
          </a:p>
        </p:txBody>
      </p:sp>
      <p:sp>
        <p:nvSpPr>
          <p:cNvPr id="4" name="TextBox 3"/>
          <p:cNvSpPr txBox="1"/>
          <p:nvPr/>
        </p:nvSpPr>
        <p:spPr>
          <a:xfrm>
            <a:off x="3732212" y="3913187"/>
            <a:ext cx="175560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Tree>
    <p:extLst>
      <p:ext uri="{BB962C8B-B14F-4D97-AF65-F5344CB8AC3E}">
        <p14:creationId xmlns:p14="http://schemas.microsoft.com/office/powerpoint/2010/main" val="58480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2" y="712788"/>
            <a:ext cx="5049361" cy="2666999"/>
          </a:xfrm>
        </p:spPr>
        <p:txBody>
          <a:bodyPr>
            <a:normAutofit/>
          </a:bodyPr>
          <a:lstStyle/>
          <a:p>
            <a:r>
              <a:rPr lang="en-CA" dirty="0">
                <a:solidFill>
                  <a:schemeClr val="tx1">
                    <a:lumMod val="65000"/>
                    <a:lumOff val="35000"/>
                  </a:schemeClr>
                </a:solidFill>
              </a:rPr>
              <a:t>THE BILINGUAL FIRST INSTALMENT OF THIS TESTIMONY WAS:</a:t>
            </a:r>
          </a:p>
          <a:p>
            <a:endParaRPr lang="en-CA" dirty="0">
              <a:solidFill>
                <a:schemeClr val="tx1">
                  <a:lumMod val="65000"/>
                  <a:lumOff val="35000"/>
                </a:schemeClr>
              </a:solidFill>
            </a:endParaRPr>
          </a:p>
          <a:p>
            <a:pPr marL="285750" indent="-285750">
              <a:buFont typeface="Wingdings" panose="05000000000000000000" pitchFamily="2" charset="2"/>
              <a:buChar char="Ø"/>
            </a:pPr>
            <a:r>
              <a:rPr lang="en-CA" dirty="0">
                <a:solidFill>
                  <a:schemeClr val="tx1">
                    <a:lumMod val="65000"/>
                    <a:lumOff val="35000"/>
                  </a:schemeClr>
                </a:solidFill>
              </a:rPr>
              <a:t>Quebec City : 11 May 2023	</a:t>
            </a:r>
            <a:r>
              <a:rPr lang="en-CA" i="1" dirty="0">
                <a:solidFill>
                  <a:schemeClr val="tx1">
                    <a:lumMod val="65000"/>
                    <a:lumOff val="35000"/>
                  </a:schemeClr>
                </a:solidFill>
              </a:rPr>
              <a:t>(</a:t>
            </a:r>
            <a:r>
              <a:rPr lang="en-CA" i="1" dirty="0" err="1">
                <a:solidFill>
                  <a:schemeClr val="tx1">
                    <a:lumMod val="65000"/>
                    <a:lumOff val="35000"/>
                  </a:schemeClr>
                </a:solidFill>
              </a:rPr>
              <a:t>en</a:t>
            </a:r>
            <a:r>
              <a:rPr lang="en-CA" i="1" dirty="0">
                <a:solidFill>
                  <a:schemeClr val="tx1">
                    <a:lumMod val="65000"/>
                    <a:lumOff val="35000"/>
                  </a:schemeClr>
                </a:solidFill>
              </a:rPr>
              <a:t> </a:t>
            </a:r>
            <a:r>
              <a:rPr lang="en-CA" i="1" dirty="0" err="1">
                <a:solidFill>
                  <a:schemeClr val="tx1">
                    <a:lumMod val="65000"/>
                    <a:lumOff val="35000"/>
                  </a:schemeClr>
                </a:solidFill>
              </a:rPr>
              <a:t>français</a:t>
            </a:r>
            <a:r>
              <a:rPr lang="en-CA" i="1" dirty="0">
                <a:solidFill>
                  <a:schemeClr val="tx1">
                    <a:lumMod val="65000"/>
                    <a:lumOff val="35000"/>
                  </a:schemeClr>
                </a:solidFill>
              </a:rPr>
              <a:t>)</a:t>
            </a:r>
          </a:p>
          <a:p>
            <a:pPr marL="285750" indent="-285750">
              <a:buFont typeface="Wingdings" panose="05000000000000000000" pitchFamily="2" charset="2"/>
              <a:buChar char="Ø"/>
            </a:pPr>
            <a:r>
              <a:rPr lang="en-CA" dirty="0">
                <a:solidFill>
                  <a:schemeClr val="tx1">
                    <a:lumMod val="65000"/>
                    <a:lumOff val="35000"/>
                  </a:schemeClr>
                </a:solidFill>
              </a:rPr>
              <a:t>Ottawa : 	17 May 2023	</a:t>
            </a:r>
            <a:r>
              <a:rPr lang="en-CA" i="1" dirty="0">
                <a:solidFill>
                  <a:schemeClr val="tx1">
                    <a:lumMod val="65000"/>
                    <a:lumOff val="35000"/>
                  </a:schemeClr>
                </a:solidFill>
              </a:rPr>
              <a:t>(in English)</a:t>
            </a:r>
          </a:p>
          <a:p>
            <a:pPr marL="285750" indent="-285750">
              <a:buFont typeface="Wingdings" panose="05000000000000000000" pitchFamily="2" charset="2"/>
              <a:buChar char="Ø"/>
            </a:pPr>
            <a:endParaRPr lang="en-CA" dirty="0">
              <a:solidFill>
                <a:schemeClr val="tx1">
                  <a:lumMod val="65000"/>
                  <a:lumOff val="35000"/>
                </a:schemeClr>
              </a:solidFill>
            </a:endParaRPr>
          </a:p>
          <a:p>
            <a:r>
              <a:rPr lang="en-CA" b="1" dirty="0">
                <a:solidFill>
                  <a:schemeClr val="tx1">
                    <a:lumMod val="65000"/>
                    <a:lumOff val="35000"/>
                  </a:schemeClr>
                </a:solidFill>
              </a:rPr>
              <a:t>NCI EXHIBITS:</a:t>
            </a:r>
          </a:p>
          <a:p>
            <a:r>
              <a:rPr lang="en-CA" dirty="0">
                <a:solidFill>
                  <a:schemeClr val="tx1">
                    <a:lumMod val="65000"/>
                    <a:lumOff val="35000"/>
                  </a:schemeClr>
                </a:solidFill>
              </a:rPr>
              <a:t>nationalcitizensinquiry.ca → Hearings → Exhibits → Ottawa</a:t>
            </a:r>
          </a:p>
          <a:p>
            <a:endParaRPr lang="en-CA" dirty="0">
              <a:solidFill>
                <a:schemeClr val="tx1">
                  <a:lumMod val="65000"/>
                  <a:lumOff val="3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13" y="255588"/>
            <a:ext cx="1514104" cy="457200"/>
          </a:xfrm>
          <a:prstGeom prst="rect">
            <a:avLst/>
          </a:prstGeom>
        </p:spPr>
      </p:pic>
      <p:sp>
        <p:nvSpPr>
          <p:cNvPr id="6" name="TextBox 5"/>
          <p:cNvSpPr txBox="1"/>
          <p:nvPr/>
        </p:nvSpPr>
        <p:spPr>
          <a:xfrm>
            <a:off x="3884612" y="3831890"/>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232497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1012" y="-6013"/>
            <a:ext cx="3339090" cy="4321175"/>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29" y="407988"/>
            <a:ext cx="1436183" cy="433671"/>
          </a:xfrm>
          <a:prstGeom prst="rect">
            <a:avLst/>
          </a:prstGeom>
        </p:spPr>
      </p:pic>
      <p:sp>
        <p:nvSpPr>
          <p:cNvPr id="2" name="TextBox 1"/>
          <p:cNvSpPr txBox="1"/>
          <p:nvPr/>
        </p:nvSpPr>
        <p:spPr>
          <a:xfrm>
            <a:off x="684212" y="1056606"/>
            <a:ext cx="838200" cy="584775"/>
          </a:xfrm>
          <a:prstGeom prst="rect">
            <a:avLst/>
          </a:prstGeom>
          <a:noFill/>
        </p:spPr>
        <p:txBody>
          <a:bodyPr wrap="square" rtlCol="0">
            <a:spAutoFit/>
          </a:bodyPr>
          <a:lstStyle/>
          <a:p>
            <a:r>
              <a:rPr lang="en-CA" sz="3200" dirty="0"/>
              <a:t>BoE</a:t>
            </a:r>
          </a:p>
        </p:txBody>
      </p:sp>
    </p:spTree>
    <p:extLst>
      <p:ext uri="{BB962C8B-B14F-4D97-AF65-F5344CB8AC3E}">
        <p14:creationId xmlns:p14="http://schemas.microsoft.com/office/powerpoint/2010/main" val="288698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29" y="407988"/>
            <a:ext cx="1436183" cy="433671"/>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1012" y="179387"/>
            <a:ext cx="3339090" cy="4321175"/>
          </a:xfrm>
          <a:prstGeom prst="rect">
            <a:avLst/>
          </a:prstGeom>
        </p:spPr>
      </p:pic>
      <p:sp>
        <p:nvSpPr>
          <p:cNvPr id="5" name="TextBox 4"/>
          <p:cNvSpPr txBox="1"/>
          <p:nvPr/>
        </p:nvSpPr>
        <p:spPr>
          <a:xfrm>
            <a:off x="684212" y="1056606"/>
            <a:ext cx="838200" cy="584775"/>
          </a:xfrm>
          <a:prstGeom prst="rect">
            <a:avLst/>
          </a:prstGeom>
          <a:noFill/>
        </p:spPr>
        <p:txBody>
          <a:bodyPr wrap="square" rtlCol="0">
            <a:spAutoFit/>
          </a:bodyPr>
          <a:lstStyle/>
          <a:p>
            <a:r>
              <a:rPr lang="en-CA" sz="3200" dirty="0"/>
              <a:t>BoE</a:t>
            </a:r>
          </a:p>
        </p:txBody>
      </p:sp>
    </p:spTree>
    <p:extLst>
      <p:ext uri="{BB962C8B-B14F-4D97-AF65-F5344CB8AC3E}">
        <p14:creationId xmlns:p14="http://schemas.microsoft.com/office/powerpoint/2010/main" val="337180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29" y="407988"/>
            <a:ext cx="1436183" cy="433671"/>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4812" y="179387"/>
            <a:ext cx="3415146" cy="4419600"/>
          </a:xfrm>
          <a:prstGeom prst="rect">
            <a:avLst/>
          </a:prstGeom>
        </p:spPr>
      </p:pic>
      <p:sp>
        <p:nvSpPr>
          <p:cNvPr id="2" name="Right Arrow 1"/>
          <p:cNvSpPr/>
          <p:nvPr/>
        </p:nvSpPr>
        <p:spPr>
          <a:xfrm>
            <a:off x="1370012" y="2283827"/>
            <a:ext cx="641604" cy="318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84212" y="1056606"/>
            <a:ext cx="838200" cy="584775"/>
          </a:xfrm>
          <a:prstGeom prst="rect">
            <a:avLst/>
          </a:prstGeom>
          <a:noFill/>
        </p:spPr>
        <p:txBody>
          <a:bodyPr wrap="square" rtlCol="0">
            <a:spAutoFit/>
          </a:bodyPr>
          <a:lstStyle/>
          <a:p>
            <a:r>
              <a:rPr lang="en-CA" sz="3200" dirty="0"/>
              <a:t>BoE</a:t>
            </a:r>
          </a:p>
        </p:txBody>
      </p:sp>
    </p:spTree>
    <p:extLst>
      <p:ext uri="{BB962C8B-B14F-4D97-AF65-F5344CB8AC3E}">
        <p14:creationId xmlns:p14="http://schemas.microsoft.com/office/powerpoint/2010/main" val="321097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612" y="0"/>
            <a:ext cx="1432750" cy="4321175"/>
          </a:xfrm>
          <a:prstGeom prst="rect">
            <a:avLst/>
          </a:prstGeom>
        </p:spPr>
      </p:pic>
      <p:sp>
        <p:nvSpPr>
          <p:cNvPr id="4" name="TextBox 3"/>
          <p:cNvSpPr txBox="1"/>
          <p:nvPr/>
        </p:nvSpPr>
        <p:spPr>
          <a:xfrm>
            <a:off x="2360612" y="407987"/>
            <a:ext cx="3095073" cy="1892826"/>
          </a:xfrm>
          <a:prstGeom prst="rect">
            <a:avLst/>
          </a:prstGeom>
          <a:noFill/>
        </p:spPr>
        <p:txBody>
          <a:bodyPr wrap="square" rtlCol="0">
            <a:spAutoFit/>
          </a:bodyPr>
          <a:lstStyle/>
          <a:p>
            <a:r>
              <a:rPr lang="en-CA" dirty="0">
                <a:solidFill>
                  <a:schemeClr val="tx1">
                    <a:lumMod val="65000"/>
                    <a:lumOff val="35000"/>
                  </a:schemeClr>
                </a:solidFill>
              </a:rPr>
              <a:t>Also, my website, </a:t>
            </a:r>
            <a:r>
              <a:rPr lang="en-CA" dirty="0" err="1">
                <a:solidFill>
                  <a:schemeClr val="tx1">
                    <a:lumMod val="65000"/>
                    <a:lumOff val="35000"/>
                  </a:schemeClr>
                </a:solidFill>
              </a:rPr>
              <a:t>COVID</a:t>
            </a:r>
            <a:r>
              <a:rPr lang="en-CA" dirty="0">
                <a:solidFill>
                  <a:schemeClr val="tx1">
                    <a:lumMod val="65000"/>
                    <a:lumOff val="35000"/>
                  </a:schemeClr>
                </a:solidFill>
              </a:rPr>
              <a:t> section:</a:t>
            </a:r>
          </a:p>
          <a:p>
            <a:endParaRPr lang="en-CA" dirty="0">
              <a:solidFill>
                <a:schemeClr val="tx1">
                  <a:lumMod val="65000"/>
                  <a:lumOff val="35000"/>
                </a:schemeClr>
              </a:solidFill>
            </a:endParaRPr>
          </a:p>
          <a:p>
            <a:pPr algn="ctr"/>
            <a:r>
              <a:rPr lang="en-CA" dirty="0">
                <a:solidFill>
                  <a:schemeClr val="tx1">
                    <a:lumMod val="65000"/>
                    <a:lumOff val="35000"/>
                  </a:schemeClr>
                </a:solidFill>
              </a:rPr>
              <a:t>https://denisrancourt.ca/</a:t>
            </a:r>
          </a:p>
          <a:p>
            <a:endParaRPr lang="en-CA" dirty="0">
              <a:solidFill>
                <a:schemeClr val="tx1">
                  <a:lumMod val="65000"/>
                  <a:lumOff val="35000"/>
                </a:schemeClr>
              </a:solidFill>
            </a:endParaRPr>
          </a:p>
          <a:p>
            <a:endParaRPr lang="en-CA" dirty="0">
              <a:solidFill>
                <a:schemeClr val="tx1">
                  <a:lumMod val="65000"/>
                  <a:lumOff val="35000"/>
                </a:schemeClr>
              </a:solidFill>
            </a:endParaRPr>
          </a:p>
          <a:p>
            <a:r>
              <a:rPr lang="en-CA" dirty="0">
                <a:solidFill>
                  <a:schemeClr val="tx1">
                    <a:lumMod val="65000"/>
                    <a:lumOff val="35000"/>
                  </a:schemeClr>
                </a:solidFill>
              </a:rPr>
              <a:t>→ More than 30 articles and reports related to </a:t>
            </a:r>
            <a:r>
              <a:rPr lang="en-CA" dirty="0" err="1">
                <a:solidFill>
                  <a:schemeClr val="tx1">
                    <a:lumMod val="65000"/>
                    <a:lumOff val="35000"/>
                  </a:schemeClr>
                </a:solidFill>
              </a:rPr>
              <a:t>COVID</a:t>
            </a:r>
            <a:r>
              <a:rPr lang="en-CA" dirty="0">
                <a:solidFill>
                  <a:schemeClr val="tx1">
                    <a:lumMod val="65000"/>
                    <a:lumOff val="35000"/>
                  </a:schemeClr>
                </a:solidFill>
              </a:rPr>
              <a:t> </a:t>
            </a:r>
          </a:p>
          <a:p>
            <a:endParaRPr lang="en-CA" dirty="0">
              <a:solidFill>
                <a:schemeClr val="tx1">
                  <a:lumMod val="65000"/>
                  <a:lumOff val="35000"/>
                </a:schemeClr>
              </a:solidFill>
            </a:endParaRPr>
          </a:p>
          <a:p>
            <a:endParaRPr lang="en-CA" dirty="0">
              <a:solidFill>
                <a:schemeClr val="tx1">
                  <a:lumMod val="65000"/>
                  <a:lumOff val="35000"/>
                </a:schemeClr>
              </a:solidFill>
            </a:endParaRPr>
          </a:p>
        </p:txBody>
      </p:sp>
      <p:sp>
        <p:nvSpPr>
          <p:cNvPr id="5" name="TextBox 4"/>
          <p:cNvSpPr txBox="1"/>
          <p:nvPr/>
        </p:nvSpPr>
        <p:spPr>
          <a:xfrm>
            <a:off x="3906560" y="3913187"/>
            <a:ext cx="1787669" cy="261610"/>
          </a:xfrm>
          <a:prstGeom prst="rect">
            <a:avLst/>
          </a:prstGeom>
          <a:noFill/>
        </p:spPr>
        <p:txBody>
          <a:bodyPr wrap="none" rtlCol="0">
            <a:spAutoFit/>
          </a:bodyPr>
          <a:lstStyle/>
          <a:p>
            <a:r>
              <a:rPr lang="en-CA" sz="1100" dirty="0">
                <a:solidFill>
                  <a:prstClr val="black"/>
                </a:solidFill>
              </a:rPr>
              <a:t>Denis </a:t>
            </a:r>
            <a:r>
              <a:rPr lang="en-CA" sz="1100" dirty="0" err="1">
                <a:solidFill>
                  <a:prstClr val="black"/>
                </a:solidFill>
              </a:rPr>
              <a:t>Rancourt</a:t>
            </a:r>
            <a:r>
              <a:rPr lang="en-CA" sz="1100" dirty="0">
                <a:solidFill>
                  <a:prstClr val="black"/>
                </a:solidFill>
              </a:rPr>
              <a:t>, PhD  –  NCI</a:t>
            </a:r>
          </a:p>
        </p:txBody>
      </p:sp>
    </p:spTree>
    <p:extLst>
      <p:ext uri="{BB962C8B-B14F-4D97-AF65-F5344CB8AC3E}">
        <p14:creationId xmlns:p14="http://schemas.microsoft.com/office/powerpoint/2010/main" val="4125563554"/>
      </p:ext>
    </p:extLst>
  </p:cSld>
  <p:clrMapOvr>
    <a:masterClrMapping/>
  </p:clrMapOvr>
</p:sld>
</file>

<file path=ppt/theme/theme1.xml><?xml version="1.0" encoding="utf-8"?>
<a:theme xmlns:a="http://schemas.openxmlformats.org/drawingml/2006/main" name="Israel &amp; Australia - Figures - pl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Israel &amp; Australia - Figures - plus</Template>
  <TotalTime>1501</TotalTime>
  <Words>1974</Words>
  <Application>Microsoft Macintosh PowerPoint</Application>
  <PresentationFormat>Custom</PresentationFormat>
  <Paragraphs>324</Paragraphs>
  <Slides>45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Israel &amp; Australia - Figures - plus</vt:lpstr>
      <vt:lpstr>Denis rancourt, phd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Don Buckley</cp:lastModifiedBy>
  <cp:revision>279</cp:revision>
  <dcterms:created xsi:type="dcterms:W3CDTF">2023-05-03T21:50:00Z</dcterms:created>
  <dcterms:modified xsi:type="dcterms:W3CDTF">2023-06-29T04:51:05Z</dcterms:modified>
</cp:coreProperties>
</file>