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86"/>
  </p:notesMasterIdLst>
  <p:sldIdLst>
    <p:sldId id="311" r:id="rId2"/>
    <p:sldId id="312" r:id="rId3"/>
    <p:sldId id="331" r:id="rId4"/>
    <p:sldId id="264" r:id="rId5"/>
    <p:sldId id="258" r:id="rId6"/>
    <p:sldId id="262" r:id="rId7"/>
    <p:sldId id="263" r:id="rId8"/>
    <p:sldId id="270" r:id="rId9"/>
    <p:sldId id="267" r:id="rId10"/>
    <p:sldId id="265" r:id="rId11"/>
    <p:sldId id="261" r:id="rId12"/>
    <p:sldId id="256" r:id="rId13"/>
    <p:sldId id="257" r:id="rId14"/>
    <p:sldId id="259" r:id="rId15"/>
    <p:sldId id="266" r:id="rId16"/>
    <p:sldId id="268" r:id="rId17"/>
    <p:sldId id="269" r:id="rId18"/>
    <p:sldId id="271" r:id="rId19"/>
    <p:sldId id="272" r:id="rId20"/>
    <p:sldId id="273" r:id="rId21"/>
    <p:sldId id="274" r:id="rId22"/>
    <p:sldId id="275" r:id="rId23"/>
    <p:sldId id="278" r:id="rId24"/>
    <p:sldId id="279" r:id="rId25"/>
    <p:sldId id="280" r:id="rId26"/>
    <p:sldId id="281" r:id="rId27"/>
    <p:sldId id="282" r:id="rId28"/>
    <p:sldId id="330" r:id="rId29"/>
    <p:sldId id="283" r:id="rId30"/>
    <p:sldId id="295" r:id="rId31"/>
    <p:sldId id="288" r:id="rId32"/>
    <p:sldId id="314" r:id="rId33"/>
    <p:sldId id="313" r:id="rId34"/>
    <p:sldId id="289" r:id="rId35"/>
    <p:sldId id="276" r:id="rId36"/>
    <p:sldId id="285" r:id="rId37"/>
    <p:sldId id="290" r:id="rId38"/>
    <p:sldId id="292" r:id="rId39"/>
    <p:sldId id="293" r:id="rId40"/>
    <p:sldId id="294" r:id="rId41"/>
    <p:sldId id="318" r:id="rId42"/>
    <p:sldId id="284" r:id="rId43"/>
    <p:sldId id="286" r:id="rId44"/>
    <p:sldId id="287" r:id="rId45"/>
    <p:sldId id="297" r:id="rId46"/>
    <p:sldId id="296" r:id="rId47"/>
    <p:sldId id="298" r:id="rId48"/>
    <p:sldId id="299" r:id="rId49"/>
    <p:sldId id="302" r:id="rId50"/>
    <p:sldId id="316" r:id="rId51"/>
    <p:sldId id="317" r:id="rId52"/>
    <p:sldId id="319" r:id="rId53"/>
    <p:sldId id="320" r:id="rId54"/>
    <p:sldId id="321" r:id="rId55"/>
    <p:sldId id="322" r:id="rId56"/>
    <p:sldId id="323" r:id="rId57"/>
    <p:sldId id="327" r:id="rId58"/>
    <p:sldId id="329" r:id="rId59"/>
    <p:sldId id="324" r:id="rId60"/>
    <p:sldId id="326" r:id="rId61"/>
    <p:sldId id="332" r:id="rId62"/>
    <p:sldId id="325" r:id="rId63"/>
    <p:sldId id="300" r:id="rId64"/>
    <p:sldId id="301" r:id="rId65"/>
    <p:sldId id="303" r:id="rId66"/>
    <p:sldId id="304" r:id="rId67"/>
    <p:sldId id="305" r:id="rId68"/>
    <p:sldId id="306" r:id="rId69"/>
    <p:sldId id="307" r:id="rId70"/>
    <p:sldId id="308" r:id="rId71"/>
    <p:sldId id="260" r:id="rId72"/>
    <p:sldId id="309" r:id="rId73"/>
    <p:sldId id="310" r:id="rId74"/>
    <p:sldId id="333" r:id="rId75"/>
    <p:sldId id="334" r:id="rId76"/>
    <p:sldId id="335" r:id="rId77"/>
    <p:sldId id="336" r:id="rId78"/>
    <p:sldId id="337" r:id="rId79"/>
    <p:sldId id="338" r:id="rId80"/>
    <p:sldId id="339" r:id="rId81"/>
    <p:sldId id="340" r:id="rId82"/>
    <p:sldId id="341" r:id="rId83"/>
    <p:sldId id="342" r:id="rId84"/>
    <p:sldId id="343"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FF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79" autoAdjust="0"/>
    <p:restoredTop sz="94660"/>
  </p:normalViewPr>
  <p:slideViewPr>
    <p:cSldViewPr snapToGrid="0">
      <p:cViewPr varScale="1">
        <p:scale>
          <a:sx n="64" d="100"/>
          <a:sy n="64" d="100"/>
        </p:scale>
        <p:origin x="9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Total Covid Cases</c:v>
                </c:pt>
              </c:strCache>
            </c:strRef>
          </c:tx>
          <c:spPr>
            <a:ln w="22225" cap="rnd">
              <a:solidFill>
                <a:schemeClr val="accent1"/>
              </a:solidFill>
            </a:ln>
            <a:effectLst>
              <a:glow rad="139700">
                <a:schemeClr val="accent1">
                  <a:satMod val="175000"/>
                  <a:alpha val="14000"/>
                </a:schemeClr>
              </a:glow>
            </a:effectLst>
          </c:spPr>
          <c:marker>
            <c:symbol val="none"/>
          </c:marker>
          <c:cat>
            <c:numRef>
              <c:f>Sheet1!$A$2:$A$28</c:f>
              <c:numCache>
                <c:formatCode>mmm\-yy</c:formatCode>
                <c:ptCount val="27"/>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numCache>
            </c:numRef>
          </c:cat>
          <c:val>
            <c:numRef>
              <c:f>Sheet1!$B$2:$B$28</c:f>
              <c:numCache>
                <c:formatCode>General</c:formatCode>
                <c:ptCount val="27"/>
                <c:pt idx="0">
                  <c:v>0</c:v>
                </c:pt>
                <c:pt idx="1">
                  <c:v>0</c:v>
                </c:pt>
                <c:pt idx="2">
                  <c:v>0</c:v>
                </c:pt>
                <c:pt idx="3">
                  <c:v>30</c:v>
                </c:pt>
                <c:pt idx="4">
                  <c:v>11</c:v>
                </c:pt>
                <c:pt idx="5">
                  <c:v>8</c:v>
                </c:pt>
                <c:pt idx="6">
                  <c:v>11</c:v>
                </c:pt>
                <c:pt idx="7">
                  <c:v>27</c:v>
                </c:pt>
                <c:pt idx="8">
                  <c:v>102</c:v>
                </c:pt>
                <c:pt idx="9">
                  <c:v>263</c:v>
                </c:pt>
                <c:pt idx="10">
                  <c:v>253</c:v>
                </c:pt>
                <c:pt idx="11">
                  <c:v>523</c:v>
                </c:pt>
                <c:pt idx="12">
                  <c:v>105</c:v>
                </c:pt>
                <c:pt idx="13">
                  <c:v>116</c:v>
                </c:pt>
                <c:pt idx="14">
                  <c:v>401</c:v>
                </c:pt>
                <c:pt idx="15">
                  <c:v>185</c:v>
                </c:pt>
                <c:pt idx="16">
                  <c:v>22</c:v>
                </c:pt>
                <c:pt idx="17">
                  <c:v>5</c:v>
                </c:pt>
                <c:pt idx="18">
                  <c:v>53</c:v>
                </c:pt>
                <c:pt idx="19">
                  <c:v>113</c:v>
                </c:pt>
                <c:pt idx="20">
                  <c:v>75</c:v>
                </c:pt>
                <c:pt idx="21">
                  <c:v>45</c:v>
                </c:pt>
                <c:pt idx="22">
                  <c:v>468</c:v>
                </c:pt>
                <c:pt idx="23">
                  <c:v>2844</c:v>
                </c:pt>
                <c:pt idx="24">
                  <c:v>1178</c:v>
                </c:pt>
                <c:pt idx="25">
                  <c:v>1206</c:v>
                </c:pt>
                <c:pt idx="26">
                  <c:v>1936</c:v>
                </c:pt>
              </c:numCache>
            </c:numRef>
          </c:val>
          <c:smooth val="0"/>
          <c:extLst>
            <c:ext xmlns:c16="http://schemas.microsoft.com/office/drawing/2014/chart" uri="{C3380CC4-5D6E-409C-BE32-E72D297353CC}">
              <c16:uniqueId val="{00000000-3B99-47BB-B7B0-A5F55E7E9E71}"/>
            </c:ext>
          </c:extLst>
        </c:ser>
        <c:dLbls>
          <c:showLegendKey val="0"/>
          <c:showVal val="0"/>
          <c:showCatName val="0"/>
          <c:showSerName val="0"/>
          <c:showPercent val="0"/>
          <c:showBubbleSize val="0"/>
        </c:dLbls>
        <c:smooth val="0"/>
        <c:axId val="923964960"/>
        <c:axId val="923966400"/>
      </c:lineChart>
      <c:dateAx>
        <c:axId val="923964960"/>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923966400"/>
        <c:crosses val="autoZero"/>
        <c:auto val="1"/>
        <c:lblOffset val="100"/>
        <c:baseTimeUnit val="months"/>
      </c:dateAx>
      <c:valAx>
        <c:axId val="923966400"/>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923964960"/>
        <c:crosses val="autoZero"/>
        <c:crossBetween val="between"/>
        <c:majorUnit val="2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15BE0-5FCD-4E58-AA5B-DB3CE67D77F2}" type="datetimeFigureOut">
              <a:rPr lang="en-CA" smtClean="0"/>
              <a:t>2023-04-18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DE976-AF61-49AF-AC15-181C43493665}" type="slidenum">
              <a:rPr lang="en-CA" smtClean="0"/>
              <a:t>‹#›</a:t>
            </a:fld>
            <a:endParaRPr lang="en-CA"/>
          </a:p>
        </p:txBody>
      </p:sp>
    </p:spTree>
    <p:extLst>
      <p:ext uri="{BB962C8B-B14F-4D97-AF65-F5344CB8AC3E}">
        <p14:creationId xmlns:p14="http://schemas.microsoft.com/office/powerpoint/2010/main" val="3462324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Remember what your mom or dad used to say to you back in the day when you told them you were doing something borderline risky, or even dangerous with your friends? </a:t>
            </a:r>
          </a:p>
          <a:p>
            <a:endParaRPr lang="en-CA" dirty="0"/>
          </a:p>
          <a:p>
            <a:r>
              <a:rPr lang="en-CA" dirty="0"/>
              <a:t>The difference between friends and authority in this case is terrifying, as peer pressure for the most part was a bit of verbal abuse, where the employer this time around was using the employee’s most basic and necessary of human needs listed in Maslow’s hierarchy of needs.</a:t>
            </a:r>
            <a:br>
              <a:rPr lang="en-CA" dirty="0"/>
            </a:br>
            <a:br>
              <a:rPr lang="en-CA" dirty="0"/>
            </a:br>
            <a:r>
              <a:rPr lang="en-CA" dirty="0"/>
              <a:t>With many employees already living paycheck to paycheck, or in a far worse situation, it would seem very unlikely that the majority of Canadians that needed the most basic resources - food, water, oxygen, shelter – would be willing to sacrifice their employment to protect themselves from the injections. </a:t>
            </a:r>
          </a:p>
        </p:txBody>
      </p:sp>
      <p:sp>
        <p:nvSpPr>
          <p:cNvPr id="4" name="Slide Number Placeholder 3"/>
          <p:cNvSpPr>
            <a:spLocks noGrp="1"/>
          </p:cNvSpPr>
          <p:nvPr>
            <p:ph type="sldNum" sz="quarter" idx="5"/>
          </p:nvPr>
        </p:nvSpPr>
        <p:spPr/>
        <p:txBody>
          <a:bodyPr/>
          <a:lstStyle/>
          <a:p>
            <a:fld id="{9A0DE976-AF61-49AF-AC15-181C43493665}" type="slidenum">
              <a:rPr lang="en-CA" smtClean="0"/>
              <a:t>8</a:t>
            </a:fld>
            <a:endParaRPr lang="en-CA"/>
          </a:p>
        </p:txBody>
      </p:sp>
    </p:spTree>
    <p:extLst>
      <p:ext uri="{BB962C8B-B14F-4D97-AF65-F5344CB8AC3E}">
        <p14:creationId xmlns:p14="http://schemas.microsoft.com/office/powerpoint/2010/main" val="361487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34AD70-D9A4-4847-B4CC-6F24F36863BA}" type="datetimeFigureOut">
              <a:rPr lang="en-CA" smtClean="0"/>
              <a:t>2023-04-18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643802-29E7-4C76-AB80-806D5D4B2B4D}" type="slidenum">
              <a:rPr lang="en-CA" smtClean="0"/>
              <a:t>‹#›</a:t>
            </a:fld>
            <a:endParaRPr lang="en-CA"/>
          </a:p>
        </p:txBody>
      </p:sp>
    </p:spTree>
    <p:extLst>
      <p:ext uri="{BB962C8B-B14F-4D97-AF65-F5344CB8AC3E}">
        <p14:creationId xmlns:p14="http://schemas.microsoft.com/office/powerpoint/2010/main" val="1214226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34AD70-D9A4-4847-B4CC-6F24F36863BA}" type="datetimeFigureOut">
              <a:rPr lang="en-CA" smtClean="0"/>
              <a:t>2023-04-18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643802-29E7-4C76-AB80-806D5D4B2B4D}" type="slidenum">
              <a:rPr lang="en-CA" smtClean="0"/>
              <a:t>‹#›</a:t>
            </a:fld>
            <a:endParaRPr lang="en-CA"/>
          </a:p>
        </p:txBody>
      </p:sp>
    </p:spTree>
    <p:extLst>
      <p:ext uri="{BB962C8B-B14F-4D97-AF65-F5344CB8AC3E}">
        <p14:creationId xmlns:p14="http://schemas.microsoft.com/office/powerpoint/2010/main" val="37027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34AD70-D9A4-4847-B4CC-6F24F36863BA}" type="datetimeFigureOut">
              <a:rPr lang="en-CA" smtClean="0"/>
              <a:t>2023-04-18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643802-29E7-4C76-AB80-806D5D4B2B4D}" type="slidenum">
              <a:rPr lang="en-CA" smtClean="0"/>
              <a:t>‹#›</a:t>
            </a:fld>
            <a:endParaRPr lang="en-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02811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34AD70-D9A4-4847-B4CC-6F24F36863BA}" type="datetimeFigureOut">
              <a:rPr lang="en-CA" smtClean="0"/>
              <a:t>2023-04-18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643802-29E7-4C76-AB80-806D5D4B2B4D}" type="slidenum">
              <a:rPr lang="en-CA" smtClean="0"/>
              <a:t>‹#›</a:t>
            </a:fld>
            <a:endParaRPr lang="en-CA"/>
          </a:p>
        </p:txBody>
      </p:sp>
    </p:spTree>
    <p:extLst>
      <p:ext uri="{BB962C8B-B14F-4D97-AF65-F5344CB8AC3E}">
        <p14:creationId xmlns:p14="http://schemas.microsoft.com/office/powerpoint/2010/main" val="36431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34AD70-D9A4-4847-B4CC-6F24F36863BA}" type="datetimeFigureOut">
              <a:rPr lang="en-CA" smtClean="0"/>
              <a:t>2023-04-18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643802-29E7-4C76-AB80-806D5D4B2B4D}"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1290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34AD70-D9A4-4847-B4CC-6F24F36863BA}" type="datetimeFigureOut">
              <a:rPr lang="en-CA" smtClean="0"/>
              <a:t>2023-04-18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643802-29E7-4C76-AB80-806D5D4B2B4D}" type="slidenum">
              <a:rPr lang="en-CA" smtClean="0"/>
              <a:t>‹#›</a:t>
            </a:fld>
            <a:endParaRPr lang="en-CA"/>
          </a:p>
        </p:txBody>
      </p:sp>
    </p:spTree>
    <p:extLst>
      <p:ext uri="{BB962C8B-B14F-4D97-AF65-F5344CB8AC3E}">
        <p14:creationId xmlns:p14="http://schemas.microsoft.com/office/powerpoint/2010/main" val="1673087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34AD70-D9A4-4847-B4CC-6F24F36863BA}" type="datetimeFigureOut">
              <a:rPr lang="en-CA" smtClean="0"/>
              <a:t>2023-04-18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643802-29E7-4C76-AB80-806D5D4B2B4D}" type="slidenum">
              <a:rPr lang="en-CA" smtClean="0"/>
              <a:t>‹#›</a:t>
            </a:fld>
            <a:endParaRPr lang="en-CA"/>
          </a:p>
        </p:txBody>
      </p:sp>
    </p:spTree>
    <p:extLst>
      <p:ext uri="{BB962C8B-B14F-4D97-AF65-F5344CB8AC3E}">
        <p14:creationId xmlns:p14="http://schemas.microsoft.com/office/powerpoint/2010/main" val="607976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34AD70-D9A4-4847-B4CC-6F24F36863BA}" type="datetimeFigureOut">
              <a:rPr lang="en-CA" smtClean="0"/>
              <a:t>2023-04-18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643802-29E7-4C76-AB80-806D5D4B2B4D}" type="slidenum">
              <a:rPr lang="en-CA" smtClean="0"/>
              <a:t>‹#›</a:t>
            </a:fld>
            <a:endParaRPr lang="en-CA"/>
          </a:p>
        </p:txBody>
      </p:sp>
    </p:spTree>
    <p:extLst>
      <p:ext uri="{BB962C8B-B14F-4D97-AF65-F5344CB8AC3E}">
        <p14:creationId xmlns:p14="http://schemas.microsoft.com/office/powerpoint/2010/main" val="728886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34AD70-D9A4-4847-B4CC-6F24F36863BA}" type="datetimeFigureOut">
              <a:rPr lang="en-CA" smtClean="0"/>
              <a:t>2023-04-18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643802-29E7-4C76-AB80-806D5D4B2B4D}" type="slidenum">
              <a:rPr lang="en-CA" smtClean="0"/>
              <a:t>‹#›</a:t>
            </a:fld>
            <a:endParaRPr lang="en-CA"/>
          </a:p>
        </p:txBody>
      </p:sp>
    </p:spTree>
    <p:extLst>
      <p:ext uri="{BB962C8B-B14F-4D97-AF65-F5344CB8AC3E}">
        <p14:creationId xmlns:p14="http://schemas.microsoft.com/office/powerpoint/2010/main" val="2279307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34AD70-D9A4-4847-B4CC-6F24F36863BA}" type="datetimeFigureOut">
              <a:rPr lang="en-CA" smtClean="0"/>
              <a:t>2023-04-18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643802-29E7-4C76-AB80-806D5D4B2B4D}" type="slidenum">
              <a:rPr lang="en-CA" smtClean="0"/>
              <a:t>‹#›</a:t>
            </a:fld>
            <a:endParaRPr lang="en-CA"/>
          </a:p>
        </p:txBody>
      </p:sp>
    </p:spTree>
    <p:extLst>
      <p:ext uri="{BB962C8B-B14F-4D97-AF65-F5344CB8AC3E}">
        <p14:creationId xmlns:p14="http://schemas.microsoft.com/office/powerpoint/2010/main" val="3146888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34AD70-D9A4-4847-B4CC-6F24F36863BA}" type="datetimeFigureOut">
              <a:rPr lang="en-CA" smtClean="0"/>
              <a:t>2023-04-18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7643802-29E7-4C76-AB80-806D5D4B2B4D}" type="slidenum">
              <a:rPr lang="en-CA" smtClean="0"/>
              <a:t>‹#›</a:t>
            </a:fld>
            <a:endParaRPr lang="en-CA"/>
          </a:p>
        </p:txBody>
      </p:sp>
    </p:spTree>
    <p:extLst>
      <p:ext uri="{BB962C8B-B14F-4D97-AF65-F5344CB8AC3E}">
        <p14:creationId xmlns:p14="http://schemas.microsoft.com/office/powerpoint/2010/main" val="1610213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34AD70-D9A4-4847-B4CC-6F24F36863BA}" type="datetimeFigureOut">
              <a:rPr lang="en-CA" smtClean="0"/>
              <a:t>2023-04-18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7643802-29E7-4C76-AB80-806D5D4B2B4D}" type="slidenum">
              <a:rPr lang="en-CA" smtClean="0"/>
              <a:t>‹#›</a:t>
            </a:fld>
            <a:endParaRPr lang="en-CA"/>
          </a:p>
        </p:txBody>
      </p:sp>
    </p:spTree>
    <p:extLst>
      <p:ext uri="{BB962C8B-B14F-4D97-AF65-F5344CB8AC3E}">
        <p14:creationId xmlns:p14="http://schemas.microsoft.com/office/powerpoint/2010/main" val="323037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34AD70-D9A4-4847-B4CC-6F24F36863BA}" type="datetimeFigureOut">
              <a:rPr lang="en-CA" smtClean="0"/>
              <a:t>2023-04-18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7643802-29E7-4C76-AB80-806D5D4B2B4D}" type="slidenum">
              <a:rPr lang="en-CA" smtClean="0"/>
              <a:t>‹#›</a:t>
            </a:fld>
            <a:endParaRPr lang="en-CA"/>
          </a:p>
        </p:txBody>
      </p:sp>
    </p:spTree>
    <p:extLst>
      <p:ext uri="{BB962C8B-B14F-4D97-AF65-F5344CB8AC3E}">
        <p14:creationId xmlns:p14="http://schemas.microsoft.com/office/powerpoint/2010/main" val="2698094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4AD70-D9A4-4847-B4CC-6F24F36863BA}" type="datetimeFigureOut">
              <a:rPr lang="en-CA" smtClean="0"/>
              <a:t>2023-04-18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7643802-29E7-4C76-AB80-806D5D4B2B4D}" type="slidenum">
              <a:rPr lang="en-CA" smtClean="0"/>
              <a:t>‹#›</a:t>
            </a:fld>
            <a:endParaRPr lang="en-CA"/>
          </a:p>
        </p:txBody>
      </p:sp>
    </p:spTree>
    <p:extLst>
      <p:ext uri="{BB962C8B-B14F-4D97-AF65-F5344CB8AC3E}">
        <p14:creationId xmlns:p14="http://schemas.microsoft.com/office/powerpoint/2010/main" val="86260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34AD70-D9A4-4847-B4CC-6F24F36863BA}" type="datetimeFigureOut">
              <a:rPr lang="en-CA" smtClean="0"/>
              <a:t>2023-04-18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7643802-29E7-4C76-AB80-806D5D4B2B4D}" type="slidenum">
              <a:rPr lang="en-CA" smtClean="0"/>
              <a:t>‹#›</a:t>
            </a:fld>
            <a:endParaRPr lang="en-CA"/>
          </a:p>
        </p:txBody>
      </p:sp>
    </p:spTree>
    <p:extLst>
      <p:ext uri="{BB962C8B-B14F-4D97-AF65-F5344CB8AC3E}">
        <p14:creationId xmlns:p14="http://schemas.microsoft.com/office/powerpoint/2010/main" val="148004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34AD70-D9A4-4847-B4CC-6F24F36863BA}" type="datetimeFigureOut">
              <a:rPr lang="en-CA" smtClean="0"/>
              <a:t>2023-04-18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7643802-29E7-4C76-AB80-806D5D4B2B4D}" type="slidenum">
              <a:rPr lang="en-CA" smtClean="0"/>
              <a:t>‹#›</a:t>
            </a:fld>
            <a:endParaRPr lang="en-CA"/>
          </a:p>
        </p:txBody>
      </p:sp>
    </p:spTree>
    <p:extLst>
      <p:ext uri="{BB962C8B-B14F-4D97-AF65-F5344CB8AC3E}">
        <p14:creationId xmlns:p14="http://schemas.microsoft.com/office/powerpoint/2010/main" val="3989628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34AD70-D9A4-4847-B4CC-6F24F36863BA}" type="datetimeFigureOut">
              <a:rPr lang="en-CA" smtClean="0"/>
              <a:t>2023-04-18</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7643802-29E7-4C76-AB80-806D5D4B2B4D}" type="slidenum">
              <a:rPr lang="en-CA" smtClean="0"/>
              <a:t>‹#›</a:t>
            </a:fld>
            <a:endParaRPr lang="en-CA"/>
          </a:p>
        </p:txBody>
      </p:sp>
    </p:spTree>
    <p:extLst>
      <p:ext uri="{BB962C8B-B14F-4D97-AF65-F5344CB8AC3E}">
        <p14:creationId xmlns:p14="http://schemas.microsoft.com/office/powerpoint/2010/main" val="92596598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salk.edu/news-release/the-novel-coronavirus-spike-protein-plays-additional-key-role-in-illness/#:~:text=Tissue%20samples%20showed%20inflammation%20in%20endothelial%20cells%20lining,spike%20protein%20damaged%20the%20cells%20by%20binding%20ACE2." TargetMode="External"/><Relationship Id="rId1" Type="http://schemas.openxmlformats.org/officeDocument/2006/relationships/slideLayout" Target="../slideLayouts/slideLayout2.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canada.ca/en/government/publicservice/wellness-inclusion-diversity-public-service/acts-regulations-policies-related-workplace-wellness-inclusion-diversity/manager-handbook-canada-labour-code-part-2.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postiesforfreedom.ca/"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hyperlink" Target="https://www.fasken.com/en/knowledge/2021/04/15-hr-space-adverse-reaction-to-covid-19"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hyperlink" Target="https://www.ccohs.ca/oshanswers/hsprograms/firstaid/firstaid_naloxone.html" TargetMode="External"/><Relationship Id="rId4" Type="http://schemas.openxmlformats.org/officeDocument/2006/relationships/image" Target="../media/image31.png"/></Relationships>
</file>

<file path=ppt/slides/_rels/slide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2" Type="http://schemas.openxmlformats.org/officeDocument/2006/relationships/hyperlink" Target="https://www.justice.gc.ca/eng/rp-pr/other-autre/westray/p2.html" TargetMode="Externa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618846-23D2-15A9-F94F-B0232B83C48B}"/>
              </a:ext>
            </a:extLst>
          </p:cNvPr>
          <p:cNvSpPr txBox="1"/>
          <p:nvPr/>
        </p:nvSpPr>
        <p:spPr>
          <a:xfrm>
            <a:off x="2113721" y="2644170"/>
            <a:ext cx="796455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sz="2400" b="1" dirty="0">
                <a:ea typeface="Cambria Math" panose="02040503050406030204" pitchFamily="18" charset="0"/>
                <a:cs typeface="Arial" panose="020B0604020202020204" pitchFamily="34" charset="0"/>
              </a:rPr>
              <a:t>The Canadian federal employer’s response to SARS-CoV-2, in contrast to existing federal occupational health and safety regulation and code:</a:t>
            </a:r>
          </a:p>
          <a:p>
            <a:r>
              <a:rPr lang="en-CA" sz="2400" dirty="0">
                <a:ea typeface="Cambria Math" panose="02040503050406030204" pitchFamily="18" charset="0"/>
                <a:cs typeface="Arial" panose="020B0604020202020204" pitchFamily="34" charset="0"/>
              </a:rPr>
              <a:t>An analysis and testimony presented by Ryan Orydzuk</a:t>
            </a:r>
          </a:p>
        </p:txBody>
      </p:sp>
    </p:spTree>
    <p:extLst>
      <p:ext uri="{BB962C8B-B14F-4D97-AF65-F5344CB8AC3E}">
        <p14:creationId xmlns:p14="http://schemas.microsoft.com/office/powerpoint/2010/main" val="4120132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53EF21-B5E9-5AD4-2425-E0F6BFCDCF57}"/>
              </a:ext>
            </a:extLst>
          </p:cNvPr>
          <p:cNvSpPr txBox="1"/>
          <p:nvPr/>
        </p:nvSpPr>
        <p:spPr>
          <a:xfrm>
            <a:off x="858129" y="636104"/>
            <a:ext cx="10466363"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sz="2400" dirty="0">
                <a:cs typeface="Arial" panose="020B0604020202020204" pitchFamily="34" charset="0"/>
              </a:rPr>
              <a:t>Let’s look directly at the Prime Minister’s own announcement</a:t>
            </a:r>
          </a:p>
        </p:txBody>
      </p:sp>
      <p:pic>
        <p:nvPicPr>
          <p:cNvPr id="4" name="Picture 3">
            <a:extLst>
              <a:ext uri="{FF2B5EF4-FFF2-40B4-BE49-F238E27FC236}">
                <a16:creationId xmlns:a16="http://schemas.microsoft.com/office/drawing/2014/main" id="{93158881-A245-00E7-6DB3-60F74F3DD07E}"/>
              </a:ext>
            </a:extLst>
          </p:cNvPr>
          <p:cNvPicPr>
            <a:picLocks noChangeAspect="1"/>
          </p:cNvPicPr>
          <p:nvPr/>
        </p:nvPicPr>
        <p:blipFill>
          <a:blip r:embed="rId2"/>
          <a:stretch>
            <a:fillRect/>
          </a:stretch>
        </p:blipFill>
        <p:spPr>
          <a:xfrm>
            <a:off x="1258956" y="1205948"/>
            <a:ext cx="9674087" cy="5281939"/>
          </a:xfrm>
          <a:prstGeom prst="rect">
            <a:avLst/>
          </a:prstGeom>
          <a:ln>
            <a:solidFill>
              <a:schemeClr val="tx1"/>
            </a:solidFill>
          </a:ln>
        </p:spPr>
      </p:pic>
      <p:cxnSp>
        <p:nvCxnSpPr>
          <p:cNvPr id="6" name="Straight Connector 5">
            <a:extLst>
              <a:ext uri="{FF2B5EF4-FFF2-40B4-BE49-F238E27FC236}">
                <a16:creationId xmlns:a16="http://schemas.microsoft.com/office/drawing/2014/main" id="{8980EA8A-9800-0BA8-5E0D-FABF919EA279}"/>
              </a:ext>
            </a:extLst>
          </p:cNvPr>
          <p:cNvCxnSpPr>
            <a:cxnSpLocks/>
          </p:cNvCxnSpPr>
          <p:nvPr/>
        </p:nvCxnSpPr>
        <p:spPr>
          <a:xfrm>
            <a:off x="6963508" y="2782956"/>
            <a:ext cx="27854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9A55673-9E6E-A425-45AC-A8B6D04BFB9E}"/>
              </a:ext>
            </a:extLst>
          </p:cNvPr>
          <p:cNvCxnSpPr>
            <a:cxnSpLocks/>
          </p:cNvCxnSpPr>
          <p:nvPr/>
        </p:nvCxnSpPr>
        <p:spPr>
          <a:xfrm>
            <a:off x="5528603" y="3217668"/>
            <a:ext cx="47830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B7017C7-FB8A-AB0B-7A44-A0984D8029F6}"/>
              </a:ext>
            </a:extLst>
          </p:cNvPr>
          <p:cNvCxnSpPr>
            <a:cxnSpLocks/>
          </p:cNvCxnSpPr>
          <p:nvPr/>
        </p:nvCxnSpPr>
        <p:spPr>
          <a:xfrm>
            <a:off x="2264898" y="3358336"/>
            <a:ext cx="396709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37AFEF-4BD5-BEA5-1CA3-06692A21B9FE}"/>
              </a:ext>
            </a:extLst>
          </p:cNvPr>
          <p:cNvCxnSpPr>
            <a:cxnSpLocks/>
          </p:cNvCxnSpPr>
          <p:nvPr/>
        </p:nvCxnSpPr>
        <p:spPr>
          <a:xfrm>
            <a:off x="2264898" y="4538053"/>
            <a:ext cx="76528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FFDE8AC-CAE6-35B3-7737-37F8B816F98D}"/>
              </a:ext>
            </a:extLst>
          </p:cNvPr>
          <p:cNvCxnSpPr>
            <a:cxnSpLocks/>
          </p:cNvCxnSpPr>
          <p:nvPr/>
        </p:nvCxnSpPr>
        <p:spPr>
          <a:xfrm>
            <a:off x="2264898" y="4684644"/>
            <a:ext cx="36058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914456-47FD-C0D7-8008-114C3764F551}"/>
              </a:ext>
            </a:extLst>
          </p:cNvPr>
          <p:cNvCxnSpPr>
            <a:cxnSpLocks/>
          </p:cNvCxnSpPr>
          <p:nvPr/>
        </p:nvCxnSpPr>
        <p:spPr>
          <a:xfrm>
            <a:off x="2264898" y="5321564"/>
            <a:ext cx="80467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15CB2F6-BBFF-98D7-752B-2A3A6E86C4F4}"/>
              </a:ext>
            </a:extLst>
          </p:cNvPr>
          <p:cNvCxnSpPr>
            <a:cxnSpLocks/>
          </p:cNvCxnSpPr>
          <p:nvPr/>
        </p:nvCxnSpPr>
        <p:spPr>
          <a:xfrm>
            <a:off x="2264898" y="5451443"/>
            <a:ext cx="23633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93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DBDAC-0746-6B0B-5AE3-33EE0690C729}"/>
              </a:ext>
            </a:extLst>
          </p:cNvPr>
          <p:cNvSpPr>
            <a:spLocks noGrp="1"/>
          </p:cNvSpPr>
          <p:nvPr>
            <p:ph type="title"/>
          </p:nvPr>
        </p:nvSpPr>
        <p:spPr>
          <a:xfrm>
            <a:off x="677333" y="609600"/>
            <a:ext cx="11024335" cy="556591"/>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CA" dirty="0">
                <a:cs typeface="Arial" panose="020B0604020202020204" pitchFamily="34" charset="0"/>
              </a:rPr>
              <a:t>Before and after....</a:t>
            </a:r>
          </a:p>
        </p:txBody>
      </p:sp>
      <p:sp>
        <p:nvSpPr>
          <p:cNvPr id="3" name="Content Placeholder 2">
            <a:extLst>
              <a:ext uri="{FF2B5EF4-FFF2-40B4-BE49-F238E27FC236}">
                <a16:creationId xmlns:a16="http://schemas.microsoft.com/office/drawing/2014/main" id="{9586789A-461D-9E6B-7EC9-82EE991D70D5}"/>
              </a:ext>
            </a:extLst>
          </p:cNvPr>
          <p:cNvSpPr>
            <a:spLocks noGrp="1"/>
          </p:cNvSpPr>
          <p:nvPr>
            <p:ph idx="1"/>
          </p:nvPr>
        </p:nvSpPr>
        <p:spPr>
          <a:xfrm>
            <a:off x="677333" y="1755048"/>
            <a:ext cx="5253014" cy="4598504"/>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CA" sz="1400" dirty="0">
                <a:cs typeface="Arial" panose="020B0604020202020204" pitchFamily="34" charset="0"/>
              </a:rPr>
              <a:t>Employers typically did not try to mitigate influenza viruses in the workplace. </a:t>
            </a:r>
          </a:p>
          <a:p>
            <a:r>
              <a:rPr lang="en-CA" sz="1400" dirty="0">
                <a:cs typeface="Arial" panose="020B0604020202020204" pitchFamily="34" charset="0"/>
              </a:rPr>
              <a:t>They did not re-engineer their work environments to try and control viral spread.</a:t>
            </a:r>
          </a:p>
          <a:p>
            <a:r>
              <a:rPr lang="en-CA" sz="1400" dirty="0">
                <a:cs typeface="Arial" panose="020B0604020202020204" pitchFamily="34" charset="0"/>
              </a:rPr>
              <a:t>They did not provide their</a:t>
            </a:r>
            <a:r>
              <a:rPr lang="en-CA" sz="1700" dirty="0">
                <a:cs typeface="Arial" panose="020B0604020202020204" pitchFamily="34" charset="0"/>
              </a:rPr>
              <a:t> </a:t>
            </a:r>
            <a:r>
              <a:rPr lang="en-CA" sz="1300" dirty="0">
                <a:cs typeface="Arial" panose="020B0604020202020204" pitchFamily="34" charset="0"/>
              </a:rPr>
              <a:t>employees</a:t>
            </a:r>
            <a:r>
              <a:rPr lang="en-CA" sz="1700" dirty="0">
                <a:cs typeface="Arial" panose="020B0604020202020204" pitchFamily="34" charset="0"/>
              </a:rPr>
              <a:t> </a:t>
            </a:r>
            <a:r>
              <a:rPr lang="en-CA" sz="1400" dirty="0">
                <a:cs typeface="Arial" panose="020B0604020202020204" pitchFamily="34" charset="0"/>
              </a:rPr>
              <a:t>any sort of personal protection equipment to stop exposure.</a:t>
            </a:r>
          </a:p>
          <a:p>
            <a:r>
              <a:rPr lang="en-CA" sz="1400" dirty="0">
                <a:cs typeface="Arial" panose="020B0604020202020204" pitchFamily="34" charset="0"/>
              </a:rPr>
              <a:t>They rarely had any seasonal signs posted in their facilities reminding people to be aware of influenza spread in the workplace.</a:t>
            </a:r>
          </a:p>
          <a:p>
            <a:r>
              <a:rPr lang="en-CA" sz="1400" dirty="0">
                <a:cs typeface="Arial" panose="020B0604020202020204" pitchFamily="34" charset="0"/>
              </a:rPr>
              <a:t>Most employers outside of a few exceptions, NEVER forced their employees to take an influenza vaccine or any medical product as a condition of their employment. (Medical/Military)</a:t>
            </a:r>
          </a:p>
          <a:p>
            <a:r>
              <a:rPr lang="en-CA" sz="1400" dirty="0">
                <a:cs typeface="Arial" panose="020B0604020202020204" pitchFamily="34" charset="0"/>
              </a:rPr>
              <a:t>Employers would never violate the Genetic Non-Discrimination Act, by forcing employees to undergo </a:t>
            </a:r>
            <a:r>
              <a:rPr lang="en-CA" sz="1400" b="1" dirty="0">
                <a:cs typeface="Arial" panose="020B0604020202020204" pitchFamily="34" charset="0"/>
              </a:rPr>
              <a:t>genetic test </a:t>
            </a:r>
            <a:r>
              <a:rPr lang="en-CA" sz="1400" i="1" dirty="0">
                <a:cs typeface="Arial" panose="020B0604020202020204" pitchFamily="34" charset="0"/>
              </a:rPr>
              <a:t>(Definition: Genetic Non-Discrimination Act S.C. 2017) </a:t>
            </a:r>
            <a:r>
              <a:rPr lang="en-CA" sz="1400" dirty="0">
                <a:cs typeface="Arial" panose="020B0604020202020204" pitchFamily="34" charset="0"/>
              </a:rPr>
              <a:t>as a condition of: entering into or continuing a contract agreement with that individual.</a:t>
            </a:r>
          </a:p>
          <a:p>
            <a:r>
              <a:rPr lang="en-CA" sz="1400" dirty="0">
                <a:cs typeface="Arial" panose="020B0604020202020204" pitchFamily="34" charset="0"/>
              </a:rPr>
              <a:t>Members of the public were never questioned on health and safety matters, nor were they asked to wear personal protective equipment when entering federal environments.</a:t>
            </a:r>
          </a:p>
        </p:txBody>
      </p:sp>
      <p:sp>
        <p:nvSpPr>
          <p:cNvPr id="4" name="TextBox 3">
            <a:extLst>
              <a:ext uri="{FF2B5EF4-FFF2-40B4-BE49-F238E27FC236}">
                <a16:creationId xmlns:a16="http://schemas.microsoft.com/office/drawing/2014/main" id="{D5A34099-8B6C-5D4F-28CD-135994B5590F}"/>
              </a:ext>
            </a:extLst>
          </p:cNvPr>
          <p:cNvSpPr txBox="1"/>
          <p:nvPr/>
        </p:nvSpPr>
        <p:spPr>
          <a:xfrm>
            <a:off x="677333" y="1372464"/>
            <a:ext cx="525301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a:cs typeface="Arial" panose="020B0604020202020204" pitchFamily="34" charset="0"/>
              </a:rPr>
              <a:t>Prior to Covid 19 – Federal Employers</a:t>
            </a:r>
            <a:endParaRPr lang="en-CA" dirty="0">
              <a:cs typeface="Arial" panose="020B0604020202020204" pitchFamily="34" charset="0"/>
            </a:endParaRPr>
          </a:p>
        </p:txBody>
      </p:sp>
      <p:sp>
        <p:nvSpPr>
          <p:cNvPr id="5" name="TextBox 4">
            <a:extLst>
              <a:ext uri="{FF2B5EF4-FFF2-40B4-BE49-F238E27FC236}">
                <a16:creationId xmlns:a16="http://schemas.microsoft.com/office/drawing/2014/main" id="{2356A5E4-C8A6-C229-A631-C03882C2A907}"/>
              </a:ext>
            </a:extLst>
          </p:cNvPr>
          <p:cNvSpPr txBox="1"/>
          <p:nvPr/>
        </p:nvSpPr>
        <p:spPr>
          <a:xfrm>
            <a:off x="6261653" y="1372464"/>
            <a:ext cx="5440015"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a:cs typeface="Arial" panose="020B0604020202020204" pitchFamily="34" charset="0"/>
              </a:rPr>
              <a:t>Covid 19 Era – Federal Employers</a:t>
            </a:r>
            <a:endParaRPr lang="en-CA" dirty="0">
              <a:cs typeface="Arial" panose="020B0604020202020204" pitchFamily="34" charset="0"/>
            </a:endParaRPr>
          </a:p>
        </p:txBody>
      </p:sp>
      <p:sp>
        <p:nvSpPr>
          <p:cNvPr id="8" name="Content Placeholder 2">
            <a:extLst>
              <a:ext uri="{FF2B5EF4-FFF2-40B4-BE49-F238E27FC236}">
                <a16:creationId xmlns:a16="http://schemas.microsoft.com/office/drawing/2014/main" id="{73D71C2E-27DE-C653-F5CB-A123FC757848}"/>
              </a:ext>
            </a:extLst>
          </p:cNvPr>
          <p:cNvSpPr txBox="1">
            <a:spLocks/>
          </p:cNvSpPr>
          <p:nvPr/>
        </p:nvSpPr>
        <p:spPr>
          <a:xfrm>
            <a:off x="6261652" y="1741796"/>
            <a:ext cx="5440016" cy="459850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r>
              <a:rPr lang="en-CA" sz="1400" dirty="0">
                <a:cs typeface="Arial" panose="020B0604020202020204" pitchFamily="34" charset="0"/>
              </a:rPr>
              <a:t>Employers decided they needed to try and mitigate SARS-CoV-2 as a workplace hazard.</a:t>
            </a:r>
          </a:p>
          <a:p>
            <a:r>
              <a:rPr lang="en-CA" sz="1400" dirty="0">
                <a:cs typeface="Arial" panose="020B0604020202020204" pitchFamily="34" charset="0"/>
              </a:rPr>
              <a:t>They began to build barriers and install plexiglass walls in their facilities as a means of protection. </a:t>
            </a:r>
          </a:p>
          <a:p>
            <a:r>
              <a:rPr lang="en-CA" sz="1400" dirty="0">
                <a:cs typeface="Arial" panose="020B0604020202020204" pitchFamily="34" charset="0"/>
              </a:rPr>
              <a:t>Employers went overboard with unproven personal protective devices that were never designed to prevent the wearer from Covid-19.</a:t>
            </a:r>
          </a:p>
          <a:p>
            <a:r>
              <a:rPr lang="en-CA" sz="1400" dirty="0">
                <a:cs typeface="Arial" panose="020B0604020202020204" pitchFamily="34" charset="0"/>
              </a:rPr>
              <a:t>Employers decided to put signs EVERYWHERE, constantly reminding people to use chemical hand sanitizer, wear their masks and remain 6 feet apart from one another.</a:t>
            </a:r>
          </a:p>
          <a:p>
            <a:r>
              <a:rPr lang="en-CA" sz="1400" dirty="0">
                <a:cs typeface="Arial" panose="020B0604020202020204" pitchFamily="34" charset="0"/>
              </a:rPr>
              <a:t>Then finally employers went to the extreme, and decided to create an actual workplace policy that would demand their employees to take an experimental gene therapy injection as a condition of their current employment contract; somehow superseding every single labour law created to protect workers, particularly Occupational Health and Safety. </a:t>
            </a:r>
          </a:p>
          <a:p>
            <a:r>
              <a:rPr lang="en-CA" sz="1400" dirty="0">
                <a:cs typeface="Arial" panose="020B0604020202020204" pitchFamily="34" charset="0"/>
              </a:rPr>
              <a:t>As part of their “accommodation process”, employers decided to have employees to undergo repeated genetic testing, via PCR or rapid test, to disclose their ongoing medical status.</a:t>
            </a:r>
          </a:p>
          <a:p>
            <a:r>
              <a:rPr lang="en-CA" sz="1400" dirty="0">
                <a:cs typeface="Arial" panose="020B0604020202020204" pitchFamily="34" charset="0"/>
              </a:rPr>
              <a:t>People were repeatedly questioned and pursued regarding medical status and mask compliance.</a:t>
            </a:r>
          </a:p>
        </p:txBody>
      </p:sp>
    </p:spTree>
    <p:extLst>
      <p:ext uri="{BB962C8B-B14F-4D97-AF65-F5344CB8AC3E}">
        <p14:creationId xmlns:p14="http://schemas.microsoft.com/office/powerpoint/2010/main" val="407005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left)">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wipe(left)">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wipe(left)">
                                      <p:cBhvr>
                                        <p:cTn id="52" dur="5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wipe(left)">
                                      <p:cBhvr>
                                        <p:cTn id="57" dur="500"/>
                                        <p:tgtEl>
                                          <p:spTgt spid="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8">
                                            <p:txEl>
                                              <p:pRg st="4" end="4"/>
                                            </p:txEl>
                                          </p:spTgt>
                                        </p:tgtEl>
                                        <p:attrNameLst>
                                          <p:attrName>style.visibility</p:attrName>
                                        </p:attrNameLst>
                                      </p:cBhvr>
                                      <p:to>
                                        <p:strVal val="visible"/>
                                      </p:to>
                                    </p:set>
                                    <p:animEffect transition="in" filter="wipe(left)">
                                      <p:cBhvr>
                                        <p:cTn id="62" dur="500"/>
                                        <p:tgtEl>
                                          <p:spTgt spid="8">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8">
                                            <p:txEl>
                                              <p:pRg st="5" end="5"/>
                                            </p:txEl>
                                          </p:spTgt>
                                        </p:tgtEl>
                                        <p:attrNameLst>
                                          <p:attrName>style.visibility</p:attrName>
                                        </p:attrNameLst>
                                      </p:cBhvr>
                                      <p:to>
                                        <p:strVal val="visible"/>
                                      </p:to>
                                    </p:set>
                                    <p:animEffect transition="in" filter="wipe(left)">
                                      <p:cBhvr>
                                        <p:cTn id="67" dur="500"/>
                                        <p:tgtEl>
                                          <p:spTgt spid="8">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8">
                                            <p:txEl>
                                              <p:pRg st="6" end="6"/>
                                            </p:txEl>
                                          </p:spTgt>
                                        </p:tgtEl>
                                        <p:attrNameLst>
                                          <p:attrName>style.visibility</p:attrName>
                                        </p:attrNameLst>
                                      </p:cBhvr>
                                      <p:to>
                                        <p:strVal val="visible"/>
                                      </p:to>
                                    </p:set>
                                    <p:animEffect transition="in" filter="wipe(left)">
                                      <p:cBhvr>
                                        <p:cTn id="7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EFE6BF-500D-A4DE-E6A1-E0C62C419C7D}"/>
              </a:ext>
            </a:extLst>
          </p:cNvPr>
          <p:cNvSpPr txBox="1"/>
          <p:nvPr/>
        </p:nvSpPr>
        <p:spPr>
          <a:xfrm>
            <a:off x="1842833" y="448176"/>
            <a:ext cx="8506327" cy="6771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CA" dirty="0">
                <a:cs typeface="Arial" panose="020B0604020202020204" pitchFamily="34" charset="0"/>
              </a:rPr>
              <a:t>Federal Employer Flow Chart for Implementing </a:t>
            </a:r>
            <a:r>
              <a:rPr lang="en-CA" sz="2000" b="1" u="sng" dirty="0">
                <a:solidFill>
                  <a:srgbClr val="FF0000"/>
                </a:solidFill>
                <a:cs typeface="Arial" panose="020B0604020202020204" pitchFamily="34" charset="0"/>
              </a:rPr>
              <a:t>ANY</a:t>
            </a:r>
            <a:r>
              <a:rPr lang="en-CA" dirty="0">
                <a:cs typeface="Arial" panose="020B0604020202020204" pitchFamily="34" charset="0"/>
              </a:rPr>
              <a:t> New Process, </a:t>
            </a:r>
          </a:p>
          <a:p>
            <a:pPr algn="ctr"/>
            <a:r>
              <a:rPr lang="en-CA" dirty="0">
                <a:cs typeface="Arial" panose="020B0604020202020204" pitchFamily="34" charset="0"/>
              </a:rPr>
              <a:t>Equipment or Activity – </a:t>
            </a:r>
            <a:r>
              <a:rPr lang="en-CA" b="1" dirty="0">
                <a:cs typeface="Arial" panose="020B0604020202020204" pitchFamily="34" charset="0"/>
              </a:rPr>
              <a:t>“Due </a:t>
            </a:r>
            <a:r>
              <a:rPr lang="en-CA" b="1">
                <a:cs typeface="Arial" panose="020B0604020202020204" pitchFamily="34" charset="0"/>
              </a:rPr>
              <a:t>Diligence”…or “Is </a:t>
            </a:r>
            <a:r>
              <a:rPr lang="en-CA" b="1" dirty="0">
                <a:cs typeface="Arial" panose="020B0604020202020204" pitchFamily="34" charset="0"/>
              </a:rPr>
              <a:t>this even legal?”</a:t>
            </a:r>
          </a:p>
        </p:txBody>
      </p:sp>
      <p:cxnSp>
        <p:nvCxnSpPr>
          <p:cNvPr id="8" name="Straight Connector 7">
            <a:extLst>
              <a:ext uri="{FF2B5EF4-FFF2-40B4-BE49-F238E27FC236}">
                <a16:creationId xmlns:a16="http://schemas.microsoft.com/office/drawing/2014/main" id="{E09801FC-2E9C-C8BC-3AE5-2AA4688AE75F}"/>
              </a:ext>
            </a:extLst>
          </p:cNvPr>
          <p:cNvCxnSpPr>
            <a:cxnSpLocks/>
            <a:stCxn id="12" idx="2"/>
          </p:cNvCxnSpPr>
          <p:nvPr/>
        </p:nvCxnSpPr>
        <p:spPr>
          <a:xfrm flipH="1">
            <a:off x="6095992" y="1433061"/>
            <a:ext cx="5" cy="293888"/>
          </a:xfrm>
          <a:prstGeom prst="line">
            <a:avLst/>
          </a:prstGeom>
          <a:ln w="381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0D499CD1-95E6-E4BA-53E4-ACD0FEEDF0FE}"/>
              </a:ext>
            </a:extLst>
          </p:cNvPr>
          <p:cNvSpPr txBox="1"/>
          <p:nvPr/>
        </p:nvSpPr>
        <p:spPr>
          <a:xfrm>
            <a:off x="613603" y="1737890"/>
            <a:ext cx="11045005"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CA" sz="1600" b="1" dirty="0">
                <a:cs typeface="Arial" panose="020B0604020202020204" pitchFamily="34" charset="0"/>
              </a:rPr>
              <a:t>EVERYTHING the employer does in the work place, MUST first pass the requirements under </a:t>
            </a:r>
          </a:p>
          <a:p>
            <a:pPr algn="ctr"/>
            <a:r>
              <a:rPr lang="en-CA" sz="1600" b="1" dirty="0">
                <a:cs typeface="Arial" panose="020B0604020202020204" pitchFamily="34" charset="0"/>
              </a:rPr>
              <a:t>Part 2 of the Canada Labour Code and Canadian Occupational Health and Safety Regulations.</a:t>
            </a:r>
          </a:p>
        </p:txBody>
      </p:sp>
      <p:cxnSp>
        <p:nvCxnSpPr>
          <p:cNvPr id="16" name="Straight Connector 15">
            <a:extLst>
              <a:ext uri="{FF2B5EF4-FFF2-40B4-BE49-F238E27FC236}">
                <a16:creationId xmlns:a16="http://schemas.microsoft.com/office/drawing/2014/main" id="{C777919C-B712-C9CE-066A-4F5CC44D14FF}"/>
              </a:ext>
            </a:extLst>
          </p:cNvPr>
          <p:cNvCxnSpPr>
            <a:cxnSpLocks/>
            <a:endCxn id="18" idx="0"/>
          </p:cNvCxnSpPr>
          <p:nvPr/>
        </p:nvCxnSpPr>
        <p:spPr>
          <a:xfrm>
            <a:off x="2285997" y="2339088"/>
            <a:ext cx="8019" cy="626485"/>
          </a:xfrm>
          <a:prstGeom prst="line">
            <a:avLst/>
          </a:prstGeom>
          <a:ln w="38100"/>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A8E012E6-6FB2-6247-E516-57CFDC5AB166}"/>
              </a:ext>
            </a:extLst>
          </p:cNvPr>
          <p:cNvSpPr txBox="1"/>
          <p:nvPr/>
        </p:nvSpPr>
        <p:spPr>
          <a:xfrm>
            <a:off x="609594" y="2965573"/>
            <a:ext cx="3368843" cy="646331"/>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dirty="0"/>
              <a:t>Criminal Code of Canada</a:t>
            </a:r>
            <a:br>
              <a:rPr lang="en-CA" dirty="0"/>
            </a:br>
            <a:r>
              <a:rPr lang="en-CA" dirty="0"/>
              <a:t>WESTRAY LAW</a:t>
            </a:r>
          </a:p>
        </p:txBody>
      </p:sp>
      <p:cxnSp>
        <p:nvCxnSpPr>
          <p:cNvPr id="19" name="Straight Connector 18">
            <a:extLst>
              <a:ext uri="{FF2B5EF4-FFF2-40B4-BE49-F238E27FC236}">
                <a16:creationId xmlns:a16="http://schemas.microsoft.com/office/drawing/2014/main" id="{88B8ABEA-7F8C-2A88-3EB6-1B58762CEAC8}"/>
              </a:ext>
            </a:extLst>
          </p:cNvPr>
          <p:cNvCxnSpPr>
            <a:cxnSpLocks/>
          </p:cNvCxnSpPr>
          <p:nvPr/>
        </p:nvCxnSpPr>
        <p:spPr>
          <a:xfrm>
            <a:off x="6109236" y="2258399"/>
            <a:ext cx="1" cy="336586"/>
          </a:xfrm>
          <a:prstGeom prst="line">
            <a:avLst/>
          </a:prstGeom>
          <a:ln w="3810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F6AA20E7-0FE0-CFBB-3A21-09DF30F71F94}"/>
              </a:ext>
            </a:extLst>
          </p:cNvPr>
          <p:cNvSpPr txBox="1"/>
          <p:nvPr/>
        </p:nvSpPr>
        <p:spPr>
          <a:xfrm>
            <a:off x="4283246" y="2553175"/>
            <a:ext cx="3705721" cy="1077218"/>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1600" dirty="0"/>
              <a:t>Hazardous Products Act</a:t>
            </a:r>
          </a:p>
          <a:p>
            <a:pPr algn="ctr"/>
            <a:r>
              <a:rPr lang="en-CA" sz="1600" dirty="0"/>
              <a:t>Genetic Non-Discrimination Act</a:t>
            </a:r>
          </a:p>
          <a:p>
            <a:pPr algn="ctr"/>
            <a:r>
              <a:rPr lang="en-CA" sz="1600" dirty="0"/>
              <a:t>Assisted Human Reproduction Act</a:t>
            </a:r>
          </a:p>
          <a:p>
            <a:pPr algn="ctr"/>
            <a:r>
              <a:rPr lang="en-CA" sz="1600" dirty="0"/>
              <a:t>Financial Administration Act</a:t>
            </a:r>
          </a:p>
        </p:txBody>
      </p:sp>
      <p:cxnSp>
        <p:nvCxnSpPr>
          <p:cNvPr id="21" name="Straight Connector 20">
            <a:extLst>
              <a:ext uri="{FF2B5EF4-FFF2-40B4-BE49-F238E27FC236}">
                <a16:creationId xmlns:a16="http://schemas.microsoft.com/office/drawing/2014/main" id="{27DF4047-BFCC-5CFA-9FB0-7AAF54410010}"/>
              </a:ext>
            </a:extLst>
          </p:cNvPr>
          <p:cNvCxnSpPr>
            <a:cxnSpLocks/>
          </p:cNvCxnSpPr>
          <p:nvPr/>
        </p:nvCxnSpPr>
        <p:spPr>
          <a:xfrm>
            <a:off x="9806423" y="2339088"/>
            <a:ext cx="0" cy="378611"/>
          </a:xfrm>
          <a:prstGeom prst="line">
            <a:avLst/>
          </a:prstGeom>
          <a:ln w="38100"/>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ABC53844-69CC-A6C8-1353-C45B170356EB}"/>
              </a:ext>
            </a:extLst>
          </p:cNvPr>
          <p:cNvSpPr txBox="1"/>
          <p:nvPr/>
        </p:nvSpPr>
        <p:spPr>
          <a:xfrm>
            <a:off x="8293776" y="2716728"/>
            <a:ext cx="3376865" cy="92333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dirty="0"/>
              <a:t>Collective Agreements</a:t>
            </a:r>
            <a:br>
              <a:rPr lang="en-CA" dirty="0"/>
            </a:br>
            <a:r>
              <a:rPr lang="en-CA" dirty="0"/>
              <a:t>CUPW, CPAA, APOC, RSMC, PSAC </a:t>
            </a:r>
            <a:r>
              <a:rPr lang="en-CA" b="1" dirty="0"/>
              <a:t>(Canada Post)</a:t>
            </a:r>
          </a:p>
        </p:txBody>
      </p:sp>
      <p:cxnSp>
        <p:nvCxnSpPr>
          <p:cNvPr id="30" name="Straight Connector 29">
            <a:extLst>
              <a:ext uri="{FF2B5EF4-FFF2-40B4-BE49-F238E27FC236}">
                <a16:creationId xmlns:a16="http://schemas.microsoft.com/office/drawing/2014/main" id="{996AD6B5-314B-2A93-5984-ECF4E410E76F}"/>
              </a:ext>
            </a:extLst>
          </p:cNvPr>
          <p:cNvCxnSpPr>
            <a:cxnSpLocks/>
          </p:cNvCxnSpPr>
          <p:nvPr/>
        </p:nvCxnSpPr>
        <p:spPr>
          <a:xfrm>
            <a:off x="2294015" y="3625159"/>
            <a:ext cx="0" cy="510388"/>
          </a:xfrm>
          <a:prstGeom prst="line">
            <a:avLst/>
          </a:prstGeom>
          <a:ln w="381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F4F0E6B9-BD56-D966-7F18-FF11D1DE4E91}"/>
              </a:ext>
            </a:extLst>
          </p:cNvPr>
          <p:cNvCxnSpPr>
            <a:cxnSpLocks/>
          </p:cNvCxnSpPr>
          <p:nvPr/>
        </p:nvCxnSpPr>
        <p:spPr>
          <a:xfrm>
            <a:off x="6122855" y="3630393"/>
            <a:ext cx="0" cy="733852"/>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D3F8E788-BFEE-98DE-F584-37679F17A352}"/>
              </a:ext>
            </a:extLst>
          </p:cNvPr>
          <p:cNvCxnSpPr>
            <a:cxnSpLocks/>
          </p:cNvCxnSpPr>
          <p:nvPr/>
        </p:nvCxnSpPr>
        <p:spPr>
          <a:xfrm>
            <a:off x="9815320" y="3640058"/>
            <a:ext cx="0" cy="480590"/>
          </a:xfrm>
          <a:prstGeom prst="line">
            <a:avLst/>
          </a:prstGeom>
          <a:ln w="38100"/>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4A2EC5B8-6983-A3A3-BE69-95D1BCB469EF}"/>
              </a:ext>
            </a:extLst>
          </p:cNvPr>
          <p:cNvSpPr txBox="1"/>
          <p:nvPr/>
        </p:nvSpPr>
        <p:spPr>
          <a:xfrm>
            <a:off x="609594" y="4148802"/>
            <a:ext cx="3352807" cy="156966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CA" sz="1600" dirty="0"/>
              <a:t>Duties of Employer’s </a:t>
            </a:r>
            <a:r>
              <a:rPr lang="en-CA" sz="1600" b="1" dirty="0"/>
              <a:t>(s:125)</a:t>
            </a:r>
          </a:p>
          <a:p>
            <a:pPr marL="285750" indent="-285750">
              <a:buFont typeface="Arial" panose="020B0604020202020204" pitchFamily="34" charset="0"/>
              <a:buChar char="•"/>
            </a:pPr>
            <a:r>
              <a:rPr lang="en-CA" sz="1600" dirty="0"/>
              <a:t>Informed Consent</a:t>
            </a:r>
          </a:p>
          <a:p>
            <a:pPr marL="285750" indent="-285750">
              <a:buFont typeface="Arial" panose="020B0604020202020204" pitchFamily="34" charset="0"/>
              <a:buChar char="•"/>
            </a:pPr>
            <a:r>
              <a:rPr lang="en-CA" sz="1600" dirty="0"/>
              <a:t>Right to Know, Right to Participate, Right to Refuse</a:t>
            </a:r>
          </a:p>
          <a:p>
            <a:pPr marL="285750" indent="-285750">
              <a:buFont typeface="Arial" panose="020B0604020202020204" pitchFamily="34" charset="0"/>
              <a:buChar char="•"/>
            </a:pPr>
            <a:r>
              <a:rPr lang="en-CA" sz="1600" dirty="0"/>
              <a:t>Definition of Danger</a:t>
            </a:r>
          </a:p>
          <a:p>
            <a:pPr marL="285750" indent="-285750">
              <a:buFont typeface="Arial" panose="020B0604020202020204" pitchFamily="34" charset="0"/>
              <a:buChar char="•"/>
            </a:pPr>
            <a:r>
              <a:rPr lang="en-CA" sz="1600" dirty="0"/>
              <a:t>OHS Interpretive Guidelines</a:t>
            </a:r>
          </a:p>
        </p:txBody>
      </p:sp>
      <p:sp>
        <p:nvSpPr>
          <p:cNvPr id="37" name="TextBox 36">
            <a:extLst>
              <a:ext uri="{FF2B5EF4-FFF2-40B4-BE49-F238E27FC236}">
                <a16:creationId xmlns:a16="http://schemas.microsoft.com/office/drawing/2014/main" id="{337C5BBC-B9AC-D87A-9E30-E750EAD2A303}"/>
              </a:ext>
            </a:extLst>
          </p:cNvPr>
          <p:cNvSpPr txBox="1"/>
          <p:nvPr/>
        </p:nvSpPr>
        <p:spPr>
          <a:xfrm>
            <a:off x="4283246" y="4364245"/>
            <a:ext cx="3705721" cy="1354217"/>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CA" sz="1600" dirty="0"/>
              <a:t>WHMIS</a:t>
            </a:r>
          </a:p>
          <a:p>
            <a:pPr marL="285750" indent="-285750">
              <a:buFont typeface="Arial" panose="020B0604020202020204" pitchFamily="34" charset="0"/>
              <a:buChar char="•"/>
            </a:pPr>
            <a:r>
              <a:rPr lang="en-CA" sz="1600" dirty="0"/>
              <a:t>GHS – Global Harmonized System</a:t>
            </a:r>
            <a:br>
              <a:rPr lang="en-CA" sz="1600" dirty="0"/>
            </a:br>
            <a:r>
              <a:rPr lang="en-CA" sz="1600" dirty="0"/>
              <a:t>Hazardous and Dangerous Goods Training</a:t>
            </a:r>
          </a:p>
          <a:p>
            <a:pPr marL="285750" indent="-285750">
              <a:buFont typeface="Arial" panose="020B0604020202020204" pitchFamily="34" charset="0"/>
              <a:buChar char="•"/>
            </a:pPr>
            <a:r>
              <a:rPr lang="en-CA" sz="1600" dirty="0"/>
              <a:t>Genetic Protection Rights</a:t>
            </a:r>
          </a:p>
        </p:txBody>
      </p:sp>
      <p:sp>
        <p:nvSpPr>
          <p:cNvPr id="45" name="TextBox 44">
            <a:extLst>
              <a:ext uri="{FF2B5EF4-FFF2-40B4-BE49-F238E27FC236}">
                <a16:creationId xmlns:a16="http://schemas.microsoft.com/office/drawing/2014/main" id="{C8B0CA8A-0A67-E3BA-752E-B725FB144756}"/>
              </a:ext>
            </a:extLst>
          </p:cNvPr>
          <p:cNvSpPr txBox="1"/>
          <p:nvPr/>
        </p:nvSpPr>
        <p:spPr>
          <a:xfrm>
            <a:off x="8181476" y="4118024"/>
            <a:ext cx="3489165" cy="1600438"/>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CA" sz="1400" dirty="0"/>
              <a:t>Terms of Reference</a:t>
            </a:r>
          </a:p>
          <a:p>
            <a:pPr marL="285750" indent="-285750">
              <a:buFont typeface="Arial" panose="020B0604020202020204" pitchFamily="34" charset="0"/>
              <a:buChar char="•"/>
            </a:pPr>
            <a:r>
              <a:rPr lang="en-CA" sz="1400" dirty="0"/>
              <a:t>National Bargaining Consultation</a:t>
            </a:r>
            <a:br>
              <a:rPr lang="en-CA" sz="1400" dirty="0"/>
            </a:br>
            <a:r>
              <a:rPr lang="en-CA" sz="1400" dirty="0"/>
              <a:t>Local and National Joint Health and Safety Committees</a:t>
            </a:r>
          </a:p>
          <a:p>
            <a:pPr marL="285750" indent="-285750">
              <a:buFont typeface="Arial" panose="020B0604020202020204" pitchFamily="34" charset="0"/>
              <a:buChar char="•"/>
            </a:pPr>
            <a:r>
              <a:rPr lang="en-CA" sz="1400" dirty="0"/>
              <a:t>Minutes of all these consultations</a:t>
            </a:r>
          </a:p>
          <a:p>
            <a:pPr marL="285750" indent="-285750">
              <a:buFont typeface="Arial" panose="020B0604020202020204" pitchFamily="34" charset="0"/>
              <a:buChar char="•"/>
            </a:pPr>
            <a:r>
              <a:rPr lang="en-CA" sz="1400" dirty="0"/>
              <a:t>Various CA articles including employee health and safety</a:t>
            </a:r>
          </a:p>
        </p:txBody>
      </p:sp>
      <p:cxnSp>
        <p:nvCxnSpPr>
          <p:cNvPr id="46" name="Straight Connector 45">
            <a:extLst>
              <a:ext uri="{FF2B5EF4-FFF2-40B4-BE49-F238E27FC236}">
                <a16:creationId xmlns:a16="http://schemas.microsoft.com/office/drawing/2014/main" id="{E776C0B8-8658-FC68-9640-19CEB8555B0F}"/>
              </a:ext>
            </a:extLst>
          </p:cNvPr>
          <p:cNvCxnSpPr>
            <a:cxnSpLocks/>
          </p:cNvCxnSpPr>
          <p:nvPr/>
        </p:nvCxnSpPr>
        <p:spPr>
          <a:xfrm>
            <a:off x="2294015" y="5718462"/>
            <a:ext cx="0" cy="510388"/>
          </a:xfrm>
          <a:prstGeom prst="line">
            <a:avLst/>
          </a:prstGeom>
          <a:ln w="38100"/>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7CFE8987-5348-9583-D4C5-7B4CA5C174FB}"/>
              </a:ext>
            </a:extLst>
          </p:cNvPr>
          <p:cNvCxnSpPr>
            <a:cxnSpLocks/>
          </p:cNvCxnSpPr>
          <p:nvPr/>
        </p:nvCxnSpPr>
        <p:spPr>
          <a:xfrm>
            <a:off x="6142539" y="5722733"/>
            <a:ext cx="0" cy="479610"/>
          </a:xfrm>
          <a:prstGeom prst="line">
            <a:avLst/>
          </a:prstGeom>
          <a:ln w="381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31931A63-2EFD-CD47-B633-D2C514D94FD1}"/>
              </a:ext>
            </a:extLst>
          </p:cNvPr>
          <p:cNvCxnSpPr>
            <a:cxnSpLocks/>
          </p:cNvCxnSpPr>
          <p:nvPr/>
        </p:nvCxnSpPr>
        <p:spPr>
          <a:xfrm>
            <a:off x="9893963" y="5735985"/>
            <a:ext cx="0" cy="510388"/>
          </a:xfrm>
          <a:prstGeom prst="line">
            <a:avLst/>
          </a:prstGeom>
          <a:ln w="3810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DFE9E333-E2A7-2B51-BD96-D1F88AF0EE13}"/>
              </a:ext>
            </a:extLst>
          </p:cNvPr>
          <p:cNvSpPr txBox="1"/>
          <p:nvPr/>
        </p:nvSpPr>
        <p:spPr>
          <a:xfrm>
            <a:off x="1842833" y="1125284"/>
            <a:ext cx="8506327" cy="3077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CA" sz="1400" dirty="0">
                <a:cs typeface="Arial" panose="020B0604020202020204" pitchFamily="34" charset="0"/>
              </a:rPr>
              <a:t>NEW PROCESS, PIECE OF EQUIPMENT OR ACTIVITY</a:t>
            </a:r>
          </a:p>
        </p:txBody>
      </p:sp>
    </p:spTree>
    <p:extLst>
      <p:ext uri="{BB962C8B-B14F-4D97-AF65-F5344CB8AC3E}">
        <p14:creationId xmlns:p14="http://schemas.microsoft.com/office/powerpoint/2010/main" val="200029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500"/>
                                        <p:tgtEl>
                                          <p:spTgt spid="19"/>
                                        </p:tgtEl>
                                      </p:cBhvr>
                                    </p:animEffec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up)">
                                      <p:cBhvr>
                                        <p:cTn id="44" dur="500"/>
                                        <p:tgtEl>
                                          <p:spTgt spid="30"/>
                                        </p:tgtEl>
                                      </p:cBhvr>
                                    </p:animEffec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up)">
                                      <p:cBhvr>
                                        <p:cTn id="52" dur="500"/>
                                        <p:tgtEl>
                                          <p:spTgt spid="32"/>
                                        </p:tgtEl>
                                      </p:cBhvr>
                                    </p:animEffec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up)">
                                      <p:cBhvr>
                                        <p:cTn id="60" dur="500"/>
                                        <p:tgtEl>
                                          <p:spTgt spid="34"/>
                                        </p:tgtEl>
                                      </p:cBhvr>
                                    </p:animEffect>
                                  </p:childTnLst>
                                </p:cTn>
                              </p:par>
                            </p:childTnLst>
                          </p:cTn>
                        </p:par>
                        <p:par>
                          <p:cTn id="61" fill="hold">
                            <p:stCondLst>
                              <p:cond delay="500"/>
                            </p:stCondLst>
                            <p:childTnLst>
                              <p:par>
                                <p:cTn id="62" presetID="1"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up)">
                                      <p:cBhvr>
                                        <p:cTn id="68" dur="500"/>
                                        <p:tgtEl>
                                          <p:spTgt spid="46"/>
                                        </p:tgtEl>
                                      </p:cBhvr>
                                    </p:animEffect>
                                  </p:childTnLst>
                                </p:cTn>
                              </p:par>
                              <p:par>
                                <p:cTn id="69" presetID="22" presetClass="entr" presetSubtype="1"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up)">
                                      <p:cBhvr>
                                        <p:cTn id="71" dur="500"/>
                                        <p:tgtEl>
                                          <p:spTgt spid="47"/>
                                        </p:tgtEl>
                                      </p:cBhvr>
                                    </p:animEffect>
                                  </p:childTnLst>
                                </p:cTn>
                              </p:par>
                              <p:par>
                                <p:cTn id="72" presetID="22" presetClass="entr" presetSubtype="1" fill="hold"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up)">
                                      <p:cBhvr>
                                        <p:cTn id="7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20" grpId="0" animBg="1"/>
      <p:bldP spid="22" grpId="0" animBg="1"/>
      <p:bldP spid="36" grpId="0" animBg="1"/>
      <p:bldP spid="37" grpId="0" animBg="1"/>
      <p:bldP spid="45"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DB2BAC9-E4E0-781A-54DA-F880ACCE4BC1}"/>
              </a:ext>
            </a:extLst>
          </p:cNvPr>
          <p:cNvCxnSpPr>
            <a:cxnSpLocks/>
          </p:cNvCxnSpPr>
          <p:nvPr/>
        </p:nvCxnSpPr>
        <p:spPr>
          <a:xfrm>
            <a:off x="2225842" y="331823"/>
            <a:ext cx="0" cy="373766"/>
          </a:xfrm>
          <a:prstGeom prst="line">
            <a:avLst/>
          </a:prstGeom>
          <a:ln w="38100"/>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5F36407E-9419-729B-13CA-7213BA107736}"/>
              </a:ext>
            </a:extLst>
          </p:cNvPr>
          <p:cNvCxnSpPr>
            <a:cxnSpLocks/>
          </p:cNvCxnSpPr>
          <p:nvPr/>
        </p:nvCxnSpPr>
        <p:spPr>
          <a:xfrm>
            <a:off x="9813751" y="331823"/>
            <a:ext cx="0" cy="373766"/>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C9F261C-AE5B-AC1D-DC4B-DD38988A5D91}"/>
              </a:ext>
            </a:extLst>
          </p:cNvPr>
          <p:cNvCxnSpPr>
            <a:cxnSpLocks/>
          </p:cNvCxnSpPr>
          <p:nvPr/>
        </p:nvCxnSpPr>
        <p:spPr>
          <a:xfrm>
            <a:off x="2225842" y="705589"/>
            <a:ext cx="387015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7D602EDA-737C-857D-5679-005AB03370DD}"/>
              </a:ext>
            </a:extLst>
          </p:cNvPr>
          <p:cNvCxnSpPr>
            <a:cxnSpLocks/>
          </p:cNvCxnSpPr>
          <p:nvPr/>
        </p:nvCxnSpPr>
        <p:spPr>
          <a:xfrm flipH="1">
            <a:off x="6095999" y="331823"/>
            <a:ext cx="1" cy="373766"/>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8DA449A-C62E-7D9E-2639-C5F66B865EAA}"/>
              </a:ext>
            </a:extLst>
          </p:cNvPr>
          <p:cNvCxnSpPr>
            <a:cxnSpLocks/>
          </p:cNvCxnSpPr>
          <p:nvPr/>
        </p:nvCxnSpPr>
        <p:spPr>
          <a:xfrm>
            <a:off x="6095999" y="705589"/>
            <a:ext cx="3717752"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73C75F6F-104D-D464-6FCA-F8F90D1420CC}"/>
              </a:ext>
            </a:extLst>
          </p:cNvPr>
          <p:cNvCxnSpPr>
            <a:cxnSpLocks/>
          </p:cNvCxnSpPr>
          <p:nvPr/>
        </p:nvCxnSpPr>
        <p:spPr>
          <a:xfrm flipV="1">
            <a:off x="6095999" y="705589"/>
            <a:ext cx="0" cy="220843"/>
          </a:xfrm>
          <a:prstGeom prst="line">
            <a:avLst/>
          </a:prstGeom>
          <a:ln w="38100"/>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9678E81A-5FA6-D488-AA9C-3693680D4BD7}"/>
              </a:ext>
            </a:extLst>
          </p:cNvPr>
          <p:cNvSpPr txBox="1"/>
          <p:nvPr/>
        </p:nvSpPr>
        <p:spPr>
          <a:xfrm>
            <a:off x="1484028" y="983248"/>
            <a:ext cx="9141856" cy="646331"/>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dirty="0">
                <a:cs typeface="Arial" panose="020B0604020202020204" pitchFamily="34" charset="0"/>
              </a:rPr>
              <a:t>Legal requirements of the employer to fulfill their </a:t>
            </a:r>
            <a:r>
              <a:rPr lang="en-CA" b="1" dirty="0">
                <a:solidFill>
                  <a:schemeClr val="bg1"/>
                </a:solidFill>
                <a:highlight>
                  <a:srgbClr val="FF0000"/>
                </a:highlight>
                <a:cs typeface="Arial" panose="020B0604020202020204" pitchFamily="34" charset="0"/>
              </a:rPr>
              <a:t>“Due Diligence”</a:t>
            </a:r>
            <a:r>
              <a:rPr lang="en-CA" b="1" dirty="0">
                <a:solidFill>
                  <a:schemeClr val="bg1"/>
                </a:solidFill>
                <a:cs typeface="Arial" panose="020B0604020202020204" pitchFamily="34" charset="0"/>
              </a:rPr>
              <a:t> </a:t>
            </a:r>
            <a:r>
              <a:rPr lang="en-CA" dirty="0">
                <a:cs typeface="Arial" panose="020B0604020202020204" pitchFamily="34" charset="0"/>
              </a:rPr>
              <a:t>or </a:t>
            </a:r>
          </a:p>
          <a:p>
            <a:pPr algn="ctr"/>
            <a:r>
              <a:rPr lang="en-CA" b="1" dirty="0">
                <a:solidFill>
                  <a:schemeClr val="bg1"/>
                </a:solidFill>
                <a:highlight>
                  <a:srgbClr val="FF0000"/>
                </a:highlight>
                <a:cs typeface="Arial" panose="020B0604020202020204" pitchFamily="34" charset="0"/>
              </a:rPr>
              <a:t>Duties of Employer</a:t>
            </a:r>
            <a:r>
              <a:rPr lang="en-CA" b="1" dirty="0">
                <a:solidFill>
                  <a:schemeClr val="bg1"/>
                </a:solidFill>
                <a:cs typeface="Arial" panose="020B0604020202020204" pitchFamily="34" charset="0"/>
              </a:rPr>
              <a:t> </a:t>
            </a:r>
            <a:r>
              <a:rPr lang="en-CA" dirty="0">
                <a:cs typeface="Arial" panose="020B0604020202020204" pitchFamily="34" charset="0"/>
              </a:rPr>
              <a:t>when implementing a new process, piece of equipment or activity </a:t>
            </a:r>
          </a:p>
        </p:txBody>
      </p:sp>
      <p:cxnSp>
        <p:nvCxnSpPr>
          <p:cNvPr id="61" name="Straight Arrow Connector 60">
            <a:extLst>
              <a:ext uri="{FF2B5EF4-FFF2-40B4-BE49-F238E27FC236}">
                <a16:creationId xmlns:a16="http://schemas.microsoft.com/office/drawing/2014/main" id="{75F30E0F-C3C8-1F0E-FEE9-37AE4680B120}"/>
              </a:ext>
            </a:extLst>
          </p:cNvPr>
          <p:cNvCxnSpPr>
            <a:cxnSpLocks/>
          </p:cNvCxnSpPr>
          <p:nvPr/>
        </p:nvCxnSpPr>
        <p:spPr>
          <a:xfrm>
            <a:off x="6095996" y="1629579"/>
            <a:ext cx="0" cy="3918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45015D8-3D67-FAF2-0604-67CC5441B5C4}"/>
              </a:ext>
            </a:extLst>
          </p:cNvPr>
          <p:cNvSpPr txBox="1"/>
          <p:nvPr/>
        </p:nvSpPr>
        <p:spPr>
          <a:xfrm>
            <a:off x="1030703" y="1997388"/>
            <a:ext cx="10130585" cy="584775"/>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1600" dirty="0">
                <a:cs typeface="Arial" panose="020B0604020202020204" pitchFamily="34" charset="0"/>
              </a:rPr>
              <a:t>So after the employer has confirmed the legality of their new process, piece of equipment or activity, the following steps should be taken by the employer with the union (not inclusive of all potential aspects)</a:t>
            </a:r>
          </a:p>
        </p:txBody>
      </p:sp>
      <p:sp>
        <p:nvSpPr>
          <p:cNvPr id="66" name="TextBox 65">
            <a:extLst>
              <a:ext uri="{FF2B5EF4-FFF2-40B4-BE49-F238E27FC236}">
                <a16:creationId xmlns:a16="http://schemas.microsoft.com/office/drawing/2014/main" id="{E2B53398-72A0-EB75-E714-AED89DCD9B8C}"/>
              </a:ext>
            </a:extLst>
          </p:cNvPr>
          <p:cNvSpPr txBox="1"/>
          <p:nvPr/>
        </p:nvSpPr>
        <p:spPr>
          <a:xfrm>
            <a:off x="433137" y="2933933"/>
            <a:ext cx="5437576" cy="3570208"/>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spcBef>
                <a:spcPts val="400"/>
              </a:spcBef>
              <a:buFont typeface="Arial" panose="020B0604020202020204" pitchFamily="34" charset="0"/>
              <a:buChar char="•"/>
            </a:pPr>
            <a:r>
              <a:rPr lang="en-US" sz="1200" dirty="0">
                <a:cs typeface="Arial" panose="020B0604020202020204" pitchFamily="34" charset="0"/>
              </a:rPr>
              <a:t>A primary initial discussion amongst the employer’s executive stakeholders to determine if the newly proposed idea has any merit as a device or piece of equipment to protect an employee in the workplace - assign the policy holder</a:t>
            </a:r>
          </a:p>
          <a:p>
            <a:pPr marL="285750" indent="-285750">
              <a:spcBef>
                <a:spcPts val="400"/>
              </a:spcBef>
              <a:buFont typeface="Arial" panose="020B0604020202020204" pitchFamily="34" charset="0"/>
              <a:buChar char="•"/>
            </a:pPr>
            <a:r>
              <a:rPr lang="en-US" sz="1200" dirty="0">
                <a:cs typeface="Arial" panose="020B0604020202020204" pitchFamily="34" charset="0"/>
              </a:rPr>
              <a:t>Assign a project a facilitator that will create a plan for the new concept that includes: timelines, employee impact, job hazard assessments, health &amp; safety committee review, certification, etc. This person would formally create the change request with the corporation and follow all the designated steps to maximize corporate compliance. </a:t>
            </a:r>
          </a:p>
          <a:p>
            <a:pPr marL="285750" indent="-285750">
              <a:spcBef>
                <a:spcPts val="400"/>
              </a:spcBef>
              <a:buFont typeface="Arial" panose="020B0604020202020204" pitchFamily="34" charset="0"/>
              <a:buChar char="•"/>
            </a:pPr>
            <a:r>
              <a:rPr lang="en-US" sz="1200" dirty="0">
                <a:cs typeface="Arial" panose="020B0604020202020204" pitchFamily="34" charset="0"/>
              </a:rPr>
              <a:t>Create a comprehensive presentation on the new concept and present the material to each and every national joint health and safety committee.</a:t>
            </a:r>
          </a:p>
          <a:p>
            <a:pPr marL="285750" indent="-285750">
              <a:spcBef>
                <a:spcPts val="400"/>
              </a:spcBef>
              <a:buFont typeface="Arial" panose="020B0604020202020204" pitchFamily="34" charset="0"/>
              <a:buChar char="•"/>
            </a:pPr>
            <a:r>
              <a:rPr lang="en-US" sz="1200" dirty="0">
                <a:cs typeface="Arial" panose="020B0604020202020204" pitchFamily="34" charset="0"/>
              </a:rPr>
              <a:t>Ensure that all discussions about the new safety process are captured on the national safety minutes as per federal legislation. The minutes should reflect the specifics of the discussion; any presentation material; noted guests; positives and negatives of implementation (considering mental health and wellness); potential hazards; any relevant regulatory impacts that have arisen pertaining to other legislated acts, </a:t>
            </a:r>
            <a:r>
              <a:rPr lang="en-US" sz="1200" dirty="0" err="1">
                <a:cs typeface="Arial" panose="020B0604020202020204" pitchFamily="34" charset="0"/>
              </a:rPr>
              <a:t>etc</a:t>
            </a:r>
            <a:r>
              <a:rPr lang="en-US" sz="1200" dirty="0">
                <a:cs typeface="Arial" panose="020B0604020202020204" pitchFamily="34" charset="0"/>
              </a:rPr>
              <a:t>, </a:t>
            </a:r>
            <a:r>
              <a:rPr lang="en-US" sz="1200" dirty="0" err="1">
                <a:cs typeface="Arial" panose="020B0604020202020204" pitchFamily="34" charset="0"/>
              </a:rPr>
              <a:t>etc</a:t>
            </a:r>
            <a:r>
              <a:rPr lang="en-US" sz="1200" dirty="0">
                <a:cs typeface="Arial" panose="020B0604020202020204" pitchFamily="34" charset="0"/>
              </a:rPr>
              <a:t>…</a:t>
            </a:r>
          </a:p>
        </p:txBody>
      </p:sp>
      <p:sp>
        <p:nvSpPr>
          <p:cNvPr id="67" name="TextBox 66">
            <a:extLst>
              <a:ext uri="{FF2B5EF4-FFF2-40B4-BE49-F238E27FC236}">
                <a16:creationId xmlns:a16="http://schemas.microsoft.com/office/drawing/2014/main" id="{5CDA28BB-EE26-CC1C-8E44-A8E64AC84EF2}"/>
              </a:ext>
            </a:extLst>
          </p:cNvPr>
          <p:cNvSpPr txBox="1"/>
          <p:nvPr/>
        </p:nvSpPr>
        <p:spPr>
          <a:xfrm>
            <a:off x="5870713" y="2943993"/>
            <a:ext cx="5888141" cy="3518912"/>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spcBef>
                <a:spcPts val="200"/>
              </a:spcBef>
              <a:buFont typeface="Arial" panose="020B0604020202020204" pitchFamily="34" charset="0"/>
              <a:buChar char="•"/>
            </a:pPr>
            <a:r>
              <a:rPr lang="en-US" sz="1200" dirty="0">
                <a:cs typeface="Arial" panose="020B0604020202020204" pitchFamily="34" charset="0"/>
              </a:rPr>
              <a:t>Provide all relevant information to the bargaining agencies, their safety officers as well as any of the employees that may raise concerns or issues with the newly proposed process – repeat this change management process.</a:t>
            </a:r>
          </a:p>
          <a:p>
            <a:pPr marL="285750" indent="-285750">
              <a:spcBef>
                <a:spcPts val="200"/>
              </a:spcBef>
              <a:buFont typeface="Arial" panose="020B0604020202020204" pitchFamily="34" charset="0"/>
              <a:buChar char="•"/>
            </a:pPr>
            <a:r>
              <a:rPr lang="en-US" sz="1200" dirty="0">
                <a:cs typeface="Arial" panose="020B0604020202020204" pitchFamily="34" charset="0"/>
              </a:rPr>
              <a:t>Provide a timeline of piloting, reviewing and implementation of the new safety process, piece of equipment or device.</a:t>
            </a:r>
          </a:p>
          <a:p>
            <a:pPr marL="285750" indent="-285750">
              <a:spcBef>
                <a:spcPts val="200"/>
              </a:spcBef>
              <a:buFont typeface="Arial" panose="020B0604020202020204" pitchFamily="34" charset="0"/>
              <a:buChar char="•"/>
            </a:pPr>
            <a:r>
              <a:rPr lang="en-US" sz="1200" dirty="0">
                <a:cs typeface="Arial" panose="020B0604020202020204" pitchFamily="34" charset="0"/>
              </a:rPr>
              <a:t>Demonstrate to respective unions what legislated requirements must specifically be filled in relation to the new process, piece of equipment or device, before it can be finalized as a new policy. These requirements could be collective agreement based, </a:t>
            </a:r>
            <a:r>
              <a:rPr lang="en-US" sz="1200" dirty="0" err="1">
                <a:cs typeface="Arial" panose="020B0604020202020204" pitchFamily="34" charset="0"/>
              </a:rPr>
              <a:t>labour</a:t>
            </a:r>
            <a:r>
              <a:rPr lang="en-US" sz="1200" dirty="0">
                <a:cs typeface="Arial" panose="020B0604020202020204" pitchFamily="34" charset="0"/>
              </a:rPr>
              <a:t> code based or even have specific requirements under other acts or regulations.</a:t>
            </a:r>
          </a:p>
          <a:p>
            <a:pPr marL="285750" indent="-285750">
              <a:spcBef>
                <a:spcPts val="200"/>
              </a:spcBef>
              <a:buFont typeface="Arial" panose="020B0604020202020204" pitchFamily="34" charset="0"/>
              <a:buChar char="•"/>
            </a:pPr>
            <a:r>
              <a:rPr lang="en-US" sz="1200" dirty="0">
                <a:cs typeface="Arial" panose="020B0604020202020204" pitchFamily="34" charset="0"/>
              </a:rPr>
              <a:t>Pick a small area of the corporation to test pilot the new safety process. This ensures that the new process can be properly controlled, observed, documented, analyzed and reviewed. After all is said and done, and all the legislative requirements are met, possibly finalize the concept should the small test pilot determine proven risk mitigation and safety compliance. </a:t>
            </a:r>
            <a:endParaRPr lang="en-CA" sz="1200" dirty="0">
              <a:cs typeface="Arial" panose="020B0604020202020204" pitchFamily="34" charset="0"/>
            </a:endParaRPr>
          </a:p>
          <a:p>
            <a:pPr marL="285750" indent="-285750">
              <a:spcBef>
                <a:spcPts val="200"/>
              </a:spcBef>
              <a:buFont typeface="Arial" panose="020B0604020202020204" pitchFamily="34" charset="0"/>
              <a:buChar char="•"/>
            </a:pPr>
            <a:r>
              <a:rPr lang="en-CA" sz="1200" dirty="0">
                <a:cs typeface="Arial" panose="020B0604020202020204" pitchFamily="34" charset="0"/>
              </a:rPr>
              <a:t>Establish through the workplace hazard prevention program, a process for monitoring the effects and safety concerns as they arise and ensure that this process is communicated to the employees and their respective unions.</a:t>
            </a:r>
          </a:p>
        </p:txBody>
      </p:sp>
      <p:cxnSp>
        <p:nvCxnSpPr>
          <p:cNvPr id="68" name="Straight Arrow Connector 67">
            <a:extLst>
              <a:ext uri="{FF2B5EF4-FFF2-40B4-BE49-F238E27FC236}">
                <a16:creationId xmlns:a16="http://schemas.microsoft.com/office/drawing/2014/main" id="{C572B45B-458A-589F-CF29-948A31778647}"/>
              </a:ext>
            </a:extLst>
          </p:cNvPr>
          <p:cNvCxnSpPr>
            <a:cxnSpLocks/>
          </p:cNvCxnSpPr>
          <p:nvPr/>
        </p:nvCxnSpPr>
        <p:spPr>
          <a:xfrm>
            <a:off x="6099998" y="2582163"/>
            <a:ext cx="0" cy="44994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6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par>
                                <p:cTn id="18" presetID="22" presetClass="entr" presetSubtype="8"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5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up)">
                                      <p:cBhvr>
                                        <p:cTn id="32" dur="500"/>
                                        <p:tgtEl>
                                          <p:spTgt spid="61"/>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wipe(up)">
                                      <p:cBhvr>
                                        <p:cTn id="40" dur="500"/>
                                        <p:tgtEl>
                                          <p:spTgt spid="68"/>
                                        </p:tgtEl>
                                      </p:cBhvr>
                                    </p:animEffec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5" grpId="0" animBg="1"/>
      <p:bldP spid="66" grpId="0" animBg="1"/>
      <p:bldP spid="6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60A3-5259-8836-193B-03C66E3E6E34}"/>
              </a:ext>
            </a:extLst>
          </p:cNvPr>
          <p:cNvSpPr>
            <a:spLocks noGrp="1"/>
          </p:cNvSpPr>
          <p:nvPr>
            <p:ph type="title"/>
          </p:nvPr>
        </p:nvSpPr>
        <p:spPr>
          <a:xfrm>
            <a:off x="677330" y="609600"/>
            <a:ext cx="10837339" cy="569843"/>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2800" dirty="0">
                <a:cs typeface="Arial" panose="020B0604020202020204" pitchFamily="34" charset="0"/>
              </a:rPr>
              <a:t>How does Occupational Health and Safety Play into all of this?</a:t>
            </a:r>
            <a:endParaRPr lang="en-CA" sz="2800" dirty="0">
              <a:cs typeface="Arial" panose="020B0604020202020204" pitchFamily="34" charset="0"/>
            </a:endParaRPr>
          </a:p>
        </p:txBody>
      </p:sp>
      <p:sp>
        <p:nvSpPr>
          <p:cNvPr id="3" name="Content Placeholder 2">
            <a:extLst>
              <a:ext uri="{FF2B5EF4-FFF2-40B4-BE49-F238E27FC236}">
                <a16:creationId xmlns:a16="http://schemas.microsoft.com/office/drawing/2014/main" id="{990E5245-5721-450E-4757-06A94056E2CB}"/>
              </a:ext>
            </a:extLst>
          </p:cNvPr>
          <p:cNvSpPr>
            <a:spLocks noGrp="1"/>
          </p:cNvSpPr>
          <p:nvPr>
            <p:ph idx="1"/>
          </p:nvPr>
        </p:nvSpPr>
        <p:spPr>
          <a:xfrm>
            <a:off x="677330" y="1401850"/>
            <a:ext cx="10837339" cy="3660480"/>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US" sz="1600" dirty="0">
                <a:cs typeface="Arial" panose="020B0604020202020204" pitchFamily="34" charset="0"/>
              </a:rPr>
              <a:t>The truth is that Occupational Health and Safety </a:t>
            </a:r>
            <a:r>
              <a:rPr lang="en-US" sz="1600" b="1" i="1" dirty="0">
                <a:cs typeface="Arial" panose="020B0604020202020204" pitchFamily="34" charset="0"/>
              </a:rPr>
              <a:t>(OHS), </a:t>
            </a:r>
            <a:r>
              <a:rPr lang="en-US" sz="1600" dirty="0">
                <a:cs typeface="Arial" panose="020B0604020202020204" pitchFamily="34" charset="0"/>
              </a:rPr>
              <a:t>is the very piece of this puzzle that everyone has been missing.</a:t>
            </a:r>
          </a:p>
          <a:p>
            <a:pPr marL="0" indent="0">
              <a:buNone/>
            </a:pPr>
            <a:r>
              <a:rPr lang="en-CA" sz="1600" dirty="0">
                <a:cs typeface="Arial" panose="020B0604020202020204" pitchFamily="34" charset="0"/>
              </a:rPr>
              <a:t>The entire Covid-19 management process, that culminated with federal employers creating their own vaccination policy/practice, was rooted in OHS. However, this was the first of many oversights that </a:t>
            </a:r>
            <a:r>
              <a:rPr lang="en-CA" sz="1600" b="1" dirty="0">
                <a:cs typeface="Arial" panose="020B0604020202020204" pitchFamily="34" charset="0"/>
              </a:rPr>
              <a:t>Senior Officers</a:t>
            </a:r>
            <a:r>
              <a:rPr lang="en-CA" sz="1600" dirty="0">
                <a:cs typeface="Arial" panose="020B0604020202020204" pitchFamily="34" charset="0"/>
              </a:rPr>
              <a:t> had made</a:t>
            </a:r>
            <a:r>
              <a:rPr lang="en-US" sz="1600" i="1" dirty="0">
                <a:cs typeface="Arial" panose="020B0604020202020204" pitchFamily="34" charset="0"/>
              </a:rPr>
              <a:t>, </a:t>
            </a:r>
            <a:r>
              <a:rPr lang="en-CA" sz="1600" dirty="0">
                <a:cs typeface="Arial" panose="020B0604020202020204" pitchFamily="34" charset="0"/>
              </a:rPr>
              <a:t>as their policies/practices should have </a:t>
            </a:r>
            <a:r>
              <a:rPr lang="en-CA" sz="1600" b="1" u="sng" dirty="0">
                <a:cs typeface="Arial" panose="020B0604020202020204" pitchFamily="34" charset="0"/>
              </a:rPr>
              <a:t>immediately ended</a:t>
            </a:r>
            <a:r>
              <a:rPr lang="en-CA" sz="1600" b="1" dirty="0">
                <a:cs typeface="Arial" panose="020B0604020202020204" pitchFamily="34" charset="0"/>
              </a:rPr>
              <a:t> </a:t>
            </a:r>
            <a:r>
              <a:rPr lang="en-CA" sz="1600" dirty="0">
                <a:cs typeface="Arial" panose="020B0604020202020204" pitchFamily="34" charset="0"/>
              </a:rPr>
              <a:t>once OHS legislation was applied. </a:t>
            </a:r>
            <a:r>
              <a:rPr kumimoji="0" lang="en-US" sz="1600" b="0" i="1" u="none" strike="noStrike" kern="1200" cap="none" spc="0" normalizeH="0" baseline="0" noProof="0" dirty="0">
                <a:ln>
                  <a:noFill/>
                </a:ln>
                <a:solidFill>
                  <a:prstClr val="black"/>
                </a:solidFill>
                <a:effectLst/>
                <a:uLnTx/>
                <a:uFillTx/>
                <a:cs typeface="Arial" panose="020B0604020202020204" pitchFamily="34" charset="0"/>
              </a:rPr>
              <a:t>(Definition: Criminal Code of Canada S.C. 1985)</a:t>
            </a:r>
            <a:endParaRPr lang="en-CA" sz="1600" dirty="0">
              <a:cs typeface="Arial" panose="020B0604020202020204" pitchFamily="34" charset="0"/>
            </a:endParaRPr>
          </a:p>
          <a:p>
            <a:pPr marL="0" indent="0">
              <a:buNone/>
            </a:pPr>
            <a:r>
              <a:rPr lang="en-CA" sz="1600" dirty="0">
                <a:cs typeface="Arial" panose="020B0604020202020204" pitchFamily="34" charset="0"/>
              </a:rPr>
              <a:t>Federal employers handed their legal expectations, all listed under the </a:t>
            </a:r>
            <a:r>
              <a:rPr lang="en-CA" sz="1600" b="1" dirty="0">
                <a:cs typeface="Arial" panose="020B0604020202020204" pitchFamily="34" charset="0"/>
              </a:rPr>
              <a:t>Duties of Employers</a:t>
            </a:r>
            <a:r>
              <a:rPr lang="en-CA" sz="1600" dirty="0">
                <a:cs typeface="Arial" panose="020B0604020202020204" pitchFamily="34" charset="0"/>
              </a:rPr>
              <a:t> in </a:t>
            </a:r>
            <a:r>
              <a:rPr lang="en-CA" sz="1600" b="1" dirty="0">
                <a:cs typeface="Arial" panose="020B0604020202020204" pitchFamily="34" charset="0"/>
              </a:rPr>
              <a:t>sections</a:t>
            </a:r>
            <a:r>
              <a:rPr lang="en-CA" sz="1600" dirty="0">
                <a:cs typeface="Arial" panose="020B0604020202020204" pitchFamily="34" charset="0"/>
              </a:rPr>
              <a:t> </a:t>
            </a:r>
            <a:r>
              <a:rPr lang="en-CA" sz="1600" b="1" dirty="0">
                <a:cs typeface="Arial" panose="020B0604020202020204" pitchFamily="34" charset="0"/>
              </a:rPr>
              <a:t>124-125 of the Canada Labour Code</a:t>
            </a:r>
            <a:r>
              <a:rPr lang="en-CA" sz="1600" dirty="0">
                <a:cs typeface="Arial" panose="020B0604020202020204" pitchFamily="34" charset="0"/>
              </a:rPr>
              <a:t> </a:t>
            </a:r>
            <a:r>
              <a:rPr lang="en-CA" sz="1600" b="1" i="1" dirty="0">
                <a:cs typeface="Arial" panose="020B0604020202020204" pitchFamily="34" charset="0"/>
              </a:rPr>
              <a:t>(CLC), </a:t>
            </a:r>
            <a:r>
              <a:rPr lang="en-CA" sz="1600" dirty="0">
                <a:cs typeface="Arial" panose="020B0604020202020204" pitchFamily="34" charset="0"/>
              </a:rPr>
              <a:t>directly to an unaccountable and unchecked third-party entity: the Public Health Agency of Canada (PHAC). </a:t>
            </a:r>
          </a:p>
          <a:p>
            <a:pPr marL="0" indent="0">
              <a:buNone/>
            </a:pPr>
            <a:r>
              <a:rPr lang="en-CA" sz="1600" dirty="0">
                <a:cs typeface="Arial" panose="020B0604020202020204" pitchFamily="34" charset="0"/>
              </a:rPr>
              <a:t>What federal employers should have done, was USE the “Duties of the Employers” listed under part 2 of the CLC, </a:t>
            </a:r>
            <a:r>
              <a:rPr lang="en-CA" sz="1600" b="1" dirty="0">
                <a:cs typeface="Arial" panose="020B0604020202020204" pitchFamily="34" charset="0"/>
              </a:rPr>
              <a:t>to refuse any requests coming from the Prime Minister’s Office</a:t>
            </a:r>
            <a:r>
              <a:rPr lang="en-CA" sz="1600" dirty="0">
                <a:cs typeface="Arial" panose="020B0604020202020204" pitchFamily="34" charset="0"/>
              </a:rPr>
              <a:t>. This would have served </a:t>
            </a:r>
            <a:r>
              <a:rPr lang="en-CA" sz="1600" b="1" dirty="0">
                <a:cs typeface="Arial" panose="020B0604020202020204" pitchFamily="34" charset="0"/>
              </a:rPr>
              <a:t>to protect the employers from liability issues</a:t>
            </a:r>
            <a:r>
              <a:rPr lang="en-CA" sz="1600" dirty="0">
                <a:cs typeface="Arial" panose="020B0604020202020204" pitchFamily="34" charset="0"/>
              </a:rPr>
              <a:t>, instead of inversely setting themselves up for it. Even at a minimum, it could have provided more time for the employer to evaluate the legality or need to create a new vaccination policy/practice in such a short period of time, and all with a brand-new technology in mind.</a:t>
            </a:r>
          </a:p>
        </p:txBody>
      </p:sp>
      <p:sp>
        <p:nvSpPr>
          <p:cNvPr id="5" name="TextBox 4">
            <a:extLst>
              <a:ext uri="{FF2B5EF4-FFF2-40B4-BE49-F238E27FC236}">
                <a16:creationId xmlns:a16="http://schemas.microsoft.com/office/drawing/2014/main" id="{E929ECFC-F2B4-531F-1C19-8FCFE1DFA372}"/>
              </a:ext>
            </a:extLst>
          </p:cNvPr>
          <p:cNvSpPr txBox="1"/>
          <p:nvPr/>
        </p:nvSpPr>
        <p:spPr>
          <a:xfrm>
            <a:off x="677331" y="5062330"/>
            <a:ext cx="10837338"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a:cs typeface="Arial" panose="020B0604020202020204" pitchFamily="34" charset="0"/>
              </a:rPr>
              <a:t>These are big claims to make…</a:t>
            </a:r>
            <a:r>
              <a:rPr lang="en-US" b="1" dirty="0">
                <a:cs typeface="Arial" panose="020B0604020202020204" pitchFamily="34" charset="0"/>
              </a:rPr>
              <a:t>Trust me, I know. </a:t>
            </a:r>
            <a:br>
              <a:rPr lang="en-US" dirty="0">
                <a:cs typeface="Arial" panose="020B0604020202020204" pitchFamily="34" charset="0"/>
              </a:rPr>
            </a:br>
            <a:r>
              <a:rPr lang="en-US" dirty="0">
                <a:solidFill>
                  <a:schemeClr val="bg1"/>
                </a:solidFill>
              </a:rPr>
              <a:t>In order for my evidence and the scope of the issue to be understood, I will need to take you through a condensed version of Safety School.</a:t>
            </a:r>
            <a:endParaRPr lang="en-CA" dirty="0">
              <a:solidFill>
                <a:schemeClr val="bg1"/>
              </a:solidFill>
              <a:cs typeface="Arial" panose="020B0604020202020204" pitchFamily="34" charset="0"/>
            </a:endParaRPr>
          </a:p>
        </p:txBody>
      </p:sp>
    </p:spTree>
    <p:extLst>
      <p:ext uri="{BB962C8B-B14F-4D97-AF65-F5344CB8AC3E}">
        <p14:creationId xmlns:p14="http://schemas.microsoft.com/office/powerpoint/2010/main" val="30026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up)">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FCA26D-E653-0C84-C144-62673903AC75}"/>
              </a:ext>
            </a:extLst>
          </p:cNvPr>
          <p:cNvSpPr txBox="1"/>
          <p:nvPr/>
        </p:nvSpPr>
        <p:spPr>
          <a:xfrm>
            <a:off x="573497" y="576368"/>
            <a:ext cx="11045005"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CA" b="1" dirty="0">
                <a:cs typeface="Arial" panose="020B0604020202020204" pitchFamily="34" charset="0"/>
              </a:rPr>
              <a:t>EVERYTHING the employer does in the work place, </a:t>
            </a:r>
            <a:r>
              <a:rPr lang="en-CA" b="1" u="sng" dirty="0">
                <a:cs typeface="Arial" panose="020B0604020202020204" pitchFamily="34" charset="0"/>
              </a:rPr>
              <a:t>MUST</a:t>
            </a:r>
            <a:r>
              <a:rPr lang="en-CA" b="1" dirty="0">
                <a:cs typeface="Arial" panose="020B0604020202020204" pitchFamily="34" charset="0"/>
              </a:rPr>
              <a:t> pass the requirements under Part 2 of the </a:t>
            </a:r>
          </a:p>
          <a:p>
            <a:pPr algn="ctr"/>
            <a:r>
              <a:rPr lang="en-CA" b="1" dirty="0">
                <a:cs typeface="Arial" panose="020B0604020202020204" pitchFamily="34" charset="0"/>
              </a:rPr>
              <a:t>Canada Labour Code and Canadian Occupational Health and Safety Regulations first.</a:t>
            </a:r>
          </a:p>
        </p:txBody>
      </p:sp>
      <p:pic>
        <p:nvPicPr>
          <p:cNvPr id="4" name="Picture 3">
            <a:extLst>
              <a:ext uri="{FF2B5EF4-FFF2-40B4-BE49-F238E27FC236}">
                <a16:creationId xmlns:a16="http://schemas.microsoft.com/office/drawing/2014/main" id="{16962267-FEFE-A39F-B52A-DAE759A4F2AB}"/>
              </a:ext>
            </a:extLst>
          </p:cNvPr>
          <p:cNvPicPr>
            <a:picLocks noChangeAspect="1"/>
          </p:cNvPicPr>
          <p:nvPr/>
        </p:nvPicPr>
        <p:blipFill>
          <a:blip r:embed="rId2"/>
          <a:stretch>
            <a:fillRect/>
          </a:stretch>
        </p:blipFill>
        <p:spPr>
          <a:xfrm>
            <a:off x="573497" y="1345809"/>
            <a:ext cx="2923184" cy="2574273"/>
          </a:xfrm>
          <a:prstGeom prst="rect">
            <a:avLst/>
          </a:prstGeom>
        </p:spPr>
      </p:pic>
      <p:sp>
        <p:nvSpPr>
          <p:cNvPr id="5" name="TextBox 4">
            <a:extLst>
              <a:ext uri="{FF2B5EF4-FFF2-40B4-BE49-F238E27FC236}">
                <a16:creationId xmlns:a16="http://schemas.microsoft.com/office/drawing/2014/main" id="{B4D28205-D364-590E-E3EA-944B6714358E}"/>
              </a:ext>
            </a:extLst>
          </p:cNvPr>
          <p:cNvSpPr txBox="1"/>
          <p:nvPr/>
        </p:nvSpPr>
        <p:spPr>
          <a:xfrm>
            <a:off x="3643086" y="1365536"/>
            <a:ext cx="7975416"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dirty="0">
                <a:cs typeface="Arial" panose="020B0604020202020204" pitchFamily="34" charset="0"/>
              </a:rPr>
              <a:t>Since its induction, employers have had to follow their legal obligations listed under Part 2 of the Canada Labour Code. </a:t>
            </a:r>
          </a:p>
          <a:p>
            <a:r>
              <a:rPr lang="en-CA" dirty="0">
                <a:cs typeface="Arial" panose="020B0604020202020204" pitchFamily="34" charset="0"/>
              </a:rPr>
              <a:t>This is not a new concept in anyway.</a:t>
            </a:r>
          </a:p>
          <a:p>
            <a:r>
              <a:rPr lang="en-CA" dirty="0">
                <a:cs typeface="Arial" panose="020B0604020202020204" pitchFamily="34" charset="0"/>
              </a:rPr>
              <a:t>In fact, because of the </a:t>
            </a:r>
            <a:r>
              <a:rPr lang="en-CA" b="1" dirty="0">
                <a:cs typeface="Arial" panose="020B0604020202020204" pitchFamily="34" charset="0"/>
              </a:rPr>
              <a:t>WESTRAY</a:t>
            </a:r>
            <a:r>
              <a:rPr lang="en-CA" dirty="0">
                <a:cs typeface="Arial" panose="020B0604020202020204" pitchFamily="34" charset="0"/>
              </a:rPr>
              <a:t> mining disaster in 1992, that led to the deaths of 26 workers in Nova Scotia, it became criminal law in 2004 that employers </a:t>
            </a:r>
            <a:r>
              <a:rPr lang="en-CA" b="1" dirty="0">
                <a:cs typeface="Arial" panose="020B0604020202020204" pitchFamily="34" charset="0"/>
              </a:rPr>
              <a:t>MUST</a:t>
            </a:r>
            <a:r>
              <a:rPr lang="en-CA" dirty="0">
                <a:cs typeface="Arial" panose="020B0604020202020204" pitchFamily="34" charset="0"/>
              </a:rPr>
              <a:t> protect the health and safety of their workers.</a:t>
            </a:r>
          </a:p>
        </p:txBody>
      </p:sp>
      <p:sp>
        <p:nvSpPr>
          <p:cNvPr id="6" name="TextBox 5">
            <a:extLst>
              <a:ext uri="{FF2B5EF4-FFF2-40B4-BE49-F238E27FC236}">
                <a16:creationId xmlns:a16="http://schemas.microsoft.com/office/drawing/2014/main" id="{C6154A5A-0DB9-4D97-C6C2-06FD688889D5}"/>
              </a:ext>
            </a:extLst>
          </p:cNvPr>
          <p:cNvSpPr txBox="1"/>
          <p:nvPr/>
        </p:nvSpPr>
        <p:spPr>
          <a:xfrm>
            <a:off x="3643085" y="3123726"/>
            <a:ext cx="7975417" cy="1077218"/>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cs typeface="Arial" panose="020B0604020202020204" pitchFamily="34" charset="0"/>
              </a:rPr>
              <a:t>Section 217.1 </a:t>
            </a:r>
            <a:r>
              <a:rPr lang="en-US" sz="1600" dirty="0">
                <a:cs typeface="Arial" panose="020B0604020202020204" pitchFamily="34" charset="0"/>
              </a:rPr>
              <a:t>of the </a:t>
            </a:r>
            <a:r>
              <a:rPr lang="en-US" sz="1600" b="1" dirty="0">
                <a:cs typeface="Arial" panose="020B0604020202020204" pitchFamily="34" charset="0"/>
              </a:rPr>
              <a:t>Criminal Code </a:t>
            </a:r>
            <a:r>
              <a:rPr lang="en-US" sz="1600" dirty="0">
                <a:cs typeface="Arial" panose="020B0604020202020204" pitchFamily="34" charset="0"/>
              </a:rPr>
              <a:t>creates an </a:t>
            </a:r>
            <a:r>
              <a:rPr lang="en-US" sz="1600" b="1" i="1" dirty="0">
                <a:cs typeface="Arial" panose="020B0604020202020204" pitchFamily="34" charset="0"/>
              </a:rPr>
              <a:t>occupational health and safety duty requirement </a:t>
            </a:r>
            <a:r>
              <a:rPr lang="en-US" sz="1600" dirty="0">
                <a:cs typeface="Arial" panose="020B0604020202020204" pitchFamily="34" charset="0"/>
              </a:rPr>
              <a:t>for</a:t>
            </a:r>
            <a:r>
              <a:rPr lang="en-US" sz="1600" b="1" i="1" dirty="0">
                <a:cs typeface="Arial" panose="020B0604020202020204" pitchFamily="34" charset="0"/>
              </a:rPr>
              <a:t> </a:t>
            </a:r>
            <a:r>
              <a:rPr lang="en-US" sz="1600" dirty="0">
                <a:cs typeface="Arial" panose="020B0604020202020204" pitchFamily="34" charset="0"/>
              </a:rPr>
              <a:t>all organizations who undertake or have the authority to direct how others work or perform a task, to take all </a:t>
            </a:r>
            <a:r>
              <a:rPr lang="en-US" sz="1600" dirty="0">
                <a:solidFill>
                  <a:schemeClr val="bg1"/>
                </a:solidFill>
                <a:highlight>
                  <a:srgbClr val="FF0000"/>
                </a:highlight>
                <a:cs typeface="Arial" panose="020B0604020202020204" pitchFamily="34" charset="0"/>
              </a:rPr>
              <a:t>reasonable steps</a:t>
            </a:r>
            <a:r>
              <a:rPr lang="en-US" sz="1600" dirty="0">
                <a:solidFill>
                  <a:schemeClr val="bg1"/>
                </a:solidFill>
                <a:cs typeface="Arial" panose="020B0604020202020204" pitchFamily="34" charset="0"/>
              </a:rPr>
              <a:t> </a:t>
            </a:r>
            <a:r>
              <a:rPr lang="en-US" sz="1600" dirty="0">
                <a:cs typeface="Arial" panose="020B0604020202020204" pitchFamily="34" charset="0"/>
              </a:rPr>
              <a:t>to prevent bodily harm to the person performing the work or task, and to any other person.</a:t>
            </a:r>
          </a:p>
        </p:txBody>
      </p:sp>
      <p:sp>
        <p:nvSpPr>
          <p:cNvPr id="8" name="TextBox 7">
            <a:extLst>
              <a:ext uri="{FF2B5EF4-FFF2-40B4-BE49-F238E27FC236}">
                <a16:creationId xmlns:a16="http://schemas.microsoft.com/office/drawing/2014/main" id="{1A1DC56E-CE0A-4BC9-0EE3-897308ED6F8D}"/>
              </a:ext>
            </a:extLst>
          </p:cNvPr>
          <p:cNvSpPr txBox="1"/>
          <p:nvPr/>
        </p:nvSpPr>
        <p:spPr>
          <a:xfrm>
            <a:off x="573497" y="4007068"/>
            <a:ext cx="2544418"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CA" sz="1600" dirty="0">
                <a:cs typeface="Arial" panose="020B0604020202020204" pitchFamily="34" charset="0"/>
              </a:rPr>
              <a:t>Duties of Employers</a:t>
            </a:r>
          </a:p>
        </p:txBody>
      </p:sp>
      <p:sp>
        <p:nvSpPr>
          <p:cNvPr id="10" name="TextBox 9">
            <a:extLst>
              <a:ext uri="{FF2B5EF4-FFF2-40B4-BE49-F238E27FC236}">
                <a16:creationId xmlns:a16="http://schemas.microsoft.com/office/drawing/2014/main" id="{B68CA06E-44B1-C8BA-1A65-F00FF98B7CD7}"/>
              </a:ext>
            </a:extLst>
          </p:cNvPr>
          <p:cNvSpPr txBox="1"/>
          <p:nvPr/>
        </p:nvSpPr>
        <p:spPr>
          <a:xfrm>
            <a:off x="573497" y="4330220"/>
            <a:ext cx="10908969" cy="21236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i="0" u="none" strike="noStrike" dirty="0">
                <a:solidFill>
                  <a:srgbClr val="000000"/>
                </a:solidFill>
                <a:effectLst/>
                <a:cs typeface="Arial" panose="020B0604020202020204" pitchFamily="34" charset="0"/>
              </a:rPr>
              <a:t>124</a:t>
            </a:r>
            <a:r>
              <a:rPr lang="en-US" sz="1200" b="0" i="0" dirty="0">
                <a:solidFill>
                  <a:srgbClr val="333333"/>
                </a:solidFill>
                <a:effectLst/>
                <a:cs typeface="Arial" panose="020B0604020202020204" pitchFamily="34" charset="0"/>
              </a:rPr>
              <a:t> Every employer shall ensure that the health and safety at work of every person employed by the employer is protected. (CLC)</a:t>
            </a:r>
          </a:p>
          <a:p>
            <a:r>
              <a:rPr lang="en-US" sz="1200" b="1" i="0" u="none" strike="noStrike" dirty="0">
                <a:solidFill>
                  <a:srgbClr val="000000"/>
                </a:solidFill>
                <a:effectLst/>
                <a:cs typeface="Arial" panose="020B0604020202020204" pitchFamily="34" charset="0"/>
              </a:rPr>
              <a:t>125</a:t>
            </a:r>
            <a:r>
              <a:rPr lang="en-US" sz="1200" b="0" i="0" dirty="0">
                <a:solidFill>
                  <a:srgbClr val="333333"/>
                </a:solidFill>
                <a:effectLst/>
                <a:cs typeface="Arial" panose="020B0604020202020204" pitchFamily="34" charset="0"/>
              </a:rPr>
              <a:t> </a:t>
            </a:r>
            <a:r>
              <a:rPr lang="en-US" sz="1200" b="1" i="0" dirty="0">
                <a:solidFill>
                  <a:srgbClr val="000000"/>
                </a:solidFill>
                <a:effectLst/>
                <a:cs typeface="Arial" panose="020B0604020202020204" pitchFamily="34" charset="0"/>
              </a:rPr>
              <a:t>(1)</a:t>
            </a:r>
            <a:r>
              <a:rPr lang="en-US" sz="1200" b="0" i="0" dirty="0">
                <a:solidFill>
                  <a:srgbClr val="333333"/>
                </a:solidFill>
                <a:effectLst/>
                <a:cs typeface="Arial" panose="020B0604020202020204" pitchFamily="34" charset="0"/>
              </a:rPr>
              <a:t> Without restricting the generality of section 124, every employer shall, in respect of every work place controlled by the employer and, in respect of every work activity carried out by an employee in a work place that is </a:t>
            </a:r>
            <a:r>
              <a:rPr lang="en-US" sz="1200" b="1" i="0" u="sng" dirty="0">
                <a:solidFill>
                  <a:srgbClr val="333333"/>
                </a:solidFill>
                <a:effectLst/>
                <a:cs typeface="Arial" panose="020B0604020202020204" pitchFamily="34" charset="0"/>
              </a:rPr>
              <a:t>not controlled by the employer</a:t>
            </a:r>
            <a:r>
              <a:rPr lang="en-US" sz="1200" b="0" i="0" dirty="0">
                <a:solidFill>
                  <a:srgbClr val="333333"/>
                </a:solidFill>
                <a:effectLst/>
                <a:cs typeface="Arial" panose="020B0604020202020204" pitchFamily="34" charset="0"/>
              </a:rPr>
              <a:t>:</a:t>
            </a:r>
          </a:p>
          <a:p>
            <a:endParaRPr lang="en-US" sz="1200" b="0" i="0" dirty="0">
              <a:solidFill>
                <a:srgbClr val="333333"/>
              </a:solidFill>
              <a:effectLst/>
              <a:cs typeface="Arial" panose="020B0604020202020204" pitchFamily="34" charset="0"/>
            </a:endParaRPr>
          </a:p>
          <a:p>
            <a:r>
              <a:rPr lang="en-US" sz="1200" b="1" i="0" dirty="0">
                <a:solidFill>
                  <a:srgbClr val="000000"/>
                </a:solidFill>
                <a:effectLst/>
                <a:cs typeface="Arial" panose="020B0604020202020204" pitchFamily="34" charset="0"/>
              </a:rPr>
              <a:t>(c)</a:t>
            </a:r>
            <a:r>
              <a:rPr lang="en-US" sz="1200" b="0" i="0" dirty="0">
                <a:solidFill>
                  <a:srgbClr val="333333"/>
                </a:solidFill>
                <a:effectLst/>
                <a:cs typeface="Arial" panose="020B0604020202020204" pitchFamily="34" charset="0"/>
              </a:rPr>
              <a:t> except as provided for in the regulations, investigate, record and report, in accordance with the regulations, all accidents, occurrences of harassment and violence, </a:t>
            </a:r>
            <a:r>
              <a:rPr lang="en-US" sz="1200" b="1" i="0" dirty="0">
                <a:solidFill>
                  <a:srgbClr val="333333"/>
                </a:solidFill>
                <a:effectLst/>
                <a:cs typeface="Arial" panose="020B0604020202020204" pitchFamily="34" charset="0"/>
              </a:rPr>
              <a:t>occupational illnesses and other hazardous occurrences known to the employer;</a:t>
            </a:r>
          </a:p>
          <a:p>
            <a:pPr algn="l"/>
            <a:r>
              <a:rPr lang="en-US" sz="1200" b="1" i="0" dirty="0">
                <a:solidFill>
                  <a:srgbClr val="000000"/>
                </a:solidFill>
                <a:effectLst/>
                <a:cs typeface="Arial" panose="020B0604020202020204" pitchFamily="34" charset="0"/>
              </a:rPr>
              <a:t>(s)</a:t>
            </a:r>
            <a:r>
              <a:rPr lang="en-US" sz="1200" b="0" i="0" dirty="0">
                <a:solidFill>
                  <a:srgbClr val="333333"/>
                </a:solidFill>
                <a:effectLst/>
                <a:cs typeface="Arial" panose="020B0604020202020204" pitchFamily="34" charset="0"/>
              </a:rPr>
              <a:t> ensure that each employee is made </a:t>
            </a:r>
            <a:r>
              <a:rPr lang="en-US" sz="1200" b="1" i="0" dirty="0">
                <a:solidFill>
                  <a:srgbClr val="333333"/>
                </a:solidFill>
                <a:effectLst/>
                <a:cs typeface="Arial" panose="020B0604020202020204" pitchFamily="34" charset="0"/>
              </a:rPr>
              <a:t>aware of every known or foreseeable health or safety hazard </a:t>
            </a:r>
            <a:r>
              <a:rPr lang="en-US" sz="1200" b="0" i="0" dirty="0">
                <a:solidFill>
                  <a:srgbClr val="333333"/>
                </a:solidFill>
                <a:effectLst/>
                <a:cs typeface="Arial" panose="020B0604020202020204" pitchFamily="34" charset="0"/>
              </a:rPr>
              <a:t>in the area where the employee works;</a:t>
            </a:r>
          </a:p>
          <a:p>
            <a:pPr algn="l"/>
            <a:r>
              <a:rPr lang="en-US" sz="1200" b="1" i="0" dirty="0">
                <a:solidFill>
                  <a:srgbClr val="000000"/>
                </a:solidFill>
                <a:effectLst/>
                <a:cs typeface="Arial" panose="020B0604020202020204" pitchFamily="34" charset="0"/>
              </a:rPr>
              <a:t>(t)</a:t>
            </a:r>
            <a:r>
              <a:rPr lang="en-US" sz="1200" b="0" i="0" dirty="0">
                <a:solidFill>
                  <a:srgbClr val="333333"/>
                </a:solidFill>
                <a:effectLst/>
                <a:cs typeface="Arial" panose="020B0604020202020204" pitchFamily="34" charset="0"/>
              </a:rPr>
              <a:t> ensure that the machinery, </a:t>
            </a:r>
            <a:r>
              <a:rPr lang="en-US" sz="1200" b="1" i="0" dirty="0">
                <a:solidFill>
                  <a:srgbClr val="333333"/>
                </a:solidFill>
                <a:effectLst/>
                <a:cs typeface="Arial" panose="020B0604020202020204" pitchFamily="34" charset="0"/>
              </a:rPr>
              <a:t>equipment</a:t>
            </a:r>
            <a:r>
              <a:rPr lang="en-US" sz="1200" b="0" i="0" dirty="0">
                <a:solidFill>
                  <a:srgbClr val="333333"/>
                </a:solidFill>
                <a:effectLst/>
                <a:cs typeface="Arial" panose="020B0604020202020204" pitchFamily="34" charset="0"/>
              </a:rPr>
              <a:t> and tools used by the employees in the course of their employment meet prescribed health, safety and ergonomic standards and are </a:t>
            </a:r>
            <a:r>
              <a:rPr lang="en-US" sz="1200" b="1" i="0" dirty="0">
                <a:solidFill>
                  <a:srgbClr val="333333"/>
                </a:solidFill>
                <a:effectLst/>
                <a:cs typeface="Arial" panose="020B0604020202020204" pitchFamily="34" charset="0"/>
              </a:rPr>
              <a:t>safe under all conditions of their intended use</a:t>
            </a:r>
            <a:r>
              <a:rPr lang="en-US" sz="1200" b="0" i="0" dirty="0">
                <a:solidFill>
                  <a:srgbClr val="333333"/>
                </a:solidFill>
                <a:effectLst/>
                <a:cs typeface="Arial" panose="020B0604020202020204" pitchFamily="34" charset="0"/>
              </a:rPr>
              <a:t>;</a:t>
            </a:r>
          </a:p>
          <a:p>
            <a:r>
              <a:rPr lang="en-US" sz="1200" b="1" i="0" dirty="0">
                <a:solidFill>
                  <a:srgbClr val="000000"/>
                </a:solidFill>
                <a:effectLst/>
                <a:cs typeface="Arial" panose="020B0604020202020204" pitchFamily="34" charset="0"/>
              </a:rPr>
              <a:t>(w)</a:t>
            </a:r>
            <a:r>
              <a:rPr lang="en-US" sz="1200" b="0" i="0" dirty="0">
                <a:solidFill>
                  <a:srgbClr val="333333"/>
                </a:solidFill>
                <a:effectLst/>
                <a:cs typeface="Arial" panose="020B0604020202020204" pitchFamily="34" charset="0"/>
              </a:rPr>
              <a:t> ensure that every person granted access to the work place by the employer is familiar with and uses in the prescribed circumstances and manner all prescribed safety materials, equipment, devices and clothing;</a:t>
            </a:r>
          </a:p>
        </p:txBody>
      </p:sp>
    </p:spTree>
    <p:extLst>
      <p:ext uri="{BB962C8B-B14F-4D97-AF65-F5344CB8AC3E}">
        <p14:creationId xmlns:p14="http://schemas.microsoft.com/office/powerpoint/2010/main" val="99148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up)">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ipe(up)">
                                      <p:cBhvr>
                                        <p:cTn id="25" dur="500"/>
                                        <p:tgtEl>
                                          <p:spTgt spid="10">
                                            <p:txEl>
                                              <p:pRg st="0" end="0"/>
                                            </p:txEl>
                                          </p:spTgt>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wipe(up)">
                                      <p:cBhvr>
                                        <p:cTn id="29" dur="500"/>
                                        <p:tgtEl>
                                          <p:spTgt spid="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wipe(left)">
                                      <p:cBhvr>
                                        <p:cTn id="34" dur="500"/>
                                        <p:tgtEl>
                                          <p:spTgt spid="10">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Effect transition="in" filter="wipe(left)">
                                      <p:cBhvr>
                                        <p:cTn id="39" dur="500"/>
                                        <p:tgtEl>
                                          <p:spTgt spid="10">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0">
                                            <p:txEl>
                                              <p:pRg st="5" end="5"/>
                                            </p:txEl>
                                          </p:spTgt>
                                        </p:tgtEl>
                                        <p:attrNameLst>
                                          <p:attrName>style.visibility</p:attrName>
                                        </p:attrNameLst>
                                      </p:cBhvr>
                                      <p:to>
                                        <p:strVal val="visible"/>
                                      </p:to>
                                    </p:set>
                                    <p:animEffect transition="in" filter="wipe(left)">
                                      <p:cBhvr>
                                        <p:cTn id="44" dur="500"/>
                                        <p:tgtEl>
                                          <p:spTgt spid="10">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Effect transition="in" filter="wipe(left)">
                                      <p:cBhvr>
                                        <p:cTn id="49"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FCA26D-E653-0C84-C144-62673903AC75}"/>
              </a:ext>
            </a:extLst>
          </p:cNvPr>
          <p:cNvSpPr txBox="1"/>
          <p:nvPr/>
        </p:nvSpPr>
        <p:spPr>
          <a:xfrm>
            <a:off x="573498" y="576368"/>
            <a:ext cx="1094424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CA" b="1" dirty="0">
                <a:cs typeface="Arial" panose="020B0604020202020204" pitchFamily="34" charset="0"/>
              </a:rPr>
              <a:t>EVERYTHING the employer does in the work place, </a:t>
            </a:r>
            <a:r>
              <a:rPr lang="en-CA" b="1" u="sng" dirty="0">
                <a:cs typeface="Arial" panose="020B0604020202020204" pitchFamily="34" charset="0"/>
              </a:rPr>
              <a:t>MUST</a:t>
            </a:r>
            <a:r>
              <a:rPr lang="en-CA" b="1" dirty="0">
                <a:cs typeface="Arial" panose="020B0604020202020204" pitchFamily="34" charset="0"/>
              </a:rPr>
              <a:t> pass the requirements under Part 2 of the </a:t>
            </a:r>
          </a:p>
          <a:p>
            <a:pPr algn="ctr"/>
            <a:r>
              <a:rPr lang="en-CA" b="1" dirty="0">
                <a:cs typeface="Arial" panose="020B0604020202020204" pitchFamily="34" charset="0"/>
              </a:rPr>
              <a:t>Canada Labour Code and Canadian Occupational Health and Safety Regulations first. (Continued)</a:t>
            </a:r>
          </a:p>
        </p:txBody>
      </p:sp>
      <p:pic>
        <p:nvPicPr>
          <p:cNvPr id="4" name="Picture 3">
            <a:extLst>
              <a:ext uri="{FF2B5EF4-FFF2-40B4-BE49-F238E27FC236}">
                <a16:creationId xmlns:a16="http://schemas.microsoft.com/office/drawing/2014/main" id="{16962267-FEFE-A39F-B52A-DAE759A4F2AB}"/>
              </a:ext>
            </a:extLst>
          </p:cNvPr>
          <p:cNvPicPr>
            <a:picLocks noChangeAspect="1"/>
          </p:cNvPicPr>
          <p:nvPr/>
        </p:nvPicPr>
        <p:blipFill>
          <a:blip r:embed="rId2"/>
          <a:stretch>
            <a:fillRect/>
          </a:stretch>
        </p:blipFill>
        <p:spPr>
          <a:xfrm>
            <a:off x="588669" y="1345809"/>
            <a:ext cx="2569450" cy="2632487"/>
          </a:xfrm>
          <a:prstGeom prst="rect">
            <a:avLst/>
          </a:prstGeom>
        </p:spPr>
      </p:pic>
      <p:sp>
        <p:nvSpPr>
          <p:cNvPr id="3" name="Content Placeholder 2">
            <a:extLst>
              <a:ext uri="{FF2B5EF4-FFF2-40B4-BE49-F238E27FC236}">
                <a16:creationId xmlns:a16="http://schemas.microsoft.com/office/drawing/2014/main" id="{01ABEF91-8154-618B-99DF-B725E3703744}"/>
              </a:ext>
            </a:extLst>
          </p:cNvPr>
          <p:cNvSpPr txBox="1">
            <a:spLocks/>
          </p:cNvSpPr>
          <p:nvPr/>
        </p:nvSpPr>
        <p:spPr>
          <a:xfrm>
            <a:off x="3312826" y="2843834"/>
            <a:ext cx="2569450" cy="254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lt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lt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lt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9pPr>
          </a:lstStyle>
          <a:p>
            <a:pPr marL="0" indent="0">
              <a:buFont typeface="Wingdings 3" charset="2"/>
              <a:buNone/>
            </a:pPr>
            <a:r>
              <a:rPr lang="en-CA" sz="1400" dirty="0">
                <a:cs typeface="Arial" panose="020B0604020202020204" pitchFamily="34" charset="0"/>
              </a:rPr>
              <a:t>The Right to Refuse</a:t>
            </a:r>
          </a:p>
        </p:txBody>
      </p:sp>
      <p:sp>
        <p:nvSpPr>
          <p:cNvPr id="7" name="TextBox 6">
            <a:extLst>
              <a:ext uri="{FF2B5EF4-FFF2-40B4-BE49-F238E27FC236}">
                <a16:creationId xmlns:a16="http://schemas.microsoft.com/office/drawing/2014/main" id="{44E7EE25-7F32-842E-25BC-4556B0725F60}"/>
              </a:ext>
            </a:extLst>
          </p:cNvPr>
          <p:cNvSpPr txBox="1"/>
          <p:nvPr/>
        </p:nvSpPr>
        <p:spPr>
          <a:xfrm>
            <a:off x="3312826" y="3098499"/>
            <a:ext cx="8204919"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300" dirty="0">
                <a:cs typeface="Arial" panose="020B0604020202020204" pitchFamily="34" charset="0"/>
              </a:rPr>
              <a:t>You have the right to refuse to work if you have </a:t>
            </a:r>
            <a:r>
              <a:rPr lang="en-US" sz="1300" b="1" u="sng" dirty="0">
                <a:solidFill>
                  <a:schemeClr val="tx1"/>
                </a:solidFill>
                <a:highlight>
                  <a:srgbClr val="FFFF00"/>
                </a:highlight>
                <a:cs typeface="Arial" panose="020B0604020202020204" pitchFamily="34" charset="0"/>
              </a:rPr>
              <a:t>reasonable</a:t>
            </a:r>
            <a:r>
              <a:rPr lang="en-US" sz="1300" dirty="0">
                <a:cs typeface="Arial" panose="020B0604020202020204" pitchFamily="34" charset="0"/>
              </a:rPr>
              <a:t> cause to believe that:</a:t>
            </a:r>
          </a:p>
          <a:p>
            <a:pPr marL="285750" indent="-285750">
              <a:buFont typeface="Arial" panose="020B0604020202020204" pitchFamily="34" charset="0"/>
              <a:buChar char="•"/>
            </a:pPr>
            <a:r>
              <a:rPr lang="en-US" sz="1300" dirty="0">
                <a:cs typeface="Arial" panose="020B0604020202020204" pitchFamily="34" charset="0"/>
              </a:rPr>
              <a:t>your </a:t>
            </a:r>
            <a:r>
              <a:rPr lang="en-US" sz="1300" b="1" dirty="0">
                <a:cs typeface="Arial" panose="020B0604020202020204" pitchFamily="34" charset="0"/>
              </a:rPr>
              <a:t>workplace presents a danger</a:t>
            </a:r>
            <a:r>
              <a:rPr lang="en-US" sz="1300" dirty="0">
                <a:cs typeface="Arial" panose="020B0604020202020204" pitchFamily="34" charset="0"/>
              </a:rPr>
              <a:t> to you</a:t>
            </a:r>
          </a:p>
          <a:p>
            <a:pPr marL="285750" indent="-285750">
              <a:buFont typeface="Arial" panose="020B0604020202020204" pitchFamily="34" charset="0"/>
              <a:buChar char="•"/>
            </a:pPr>
            <a:r>
              <a:rPr lang="en-US" sz="1300" dirty="0">
                <a:cs typeface="Arial" panose="020B0604020202020204" pitchFamily="34" charset="0"/>
              </a:rPr>
              <a:t>the </a:t>
            </a:r>
            <a:r>
              <a:rPr lang="en-US" sz="1300" b="1" dirty="0">
                <a:cs typeface="Arial" panose="020B0604020202020204" pitchFamily="34" charset="0"/>
              </a:rPr>
              <a:t>use</a:t>
            </a:r>
            <a:r>
              <a:rPr lang="en-US" sz="1300" dirty="0">
                <a:cs typeface="Arial" panose="020B0604020202020204" pitchFamily="34" charset="0"/>
              </a:rPr>
              <a:t> or operation of a machine or </a:t>
            </a:r>
            <a:r>
              <a:rPr lang="en-US" sz="1300" b="1" dirty="0">
                <a:cs typeface="Arial" panose="020B0604020202020204" pitchFamily="34" charset="0"/>
              </a:rPr>
              <a:t>apparatus</a:t>
            </a:r>
            <a:r>
              <a:rPr lang="en-US" sz="1300" dirty="0">
                <a:cs typeface="Arial" panose="020B0604020202020204" pitchFamily="34" charset="0"/>
              </a:rPr>
              <a:t> presents a danger to you or to another employee, and</a:t>
            </a:r>
          </a:p>
          <a:p>
            <a:pPr marL="285750" indent="-285750">
              <a:buFont typeface="Arial" panose="020B0604020202020204" pitchFamily="34" charset="0"/>
              <a:buChar char="•"/>
            </a:pPr>
            <a:r>
              <a:rPr lang="en-US" sz="1300" dirty="0">
                <a:cs typeface="Arial" panose="020B0604020202020204" pitchFamily="34" charset="0"/>
              </a:rPr>
              <a:t>the </a:t>
            </a:r>
            <a:r>
              <a:rPr lang="en-US" sz="1300" b="1" dirty="0">
                <a:cs typeface="Arial" panose="020B0604020202020204" pitchFamily="34" charset="0"/>
              </a:rPr>
              <a:t>performance of an activity </a:t>
            </a:r>
            <a:r>
              <a:rPr lang="en-US" sz="1300" dirty="0">
                <a:cs typeface="Arial" panose="020B0604020202020204" pitchFamily="34" charset="0"/>
              </a:rPr>
              <a:t>constitutes a danger to you or to another employee</a:t>
            </a:r>
          </a:p>
        </p:txBody>
      </p:sp>
      <p:sp>
        <p:nvSpPr>
          <p:cNvPr id="9" name="TextBox 8">
            <a:extLst>
              <a:ext uri="{FF2B5EF4-FFF2-40B4-BE49-F238E27FC236}">
                <a16:creationId xmlns:a16="http://schemas.microsoft.com/office/drawing/2014/main" id="{618CD0AE-5B53-3AB8-DDA9-CC8555584A29}"/>
              </a:ext>
            </a:extLst>
          </p:cNvPr>
          <p:cNvSpPr txBox="1"/>
          <p:nvPr/>
        </p:nvSpPr>
        <p:spPr>
          <a:xfrm>
            <a:off x="3312827" y="1391061"/>
            <a:ext cx="2544418" cy="3077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CA" sz="1400" dirty="0">
                <a:cs typeface="Arial" panose="020B0604020202020204" pitchFamily="34" charset="0"/>
              </a:rPr>
              <a:t>The Right to Know</a:t>
            </a:r>
          </a:p>
        </p:txBody>
      </p:sp>
      <p:sp>
        <p:nvSpPr>
          <p:cNvPr id="11" name="TextBox 10">
            <a:extLst>
              <a:ext uri="{FF2B5EF4-FFF2-40B4-BE49-F238E27FC236}">
                <a16:creationId xmlns:a16="http://schemas.microsoft.com/office/drawing/2014/main" id="{6EA7C181-AF9E-29DD-7531-35E37122CE0E}"/>
              </a:ext>
            </a:extLst>
          </p:cNvPr>
          <p:cNvSpPr txBox="1"/>
          <p:nvPr/>
        </p:nvSpPr>
        <p:spPr>
          <a:xfrm>
            <a:off x="3312827" y="1685360"/>
            <a:ext cx="8204920" cy="10926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300" dirty="0">
                <a:cs typeface="Arial" panose="020B0604020202020204" pitchFamily="34" charset="0"/>
              </a:rPr>
              <a:t>You have the right to be informed of known or foreseeable hazards in the workplace and to be provided with the information, instructions, training, and supervision necessary to protect your health and safety…</a:t>
            </a:r>
          </a:p>
          <a:p>
            <a:r>
              <a:rPr lang="en-US" sz="1300" dirty="0">
                <a:cs typeface="Arial" panose="020B0604020202020204" pitchFamily="34" charset="0"/>
              </a:rPr>
              <a:t>…In addition, you are given the right to have access to government or employer reports related to the health and safety of employees through your policy health and safety committee, workplace health and safety committee or health and safety representative.</a:t>
            </a:r>
            <a:endParaRPr lang="en-CA" sz="1300" dirty="0">
              <a:cs typeface="Arial" panose="020B0604020202020204" pitchFamily="34" charset="0"/>
            </a:endParaRPr>
          </a:p>
        </p:txBody>
      </p:sp>
      <p:sp>
        <p:nvSpPr>
          <p:cNvPr id="12" name="TextBox 11">
            <a:extLst>
              <a:ext uri="{FF2B5EF4-FFF2-40B4-BE49-F238E27FC236}">
                <a16:creationId xmlns:a16="http://schemas.microsoft.com/office/drawing/2014/main" id="{B123DAB1-2B80-9706-7D64-785E02F5CC18}"/>
              </a:ext>
            </a:extLst>
          </p:cNvPr>
          <p:cNvSpPr txBox="1"/>
          <p:nvPr/>
        </p:nvSpPr>
        <p:spPr>
          <a:xfrm>
            <a:off x="588669" y="3990094"/>
            <a:ext cx="10929076" cy="24929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highlight>
                  <a:srgbClr val="FFFF00"/>
                </a:highlight>
                <a:cs typeface="Arial" panose="020B0604020202020204" pitchFamily="34" charset="0"/>
              </a:rPr>
              <a:t>Definition of Danger </a:t>
            </a:r>
            <a:r>
              <a:rPr lang="en-US" sz="1200" b="1" dirty="0">
                <a:cs typeface="Arial" panose="020B0604020202020204" pitchFamily="34" charset="0"/>
              </a:rPr>
              <a:t>– Interpretative Guidelines – 905-1-IPG</a:t>
            </a:r>
          </a:p>
          <a:p>
            <a:r>
              <a:rPr lang="en-US" sz="1200" b="1" dirty="0">
                <a:solidFill>
                  <a:srgbClr val="333333"/>
                </a:solidFill>
                <a:cs typeface="Arial" panose="020B0604020202020204" pitchFamily="34" charset="0"/>
              </a:rPr>
              <a:t>"Hazard" </a:t>
            </a:r>
            <a:r>
              <a:rPr lang="en-US" sz="1200" dirty="0">
                <a:solidFill>
                  <a:srgbClr val="333333"/>
                </a:solidFill>
                <a:cs typeface="Arial" panose="020B0604020202020204" pitchFamily="34" charset="0"/>
              </a:rPr>
              <a:t>means a source of harm or risk to an employee.</a:t>
            </a:r>
          </a:p>
          <a:p>
            <a:r>
              <a:rPr lang="en-US" sz="1200" b="1" dirty="0">
                <a:solidFill>
                  <a:srgbClr val="333333"/>
                </a:solidFill>
                <a:cs typeface="Arial" panose="020B0604020202020204" pitchFamily="34" charset="0"/>
              </a:rPr>
              <a:t>"Condition" </a:t>
            </a:r>
            <a:r>
              <a:rPr lang="en-US" sz="1200" dirty="0">
                <a:solidFill>
                  <a:srgbClr val="333333"/>
                </a:solidFill>
                <a:cs typeface="Arial" panose="020B0604020202020204" pitchFamily="34" charset="0"/>
              </a:rPr>
              <a:t>means circumstances, and in particular, those affecting the functioning or existence of something.</a:t>
            </a:r>
          </a:p>
          <a:p>
            <a:r>
              <a:rPr lang="en-US" sz="1200" b="1" dirty="0">
                <a:solidFill>
                  <a:srgbClr val="333333"/>
                </a:solidFill>
                <a:cs typeface="Arial" panose="020B0604020202020204" pitchFamily="34" charset="0"/>
              </a:rPr>
              <a:t>"Activity" </a:t>
            </a:r>
            <a:r>
              <a:rPr lang="en-US" sz="1200" dirty="0">
                <a:solidFill>
                  <a:srgbClr val="333333"/>
                </a:solidFill>
                <a:cs typeface="Arial" panose="020B0604020202020204" pitchFamily="34" charset="0"/>
              </a:rPr>
              <a:t>means the tasks directly related to the employee's duties.(In this case a vaccination policy/practice)</a:t>
            </a:r>
            <a:endParaRPr lang="en-US" sz="1200" b="1" dirty="0">
              <a:cs typeface="Arial" panose="020B0604020202020204" pitchFamily="34" charset="0"/>
            </a:endParaRPr>
          </a:p>
          <a:p>
            <a:r>
              <a:rPr lang="en-US" sz="1200" b="1" dirty="0">
                <a:highlight>
                  <a:srgbClr val="FFFF00"/>
                </a:highlight>
                <a:cs typeface="Arial" panose="020B0604020202020204" pitchFamily="34" charset="0"/>
              </a:rPr>
              <a:t>"Reasonably expected"</a:t>
            </a:r>
            <a:r>
              <a:rPr lang="en-US" sz="1200" b="1" dirty="0">
                <a:cs typeface="Arial" panose="020B0604020202020204" pitchFamily="34" charset="0"/>
              </a:rPr>
              <a:t> </a:t>
            </a:r>
            <a:r>
              <a:rPr lang="en-US" sz="1200" dirty="0">
                <a:cs typeface="Arial" panose="020B0604020202020204" pitchFamily="34" charset="0"/>
              </a:rPr>
              <a:t>means:</a:t>
            </a:r>
          </a:p>
          <a:p>
            <a:pPr marL="285750" indent="-285750">
              <a:buFont typeface="Arial" panose="020B0604020202020204" pitchFamily="34" charset="0"/>
              <a:buChar char="•"/>
            </a:pPr>
            <a:r>
              <a:rPr lang="en-US" sz="1200" dirty="0">
                <a:cs typeface="Arial" panose="020B0604020202020204" pitchFamily="34" charset="0"/>
              </a:rPr>
              <a:t>Does not require that the threat materialize every time the hazard, condition or activity occurs;</a:t>
            </a:r>
          </a:p>
          <a:p>
            <a:pPr marL="285750" indent="-285750">
              <a:buFont typeface="Arial" panose="020B0604020202020204" pitchFamily="34" charset="0"/>
              <a:buChar char="•"/>
            </a:pPr>
            <a:r>
              <a:rPr lang="en-US" sz="1200" dirty="0">
                <a:cs typeface="Arial" panose="020B0604020202020204" pitchFamily="34" charset="0"/>
              </a:rPr>
              <a:t>It is not necessary to establish precisely the time when the threat will materialize nor does the threat need to materialize frequently;</a:t>
            </a:r>
          </a:p>
          <a:p>
            <a:pPr marL="285750" indent="-285750">
              <a:buFont typeface="Arial" panose="020B0604020202020204" pitchFamily="34" charset="0"/>
              <a:buChar char="•"/>
            </a:pPr>
            <a:r>
              <a:rPr lang="en-US" sz="1200" dirty="0">
                <a:cs typeface="Arial" panose="020B0604020202020204" pitchFamily="34" charset="0"/>
              </a:rPr>
              <a:t>Only requires that a person determines </a:t>
            </a:r>
            <a:r>
              <a:rPr lang="en-US" sz="1200" b="1" dirty="0">
                <a:cs typeface="Arial" panose="020B0604020202020204" pitchFamily="34" charset="0"/>
              </a:rPr>
              <a:t>in what circumstances the threat could reasonably be expected to materialize</a:t>
            </a:r>
            <a:r>
              <a:rPr lang="en-US" sz="1200" dirty="0">
                <a:cs typeface="Arial" panose="020B0604020202020204" pitchFamily="34" charset="0"/>
              </a:rPr>
              <a:t>;</a:t>
            </a:r>
          </a:p>
          <a:p>
            <a:pPr marL="285750" indent="-285750">
              <a:buFont typeface="Arial" panose="020B0604020202020204" pitchFamily="34" charset="0"/>
              <a:buChar char="•"/>
            </a:pPr>
            <a:r>
              <a:rPr lang="en-US" sz="1200" dirty="0">
                <a:cs typeface="Arial" panose="020B0604020202020204" pitchFamily="34" charset="0"/>
              </a:rPr>
              <a:t>There is more than one way to establish that a condition, hazard, or activity can reasonably be expected to be a threat. Evidence of actual injury in exactly the same circumstances is not required.</a:t>
            </a:r>
          </a:p>
          <a:p>
            <a:endParaRPr lang="en-US" sz="1200" dirty="0">
              <a:cs typeface="Arial" panose="020B0604020202020204" pitchFamily="34" charset="0"/>
            </a:endParaRPr>
          </a:p>
          <a:p>
            <a:r>
              <a:rPr lang="en-US" sz="1200" dirty="0">
                <a:cs typeface="Arial" panose="020B0604020202020204" pitchFamily="34" charset="0"/>
              </a:rPr>
              <a:t>Other sources of evidence include: expert opinions; opinions of ordinary witnesses having the necessary experience; </a:t>
            </a:r>
            <a:r>
              <a:rPr lang="en-US" sz="1200" b="1" u="sng" dirty="0">
                <a:cs typeface="Arial" panose="020B0604020202020204" pitchFamily="34" charset="0"/>
              </a:rPr>
              <a:t>and inference arising logically or reasonably from known facts</a:t>
            </a:r>
            <a:r>
              <a:rPr lang="en-US" sz="1200" u="sng" dirty="0">
                <a:cs typeface="Arial" panose="020B0604020202020204" pitchFamily="34" charset="0"/>
              </a:rPr>
              <a:t>.</a:t>
            </a:r>
            <a:endParaRPr lang="en-CA" sz="1200" u="sng" dirty="0">
              <a:cs typeface="Arial" panose="020B0604020202020204" pitchFamily="34" charset="0"/>
            </a:endParaRPr>
          </a:p>
        </p:txBody>
      </p:sp>
    </p:spTree>
    <p:extLst>
      <p:ext uri="{BB962C8B-B14F-4D97-AF65-F5344CB8AC3E}">
        <p14:creationId xmlns:p14="http://schemas.microsoft.com/office/powerpoint/2010/main" val="242792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wipe(up)">
                                      <p:cBhvr>
                                        <p:cTn id="30" dur="500"/>
                                        <p:tgtEl>
                                          <p:spTgt spid="12">
                                            <p:txEl>
                                              <p:pRg st="0" end="0"/>
                                            </p:txEl>
                                          </p:spTgt>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12">
                                            <p:txEl>
                                              <p:pRg st="1" end="1"/>
                                            </p:txEl>
                                          </p:spTgt>
                                        </p:tgtEl>
                                        <p:attrNameLst>
                                          <p:attrName>style.visibility</p:attrName>
                                        </p:attrNameLst>
                                      </p:cBhvr>
                                      <p:to>
                                        <p:strVal val="visible"/>
                                      </p:to>
                                    </p:set>
                                    <p:animEffect transition="in" filter="wipe(up)">
                                      <p:cBhvr>
                                        <p:cTn id="34" dur="500"/>
                                        <p:tgtEl>
                                          <p:spTgt spid="12">
                                            <p:txEl>
                                              <p:pRg st="1" end="1"/>
                                            </p:txEl>
                                          </p:spTgt>
                                        </p:tgtEl>
                                      </p:cBhvr>
                                    </p:animEffect>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12">
                                            <p:txEl>
                                              <p:pRg st="2" end="2"/>
                                            </p:txEl>
                                          </p:spTgt>
                                        </p:tgtEl>
                                        <p:attrNameLst>
                                          <p:attrName>style.visibility</p:attrName>
                                        </p:attrNameLst>
                                      </p:cBhvr>
                                      <p:to>
                                        <p:strVal val="visible"/>
                                      </p:to>
                                    </p:set>
                                    <p:animEffect transition="in" filter="wipe(up)">
                                      <p:cBhvr>
                                        <p:cTn id="38" dur="500"/>
                                        <p:tgtEl>
                                          <p:spTgt spid="12">
                                            <p:txEl>
                                              <p:pRg st="2" end="2"/>
                                            </p:txEl>
                                          </p:spTgt>
                                        </p:tgtEl>
                                      </p:cBhvr>
                                    </p:animEffect>
                                  </p:childTnLst>
                                </p:cTn>
                              </p:par>
                            </p:childTnLst>
                          </p:cTn>
                        </p:par>
                        <p:par>
                          <p:cTn id="39" fill="hold">
                            <p:stCondLst>
                              <p:cond delay="1500"/>
                            </p:stCondLst>
                            <p:childTnLst>
                              <p:par>
                                <p:cTn id="40" presetID="22" presetClass="entr" presetSubtype="1" fill="hold" nodeType="afterEffect">
                                  <p:stCondLst>
                                    <p:cond delay="0"/>
                                  </p:stCondLst>
                                  <p:childTnLst>
                                    <p:set>
                                      <p:cBhvr>
                                        <p:cTn id="41" dur="1" fill="hold">
                                          <p:stCondLst>
                                            <p:cond delay="0"/>
                                          </p:stCondLst>
                                        </p:cTn>
                                        <p:tgtEl>
                                          <p:spTgt spid="12">
                                            <p:txEl>
                                              <p:pRg st="3" end="3"/>
                                            </p:txEl>
                                          </p:spTgt>
                                        </p:tgtEl>
                                        <p:attrNameLst>
                                          <p:attrName>style.visibility</p:attrName>
                                        </p:attrNameLst>
                                      </p:cBhvr>
                                      <p:to>
                                        <p:strVal val="visible"/>
                                      </p:to>
                                    </p:set>
                                    <p:animEffect transition="in" filter="wipe(up)">
                                      <p:cBhvr>
                                        <p:cTn id="42" dur="500"/>
                                        <p:tgtEl>
                                          <p:spTgt spid="1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2">
                                            <p:txEl>
                                              <p:pRg st="4" end="4"/>
                                            </p:txEl>
                                          </p:spTgt>
                                        </p:tgtEl>
                                        <p:attrNameLst>
                                          <p:attrName>style.visibility</p:attrName>
                                        </p:attrNameLst>
                                      </p:cBhvr>
                                      <p:to>
                                        <p:strVal val="visible"/>
                                      </p:to>
                                    </p:set>
                                    <p:animEffect transition="in" filter="wipe(up)">
                                      <p:cBhvr>
                                        <p:cTn id="47" dur="500"/>
                                        <p:tgtEl>
                                          <p:spTgt spid="1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FCA26D-E653-0C84-C144-62673903AC75}"/>
              </a:ext>
            </a:extLst>
          </p:cNvPr>
          <p:cNvSpPr txBox="1"/>
          <p:nvPr/>
        </p:nvSpPr>
        <p:spPr>
          <a:xfrm>
            <a:off x="734518" y="576368"/>
            <a:ext cx="1088398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CA" b="1" dirty="0">
                <a:cs typeface="Arial" panose="020B0604020202020204" pitchFamily="34" charset="0"/>
              </a:rPr>
              <a:t>EVERYTHING the employer does in the work place, </a:t>
            </a:r>
            <a:r>
              <a:rPr lang="en-CA" b="1" u="sng" dirty="0">
                <a:cs typeface="Arial" panose="020B0604020202020204" pitchFamily="34" charset="0"/>
              </a:rPr>
              <a:t>MUST</a:t>
            </a:r>
            <a:r>
              <a:rPr lang="en-CA" b="1" dirty="0">
                <a:cs typeface="Arial" panose="020B0604020202020204" pitchFamily="34" charset="0"/>
              </a:rPr>
              <a:t> pass the requirements under Part 2 of the </a:t>
            </a:r>
          </a:p>
          <a:p>
            <a:pPr algn="ctr"/>
            <a:r>
              <a:rPr lang="en-CA" b="1" dirty="0">
                <a:cs typeface="Arial" panose="020B0604020202020204" pitchFamily="34" charset="0"/>
              </a:rPr>
              <a:t>Canada Labour Code and Canadian Occupational Health and Safety Regulations first. (Continued)</a:t>
            </a:r>
          </a:p>
        </p:txBody>
      </p:sp>
      <p:pic>
        <p:nvPicPr>
          <p:cNvPr id="6" name="Picture 5">
            <a:extLst>
              <a:ext uri="{FF2B5EF4-FFF2-40B4-BE49-F238E27FC236}">
                <a16:creationId xmlns:a16="http://schemas.microsoft.com/office/drawing/2014/main" id="{816A98DF-DC07-49CB-0761-E5A2FCAD627B}"/>
              </a:ext>
            </a:extLst>
          </p:cNvPr>
          <p:cNvPicPr>
            <a:picLocks noChangeAspect="1"/>
          </p:cNvPicPr>
          <p:nvPr/>
        </p:nvPicPr>
        <p:blipFill>
          <a:blip r:embed="rId2"/>
          <a:stretch>
            <a:fillRect/>
          </a:stretch>
        </p:blipFill>
        <p:spPr>
          <a:xfrm>
            <a:off x="734517" y="1325425"/>
            <a:ext cx="2817065" cy="2396608"/>
          </a:xfrm>
          <a:prstGeom prst="rect">
            <a:avLst/>
          </a:prstGeom>
        </p:spPr>
      </p:pic>
      <p:sp>
        <p:nvSpPr>
          <p:cNvPr id="8" name="TextBox 7">
            <a:extLst>
              <a:ext uri="{FF2B5EF4-FFF2-40B4-BE49-F238E27FC236}">
                <a16:creationId xmlns:a16="http://schemas.microsoft.com/office/drawing/2014/main" id="{837C1931-A888-A87C-D3D0-7C2CF55AED12}"/>
              </a:ext>
            </a:extLst>
          </p:cNvPr>
          <p:cNvSpPr txBox="1"/>
          <p:nvPr/>
        </p:nvSpPr>
        <p:spPr>
          <a:xfrm>
            <a:off x="3737114" y="1339024"/>
            <a:ext cx="7881388" cy="523220"/>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b="1" dirty="0">
                <a:solidFill>
                  <a:schemeClr val="bg1"/>
                </a:solidFill>
                <a:cs typeface="Arial" panose="020B0604020202020204" pitchFamily="34" charset="0"/>
              </a:rPr>
              <a:t>Section 125.1 </a:t>
            </a:r>
            <a:r>
              <a:rPr lang="en-CA" sz="1400" dirty="0">
                <a:solidFill>
                  <a:schemeClr val="bg1"/>
                </a:solidFill>
                <a:cs typeface="Arial" panose="020B0604020202020204" pitchFamily="34" charset="0"/>
              </a:rPr>
              <a:t>speaks to the </a:t>
            </a:r>
            <a:r>
              <a:rPr lang="en-CA" sz="1400" b="1" dirty="0">
                <a:solidFill>
                  <a:schemeClr val="bg1"/>
                </a:solidFill>
                <a:cs typeface="Arial" panose="020B0604020202020204" pitchFamily="34" charset="0"/>
              </a:rPr>
              <a:t>“further specific duties of the employer” </a:t>
            </a:r>
            <a:r>
              <a:rPr lang="en-CA" sz="1400" dirty="0">
                <a:solidFill>
                  <a:schemeClr val="bg1"/>
                </a:solidFill>
                <a:cs typeface="Arial" panose="020B0604020202020204" pitchFamily="34" charset="0"/>
              </a:rPr>
              <a:t>and directly to the requirements for employers to use and store hazardous/dangerous products in the work place. </a:t>
            </a:r>
          </a:p>
        </p:txBody>
      </p:sp>
      <p:sp>
        <p:nvSpPr>
          <p:cNvPr id="10" name="TextBox 9">
            <a:extLst>
              <a:ext uri="{FF2B5EF4-FFF2-40B4-BE49-F238E27FC236}">
                <a16:creationId xmlns:a16="http://schemas.microsoft.com/office/drawing/2014/main" id="{7B9E9B5D-3C6A-ACD6-5084-E1932E966582}"/>
              </a:ext>
            </a:extLst>
          </p:cNvPr>
          <p:cNvSpPr txBox="1"/>
          <p:nvPr/>
        </p:nvSpPr>
        <p:spPr>
          <a:xfrm>
            <a:off x="3737114" y="1860155"/>
            <a:ext cx="7720370"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200" b="1" i="0" dirty="0">
                <a:solidFill>
                  <a:srgbClr val="000000"/>
                </a:solidFill>
                <a:effectLst/>
                <a:cs typeface="Arial" panose="020B0604020202020204" pitchFamily="34" charset="0"/>
              </a:rPr>
              <a:t>(a)</a:t>
            </a:r>
            <a:r>
              <a:rPr lang="en-US" sz="1200" b="0" i="0" dirty="0">
                <a:solidFill>
                  <a:srgbClr val="333333"/>
                </a:solidFill>
                <a:effectLst/>
                <a:cs typeface="Arial" panose="020B0604020202020204" pitchFamily="34" charset="0"/>
              </a:rPr>
              <a:t> ensure that concentrations of hazardous substances in the work place are controlled in accordance with prescribed standards;</a:t>
            </a:r>
          </a:p>
          <a:p>
            <a:pPr algn="l"/>
            <a:r>
              <a:rPr lang="en-US" sz="1200" b="1" i="0" dirty="0">
                <a:solidFill>
                  <a:srgbClr val="000000"/>
                </a:solidFill>
                <a:effectLst/>
                <a:cs typeface="Arial" panose="020B0604020202020204" pitchFamily="34" charset="0"/>
              </a:rPr>
              <a:t>(b)</a:t>
            </a:r>
            <a:r>
              <a:rPr lang="en-US" sz="1200" b="0" i="0" dirty="0">
                <a:solidFill>
                  <a:srgbClr val="333333"/>
                </a:solidFill>
                <a:effectLst/>
                <a:cs typeface="Arial" panose="020B0604020202020204" pitchFamily="34" charset="0"/>
              </a:rPr>
              <a:t> ensure that all hazardous substances in the work place are stored and handled in the manner prescribed;</a:t>
            </a:r>
          </a:p>
          <a:p>
            <a:pPr algn="l"/>
            <a:r>
              <a:rPr lang="en-US" sz="1200" b="1" i="0" dirty="0">
                <a:solidFill>
                  <a:srgbClr val="000000"/>
                </a:solidFill>
                <a:effectLst/>
                <a:cs typeface="Arial" panose="020B0604020202020204" pitchFamily="34" charset="0"/>
              </a:rPr>
              <a:t>(c)</a:t>
            </a:r>
            <a:r>
              <a:rPr lang="en-US" sz="1200" b="0" i="0" dirty="0">
                <a:solidFill>
                  <a:srgbClr val="333333"/>
                </a:solidFill>
                <a:effectLst/>
                <a:cs typeface="Arial" panose="020B0604020202020204" pitchFamily="34" charset="0"/>
              </a:rPr>
              <a:t> ensure that all hazardous substances in the work place, other than hazardous products, are identified in the manner prescribed;</a:t>
            </a:r>
          </a:p>
          <a:p>
            <a:pPr algn="l"/>
            <a:r>
              <a:rPr lang="en-US" sz="1200" b="1" i="0" dirty="0">
                <a:solidFill>
                  <a:srgbClr val="000000"/>
                </a:solidFill>
                <a:effectLst/>
                <a:cs typeface="Arial" panose="020B0604020202020204" pitchFamily="34" charset="0"/>
              </a:rPr>
              <a:t>(f)</a:t>
            </a:r>
            <a:r>
              <a:rPr lang="en-US" sz="1200" b="0" i="0" dirty="0">
                <a:solidFill>
                  <a:srgbClr val="333333"/>
                </a:solidFill>
                <a:effectLst/>
                <a:cs typeface="Arial" panose="020B0604020202020204" pitchFamily="34" charset="0"/>
              </a:rPr>
              <a:t> where employees may be exposed to hazardous substances, investigate and assess the exposure in the manner prescribed, with the assistance of the work place committee or the health and safety representative; and</a:t>
            </a:r>
          </a:p>
          <a:p>
            <a:pPr algn="l"/>
            <a:r>
              <a:rPr lang="en-US" sz="1200" b="1" i="0" dirty="0">
                <a:solidFill>
                  <a:srgbClr val="000000"/>
                </a:solidFill>
                <a:effectLst/>
                <a:cs typeface="Arial" panose="020B0604020202020204" pitchFamily="34" charset="0"/>
              </a:rPr>
              <a:t>(g)</a:t>
            </a:r>
            <a:r>
              <a:rPr lang="en-US" sz="1200" b="0" i="0" dirty="0">
                <a:solidFill>
                  <a:srgbClr val="333333"/>
                </a:solidFill>
                <a:effectLst/>
                <a:cs typeface="Arial" panose="020B0604020202020204" pitchFamily="34" charset="0"/>
              </a:rPr>
              <a:t> ensure that all records of exposure to hazardous substances are kept and maintained in the prescribed manner and that personal records of exposure are made available to the affected employees.</a:t>
            </a:r>
          </a:p>
        </p:txBody>
      </p:sp>
      <p:sp>
        <p:nvSpPr>
          <p:cNvPr id="13" name="Content Placeholder 2">
            <a:extLst>
              <a:ext uri="{FF2B5EF4-FFF2-40B4-BE49-F238E27FC236}">
                <a16:creationId xmlns:a16="http://schemas.microsoft.com/office/drawing/2014/main" id="{8CF9A82D-1DDA-FCED-A100-0C29E99B6780}"/>
              </a:ext>
            </a:extLst>
          </p:cNvPr>
          <p:cNvSpPr txBox="1">
            <a:spLocks/>
          </p:cNvSpPr>
          <p:nvPr/>
        </p:nvSpPr>
        <p:spPr>
          <a:xfrm>
            <a:off x="734516" y="3874677"/>
            <a:ext cx="9748757" cy="2745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lt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lt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lt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9pPr>
          </a:lstStyle>
          <a:p>
            <a:pPr marL="0" indent="0">
              <a:buFont typeface="Wingdings 3" charset="2"/>
              <a:buNone/>
            </a:pPr>
            <a:r>
              <a:rPr lang="en-CA" sz="1400" dirty="0">
                <a:cs typeface="Arial" panose="020B0604020202020204" pitchFamily="34" charset="0"/>
              </a:rPr>
              <a:t>Employer’s “duties” regarding the Global Harmonized System &amp; </a:t>
            </a:r>
            <a:r>
              <a:rPr lang="en-CA" sz="1400" b="1" dirty="0">
                <a:cs typeface="Arial" panose="020B0604020202020204" pitchFamily="34" charset="0"/>
              </a:rPr>
              <a:t>WHMIS</a:t>
            </a:r>
            <a:r>
              <a:rPr lang="en-CA" sz="1400" dirty="0">
                <a:cs typeface="Arial" panose="020B0604020202020204" pitchFamily="34" charset="0"/>
              </a:rPr>
              <a:t> - Used for Identifying known hazardous/dangerous products </a:t>
            </a:r>
          </a:p>
        </p:txBody>
      </p:sp>
      <p:sp>
        <p:nvSpPr>
          <p:cNvPr id="14" name="TextBox 13">
            <a:extLst>
              <a:ext uri="{FF2B5EF4-FFF2-40B4-BE49-F238E27FC236}">
                <a16:creationId xmlns:a16="http://schemas.microsoft.com/office/drawing/2014/main" id="{48342E36-1215-5F43-9493-130E8F5FBF76}"/>
              </a:ext>
            </a:extLst>
          </p:cNvPr>
          <p:cNvSpPr txBox="1"/>
          <p:nvPr/>
        </p:nvSpPr>
        <p:spPr>
          <a:xfrm>
            <a:off x="734515" y="4149216"/>
            <a:ext cx="10722969" cy="16466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600"/>
              </a:spcBef>
            </a:pPr>
            <a:r>
              <a:rPr lang="en-US" sz="1200" b="1" dirty="0">
                <a:cs typeface="Arial" panose="020B0604020202020204" pitchFamily="34" charset="0"/>
              </a:rPr>
              <a:t>Use of Material Safety Data Sheets (MSDSs) </a:t>
            </a:r>
            <a:r>
              <a:rPr lang="en-US" sz="1200" dirty="0">
                <a:cs typeface="Arial" panose="020B0604020202020204" pitchFamily="34" charset="0"/>
              </a:rPr>
              <a:t>– just called Safety Data Sheets now.</a:t>
            </a:r>
          </a:p>
          <a:p>
            <a:pPr>
              <a:spcBef>
                <a:spcPts val="600"/>
              </a:spcBef>
            </a:pPr>
            <a:r>
              <a:rPr lang="en-US" sz="1200" b="1" dirty="0">
                <a:cs typeface="Arial" panose="020B0604020202020204" pitchFamily="34" charset="0"/>
              </a:rPr>
              <a:t>Employee Education and Training</a:t>
            </a:r>
          </a:p>
          <a:p>
            <a:pPr>
              <a:buFontTx/>
              <a:buChar char="-"/>
            </a:pPr>
            <a:r>
              <a:rPr lang="en-US" sz="1200" dirty="0">
                <a:cs typeface="Arial" panose="020B0604020202020204" pitchFamily="34" charset="0"/>
              </a:rPr>
              <a:t> Instructions with respect to the product identifier;</a:t>
            </a:r>
          </a:p>
          <a:p>
            <a:pPr>
              <a:buFontTx/>
              <a:buChar char="-"/>
            </a:pPr>
            <a:r>
              <a:rPr lang="en-US" sz="1200" dirty="0">
                <a:cs typeface="Arial" panose="020B0604020202020204" pitchFamily="34" charset="0"/>
              </a:rPr>
              <a:t> Procedures for the safe handling, use, storage and disposal of a controlled product, including information relating to the disposal of a controlled product contained or transported in piping systems and vessels; and</a:t>
            </a:r>
          </a:p>
          <a:p>
            <a:pPr>
              <a:buFontTx/>
              <a:buChar char="-"/>
            </a:pPr>
            <a:r>
              <a:rPr lang="en-US" sz="1200" dirty="0">
                <a:cs typeface="Arial" panose="020B0604020202020204" pitchFamily="34" charset="0"/>
              </a:rPr>
              <a:t> Procedures to be followed in the case of an emergency involving a controlled product.</a:t>
            </a:r>
          </a:p>
          <a:p>
            <a:r>
              <a:rPr lang="en-US" sz="1200" dirty="0">
                <a:cs typeface="Arial" panose="020B0604020202020204" pitchFamily="34" charset="0"/>
              </a:rPr>
              <a:t>- </a:t>
            </a:r>
            <a:r>
              <a:rPr lang="en-US" sz="1200" b="1" dirty="0">
                <a:cs typeface="Arial" panose="020B0604020202020204" pitchFamily="34" charset="0"/>
              </a:rPr>
              <a:t>Hazard Identification and Ingredient Disclosure</a:t>
            </a:r>
            <a:r>
              <a:rPr lang="en-US" sz="1200" dirty="0">
                <a:cs typeface="Arial" panose="020B0604020202020204" pitchFamily="34" charset="0"/>
              </a:rPr>
              <a:t>. Employers are responsible for evaluating those products produced in a workplace process using the hazard criteria identified in the Controlled Products Regulations.</a:t>
            </a:r>
          </a:p>
        </p:txBody>
      </p:sp>
      <p:sp>
        <p:nvSpPr>
          <p:cNvPr id="15" name="TextBox 14">
            <a:extLst>
              <a:ext uri="{FF2B5EF4-FFF2-40B4-BE49-F238E27FC236}">
                <a16:creationId xmlns:a16="http://schemas.microsoft.com/office/drawing/2014/main" id="{97285C9C-A035-F50B-C7E5-125030DFBF6E}"/>
              </a:ext>
            </a:extLst>
          </p:cNvPr>
          <p:cNvSpPr txBox="1"/>
          <p:nvPr/>
        </p:nvSpPr>
        <p:spPr>
          <a:xfrm>
            <a:off x="734515" y="5795821"/>
            <a:ext cx="10722969" cy="646331"/>
          </a:xfrm>
          <a:prstGeom prst="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200" b="1" dirty="0">
                <a:cs typeface="Arial" panose="020B0604020202020204" pitchFamily="34" charset="0"/>
              </a:rPr>
              <a:t>WHMIS</a:t>
            </a:r>
            <a:r>
              <a:rPr lang="en-US" sz="1200" dirty="0">
                <a:cs typeface="Arial" panose="020B0604020202020204" pitchFamily="34" charset="0"/>
              </a:rPr>
              <a:t> is consistent with the worker’s “</a:t>
            </a:r>
            <a:r>
              <a:rPr lang="en-US" sz="1200" b="1" dirty="0">
                <a:cs typeface="Arial" panose="020B0604020202020204" pitchFamily="34" charset="0"/>
              </a:rPr>
              <a:t>right to know” or their “informed consent” </a:t>
            </a:r>
            <a:r>
              <a:rPr lang="en-US" sz="1200" dirty="0">
                <a:cs typeface="Arial" panose="020B0604020202020204" pitchFamily="34" charset="0"/>
              </a:rPr>
              <a:t>regarding what chemical hazards are present in the workplace, and what the employer and employee is to do to control them. Existing occupational health and safety legislation in Canada requires that workers be informed about ALL risks they may encounter on the job.</a:t>
            </a:r>
            <a:endParaRPr lang="en-CA" sz="1200" dirty="0">
              <a:cs typeface="Arial" panose="020B0604020202020204" pitchFamily="34" charset="0"/>
            </a:endParaRPr>
          </a:p>
        </p:txBody>
      </p:sp>
      <p:pic>
        <p:nvPicPr>
          <p:cNvPr id="16" name="Picture 15">
            <a:extLst>
              <a:ext uri="{FF2B5EF4-FFF2-40B4-BE49-F238E27FC236}">
                <a16:creationId xmlns:a16="http://schemas.microsoft.com/office/drawing/2014/main" id="{D410F9DD-EAB9-0B25-1265-AD68A6584A37}"/>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8241645" y="4194833"/>
            <a:ext cx="2251238" cy="598538"/>
          </a:xfrm>
          <a:prstGeom prst="rect">
            <a:avLst/>
          </a:prstGeom>
          <a:ln>
            <a:solidFill>
              <a:schemeClr val="tx1"/>
            </a:solidFill>
          </a:ln>
        </p:spPr>
      </p:pic>
      <p:pic>
        <p:nvPicPr>
          <p:cNvPr id="17" name="Picture 16">
            <a:extLst>
              <a:ext uri="{FF2B5EF4-FFF2-40B4-BE49-F238E27FC236}">
                <a16:creationId xmlns:a16="http://schemas.microsoft.com/office/drawing/2014/main" id="{8CC69193-1045-C680-279B-16AF490B9776}"/>
              </a:ext>
            </a:extLst>
          </p:cNvPr>
          <p:cNvPicPr>
            <a:picLocks noChangeAspect="1"/>
          </p:cNvPicPr>
          <p:nvPr/>
        </p:nvPicPr>
        <p:blipFill>
          <a:blip r:embed="rId5"/>
          <a:stretch>
            <a:fillRect/>
          </a:stretch>
        </p:blipFill>
        <p:spPr>
          <a:xfrm>
            <a:off x="10613323" y="4194833"/>
            <a:ext cx="670119" cy="598538"/>
          </a:xfrm>
          <a:prstGeom prst="rect">
            <a:avLst/>
          </a:prstGeom>
          <a:ln>
            <a:solidFill>
              <a:schemeClr val="tx1"/>
            </a:solidFill>
          </a:ln>
        </p:spPr>
      </p:pic>
    </p:spTree>
    <p:extLst>
      <p:ext uri="{BB962C8B-B14F-4D97-AF65-F5344CB8AC3E}">
        <p14:creationId xmlns:p14="http://schemas.microsoft.com/office/powerpoint/2010/main" val="411219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outVertical)">
                                      <p:cBhvr>
                                        <p:cTn id="38" dur="500"/>
                                        <p:tgtEl>
                                          <p:spTgt spid="16"/>
                                        </p:tgtEl>
                                      </p:cBhvr>
                                    </p:animEffect>
                                  </p:childTnLst>
                                </p:cTn>
                              </p:par>
                            </p:childTnLst>
                          </p:cTn>
                        </p:par>
                        <p:par>
                          <p:cTn id="39" fill="hold">
                            <p:stCondLst>
                              <p:cond delay="500"/>
                            </p:stCondLst>
                            <p:childTnLst>
                              <p:par>
                                <p:cTn id="40" presetID="16" presetClass="entr" presetSubtype="37"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out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FCA26D-E653-0C84-C144-62673903AC75}"/>
              </a:ext>
            </a:extLst>
          </p:cNvPr>
          <p:cNvSpPr txBox="1"/>
          <p:nvPr/>
        </p:nvSpPr>
        <p:spPr>
          <a:xfrm>
            <a:off x="749508" y="576368"/>
            <a:ext cx="1086899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CA" b="1" dirty="0">
                <a:cs typeface="Arial" panose="020B0604020202020204" pitchFamily="34" charset="0"/>
              </a:rPr>
              <a:t>EVERYTHING the employer does in the work place, </a:t>
            </a:r>
            <a:r>
              <a:rPr lang="en-CA" b="1" u="sng" dirty="0">
                <a:cs typeface="Arial" panose="020B0604020202020204" pitchFamily="34" charset="0"/>
              </a:rPr>
              <a:t>MUST</a:t>
            </a:r>
            <a:r>
              <a:rPr lang="en-CA" b="1" dirty="0">
                <a:cs typeface="Arial" panose="020B0604020202020204" pitchFamily="34" charset="0"/>
              </a:rPr>
              <a:t> pass the requirements under Part 2 of the </a:t>
            </a:r>
          </a:p>
          <a:p>
            <a:pPr algn="ctr"/>
            <a:r>
              <a:rPr lang="en-CA" b="1" dirty="0">
                <a:cs typeface="Arial" panose="020B0604020202020204" pitchFamily="34" charset="0"/>
              </a:rPr>
              <a:t>Canada Labour Code and Canadian Occupational Health and Safety Regulations first. (Continued)</a:t>
            </a:r>
          </a:p>
        </p:txBody>
      </p:sp>
      <p:pic>
        <p:nvPicPr>
          <p:cNvPr id="6" name="Picture 5">
            <a:extLst>
              <a:ext uri="{FF2B5EF4-FFF2-40B4-BE49-F238E27FC236}">
                <a16:creationId xmlns:a16="http://schemas.microsoft.com/office/drawing/2014/main" id="{816A98DF-DC07-49CB-0761-E5A2FCAD627B}"/>
              </a:ext>
            </a:extLst>
          </p:cNvPr>
          <p:cNvPicPr>
            <a:picLocks noChangeAspect="1"/>
          </p:cNvPicPr>
          <p:nvPr/>
        </p:nvPicPr>
        <p:blipFill>
          <a:blip r:embed="rId2"/>
          <a:stretch>
            <a:fillRect/>
          </a:stretch>
        </p:blipFill>
        <p:spPr>
          <a:xfrm>
            <a:off x="749508" y="1325425"/>
            <a:ext cx="2802075" cy="2623724"/>
          </a:xfrm>
          <a:prstGeom prst="rect">
            <a:avLst/>
          </a:prstGeom>
        </p:spPr>
      </p:pic>
      <p:sp>
        <p:nvSpPr>
          <p:cNvPr id="3" name="TextBox 2">
            <a:extLst>
              <a:ext uri="{FF2B5EF4-FFF2-40B4-BE49-F238E27FC236}">
                <a16:creationId xmlns:a16="http://schemas.microsoft.com/office/drawing/2014/main" id="{1DBCF518-C717-1CBF-0706-3B0BBDEC5D6D}"/>
              </a:ext>
            </a:extLst>
          </p:cNvPr>
          <p:cNvSpPr txBox="1"/>
          <p:nvPr/>
        </p:nvSpPr>
        <p:spPr>
          <a:xfrm>
            <a:off x="3629465" y="1461710"/>
            <a:ext cx="6567481" cy="338554"/>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CA" sz="1600" dirty="0">
                <a:cs typeface="Arial" panose="020B0604020202020204" pitchFamily="34" charset="0"/>
              </a:rPr>
              <a:t>Are there any other Acts or regulations of concern for the employer? </a:t>
            </a:r>
          </a:p>
        </p:txBody>
      </p:sp>
      <p:sp>
        <p:nvSpPr>
          <p:cNvPr id="4" name="TextBox 3">
            <a:extLst>
              <a:ext uri="{FF2B5EF4-FFF2-40B4-BE49-F238E27FC236}">
                <a16:creationId xmlns:a16="http://schemas.microsoft.com/office/drawing/2014/main" id="{D97B6613-AEB9-0A19-2286-71440E6FA3FA}"/>
              </a:ext>
            </a:extLst>
          </p:cNvPr>
          <p:cNvSpPr txBox="1"/>
          <p:nvPr/>
        </p:nvSpPr>
        <p:spPr>
          <a:xfrm>
            <a:off x="3629465" y="1803966"/>
            <a:ext cx="7989037" cy="129266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300" b="1" dirty="0">
                <a:cs typeface="Arial" panose="020B0604020202020204" pitchFamily="34" charset="0"/>
              </a:rPr>
              <a:t>Genetic Non-Discrimination Act:</a:t>
            </a:r>
          </a:p>
          <a:p>
            <a:pPr algn="l"/>
            <a:r>
              <a:rPr lang="en-US" sz="1300" b="1" i="0" u="none" strike="noStrike" dirty="0">
                <a:solidFill>
                  <a:srgbClr val="000000"/>
                </a:solidFill>
                <a:effectLst/>
                <a:cs typeface="Arial" panose="020B0604020202020204" pitchFamily="34" charset="0"/>
              </a:rPr>
              <a:t>3</a:t>
            </a:r>
            <a:r>
              <a:rPr lang="en-US" sz="1300" b="0" i="0" dirty="0">
                <a:solidFill>
                  <a:srgbClr val="333333"/>
                </a:solidFill>
                <a:effectLst/>
                <a:cs typeface="Arial" panose="020B0604020202020204" pitchFamily="34" charset="0"/>
              </a:rPr>
              <a:t> </a:t>
            </a:r>
            <a:r>
              <a:rPr lang="en-US" sz="1300" b="1" i="0" dirty="0">
                <a:solidFill>
                  <a:srgbClr val="000000"/>
                </a:solidFill>
                <a:effectLst/>
                <a:cs typeface="Arial" panose="020B0604020202020204" pitchFamily="34" charset="0"/>
              </a:rPr>
              <a:t>(1)</a:t>
            </a:r>
            <a:r>
              <a:rPr lang="en-US" sz="1300" b="0" i="0" dirty="0">
                <a:solidFill>
                  <a:srgbClr val="333333"/>
                </a:solidFill>
                <a:effectLst/>
                <a:cs typeface="Arial" panose="020B0604020202020204" pitchFamily="34" charset="0"/>
              </a:rPr>
              <a:t> It is prohibited for any person to require an individual to undergo a genetic test as a condition of</a:t>
            </a:r>
          </a:p>
          <a:p>
            <a:pPr lvl="1" algn="l"/>
            <a:r>
              <a:rPr lang="en-US" sz="1300" b="1" i="0" dirty="0">
                <a:solidFill>
                  <a:srgbClr val="000000"/>
                </a:solidFill>
                <a:effectLst/>
                <a:cs typeface="Arial" panose="020B0604020202020204" pitchFamily="34" charset="0"/>
              </a:rPr>
              <a:t>(a)</a:t>
            </a:r>
            <a:r>
              <a:rPr lang="en-US" sz="1300" b="0" i="0" dirty="0">
                <a:solidFill>
                  <a:srgbClr val="333333"/>
                </a:solidFill>
                <a:effectLst/>
                <a:cs typeface="Arial" panose="020B0604020202020204" pitchFamily="34" charset="0"/>
              </a:rPr>
              <a:t> providing goods or services to that individual;</a:t>
            </a:r>
          </a:p>
          <a:p>
            <a:pPr lvl="1" algn="l"/>
            <a:r>
              <a:rPr lang="en-US" sz="1300" b="1" i="0" dirty="0">
                <a:solidFill>
                  <a:srgbClr val="000000"/>
                </a:solidFill>
                <a:effectLst/>
                <a:cs typeface="Arial" panose="020B0604020202020204" pitchFamily="34" charset="0"/>
              </a:rPr>
              <a:t>(b)</a:t>
            </a:r>
            <a:r>
              <a:rPr lang="en-US" sz="1300" b="0" i="0" dirty="0">
                <a:solidFill>
                  <a:srgbClr val="333333"/>
                </a:solidFill>
                <a:effectLst/>
                <a:cs typeface="Arial" panose="020B0604020202020204" pitchFamily="34" charset="0"/>
              </a:rPr>
              <a:t> entering into </a:t>
            </a:r>
            <a:r>
              <a:rPr lang="en-US" sz="1300" b="1" i="0" dirty="0">
                <a:solidFill>
                  <a:srgbClr val="333333"/>
                </a:solidFill>
                <a:effectLst/>
                <a:cs typeface="Arial" panose="020B0604020202020204" pitchFamily="34" charset="0"/>
              </a:rPr>
              <a:t>or continuing a contract or agreement with that individual</a:t>
            </a:r>
            <a:r>
              <a:rPr lang="en-US" sz="1300" b="0" i="0" dirty="0">
                <a:solidFill>
                  <a:srgbClr val="333333"/>
                </a:solidFill>
                <a:effectLst/>
                <a:cs typeface="Arial" panose="020B0604020202020204" pitchFamily="34" charset="0"/>
              </a:rPr>
              <a:t>; or</a:t>
            </a:r>
          </a:p>
          <a:p>
            <a:pPr lvl="1" algn="l"/>
            <a:r>
              <a:rPr lang="en-US" sz="1300" b="1" i="0" dirty="0">
                <a:solidFill>
                  <a:srgbClr val="000000"/>
                </a:solidFill>
                <a:effectLst/>
                <a:cs typeface="Arial" panose="020B0604020202020204" pitchFamily="34" charset="0"/>
              </a:rPr>
              <a:t>(c)</a:t>
            </a:r>
            <a:r>
              <a:rPr lang="en-US" sz="1300" b="0" i="0" dirty="0">
                <a:solidFill>
                  <a:srgbClr val="333333"/>
                </a:solidFill>
                <a:effectLst/>
                <a:cs typeface="Arial" panose="020B0604020202020204" pitchFamily="34" charset="0"/>
              </a:rPr>
              <a:t> offering or continuing specific terms or conditions in a contract or agreement with that individual.</a:t>
            </a:r>
          </a:p>
        </p:txBody>
      </p:sp>
      <p:sp>
        <p:nvSpPr>
          <p:cNvPr id="5" name="TextBox 4">
            <a:extLst>
              <a:ext uri="{FF2B5EF4-FFF2-40B4-BE49-F238E27FC236}">
                <a16:creationId xmlns:a16="http://schemas.microsoft.com/office/drawing/2014/main" id="{66719611-E54D-9333-C0D2-89CD5FBC06DD}"/>
              </a:ext>
            </a:extLst>
          </p:cNvPr>
          <p:cNvSpPr txBox="1"/>
          <p:nvPr/>
        </p:nvSpPr>
        <p:spPr>
          <a:xfrm>
            <a:off x="3629465" y="3090145"/>
            <a:ext cx="7989038" cy="830997"/>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i="1" dirty="0">
                <a:solidFill>
                  <a:schemeClr val="tx1"/>
                </a:solidFill>
                <a:effectLst/>
                <a:cs typeface="Arial" panose="020B0604020202020204" pitchFamily="34" charset="0"/>
              </a:rPr>
              <a:t>Genetic test:</a:t>
            </a:r>
            <a:r>
              <a:rPr lang="en-US" sz="1600" b="0" i="0" dirty="0">
                <a:solidFill>
                  <a:schemeClr val="tx1"/>
                </a:solidFill>
                <a:effectLst/>
                <a:cs typeface="Arial" panose="020B0604020202020204" pitchFamily="34" charset="0"/>
              </a:rPr>
              <a:t> means a test that analyzes DNA, </a:t>
            </a:r>
            <a:r>
              <a:rPr lang="en-US" sz="1600" b="1" i="0" dirty="0">
                <a:solidFill>
                  <a:schemeClr val="tx1"/>
                </a:solidFill>
                <a:effectLst/>
                <a:cs typeface="Arial" panose="020B0604020202020204" pitchFamily="34" charset="0"/>
              </a:rPr>
              <a:t>RNA </a:t>
            </a:r>
            <a:r>
              <a:rPr lang="en-US" sz="1600" b="0" i="0" dirty="0">
                <a:solidFill>
                  <a:schemeClr val="tx1"/>
                </a:solidFill>
                <a:effectLst/>
                <a:cs typeface="Arial" panose="020B0604020202020204" pitchFamily="34" charset="0"/>
              </a:rPr>
              <a:t>or chromosomes for purposes such as the prediction of disease or vertical transmission risks, or monitoring, diagnosis or prognosis.</a:t>
            </a:r>
            <a:endParaRPr lang="en-CA" sz="1600" dirty="0">
              <a:solidFill>
                <a:schemeClr val="tx1"/>
              </a:solidFill>
              <a:cs typeface="Arial" panose="020B0604020202020204" pitchFamily="34" charset="0"/>
            </a:endParaRPr>
          </a:p>
        </p:txBody>
      </p:sp>
      <p:sp>
        <p:nvSpPr>
          <p:cNvPr id="7" name="TextBox 6">
            <a:extLst>
              <a:ext uri="{FF2B5EF4-FFF2-40B4-BE49-F238E27FC236}">
                <a16:creationId xmlns:a16="http://schemas.microsoft.com/office/drawing/2014/main" id="{75EF3784-8745-6BFB-8899-E16A04ECA18E}"/>
              </a:ext>
            </a:extLst>
          </p:cNvPr>
          <p:cNvSpPr txBox="1"/>
          <p:nvPr/>
        </p:nvSpPr>
        <p:spPr>
          <a:xfrm>
            <a:off x="749508" y="4032993"/>
            <a:ext cx="5556545" cy="307777"/>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CA" sz="1400" b="1" dirty="0">
                <a:solidFill>
                  <a:schemeClr val="tx1"/>
                </a:solidFill>
                <a:cs typeface="Arial" panose="020B0604020202020204" pitchFamily="34" charset="0"/>
              </a:rPr>
              <a:t>Assisted Human Reproduction Act</a:t>
            </a:r>
          </a:p>
        </p:txBody>
      </p:sp>
      <p:sp>
        <p:nvSpPr>
          <p:cNvPr id="9" name="TextBox 8">
            <a:extLst>
              <a:ext uri="{FF2B5EF4-FFF2-40B4-BE49-F238E27FC236}">
                <a16:creationId xmlns:a16="http://schemas.microsoft.com/office/drawing/2014/main" id="{142CF86B-A442-B6F7-64B4-D66EF3D4210B}"/>
              </a:ext>
            </a:extLst>
          </p:cNvPr>
          <p:cNvSpPr txBox="1"/>
          <p:nvPr/>
        </p:nvSpPr>
        <p:spPr>
          <a:xfrm>
            <a:off x="749508" y="4340770"/>
            <a:ext cx="6523489"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400" b="1" i="0" dirty="0">
                <a:solidFill>
                  <a:srgbClr val="333333"/>
                </a:solidFill>
                <a:effectLst/>
                <a:cs typeface="Arial" panose="020B0604020202020204" pitchFamily="34" charset="0"/>
              </a:rPr>
              <a:t>Principles</a:t>
            </a:r>
          </a:p>
          <a:p>
            <a:pPr algn="l"/>
            <a:r>
              <a:rPr lang="en-US" sz="1400" b="0" i="0" dirty="0">
                <a:solidFill>
                  <a:srgbClr val="333333"/>
                </a:solidFill>
                <a:effectLst/>
                <a:cs typeface="Arial" panose="020B0604020202020204" pitchFamily="34" charset="0"/>
              </a:rPr>
              <a:t>The Parliament of Canada recognizes and declares that:</a:t>
            </a:r>
          </a:p>
          <a:p>
            <a:r>
              <a:rPr lang="en-US" sz="1400" b="1" i="0" dirty="0">
                <a:solidFill>
                  <a:srgbClr val="000000"/>
                </a:solidFill>
                <a:effectLst/>
                <a:cs typeface="Arial" panose="020B0604020202020204" pitchFamily="34" charset="0"/>
              </a:rPr>
              <a:t>(g)</a:t>
            </a:r>
            <a:r>
              <a:rPr lang="en-US" sz="1400" b="0" i="0" dirty="0">
                <a:solidFill>
                  <a:srgbClr val="333333"/>
                </a:solidFill>
                <a:effectLst/>
                <a:cs typeface="Arial" panose="020B0604020202020204" pitchFamily="34" charset="0"/>
              </a:rPr>
              <a:t> human individuality and diversity, and the </a:t>
            </a:r>
            <a:r>
              <a:rPr lang="en-US" sz="1400" b="1" i="0" dirty="0">
                <a:solidFill>
                  <a:srgbClr val="333333"/>
                </a:solidFill>
                <a:effectLst/>
                <a:cs typeface="Arial" panose="020B0604020202020204" pitchFamily="34" charset="0"/>
              </a:rPr>
              <a:t>integrity of the human genome, must be preserved and protected.</a:t>
            </a:r>
          </a:p>
        </p:txBody>
      </p:sp>
      <p:sp>
        <p:nvSpPr>
          <p:cNvPr id="11" name="TextBox 10">
            <a:extLst>
              <a:ext uri="{FF2B5EF4-FFF2-40B4-BE49-F238E27FC236}">
                <a16:creationId xmlns:a16="http://schemas.microsoft.com/office/drawing/2014/main" id="{3027F991-695C-DB00-A660-95E5016DF668}"/>
              </a:ext>
            </a:extLst>
          </p:cNvPr>
          <p:cNvSpPr txBox="1"/>
          <p:nvPr/>
        </p:nvSpPr>
        <p:spPr>
          <a:xfrm>
            <a:off x="749508" y="5294877"/>
            <a:ext cx="6523489" cy="954107"/>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400" b="1" i="0" dirty="0">
                <a:solidFill>
                  <a:srgbClr val="333333"/>
                </a:solidFill>
                <a:effectLst/>
                <a:cs typeface="Arial" panose="020B0604020202020204" pitchFamily="34" charset="0"/>
              </a:rPr>
              <a:t>Prohibited procedures</a:t>
            </a:r>
          </a:p>
          <a:p>
            <a:pPr algn="l"/>
            <a:r>
              <a:rPr lang="en-US" sz="1400" b="1" i="0" u="none" strike="noStrike" dirty="0">
                <a:solidFill>
                  <a:srgbClr val="000000"/>
                </a:solidFill>
                <a:effectLst/>
                <a:cs typeface="Arial" panose="020B0604020202020204" pitchFamily="34" charset="0"/>
              </a:rPr>
              <a:t>5</a:t>
            </a:r>
            <a:r>
              <a:rPr lang="en-US" sz="1400" b="1" i="0" dirty="0">
                <a:solidFill>
                  <a:srgbClr val="000000"/>
                </a:solidFill>
                <a:effectLst/>
                <a:cs typeface="Arial" panose="020B0604020202020204" pitchFamily="34" charset="0"/>
              </a:rPr>
              <a:t>(1)</a:t>
            </a:r>
            <a:r>
              <a:rPr lang="en-US" sz="1400" b="0" i="0" dirty="0">
                <a:solidFill>
                  <a:srgbClr val="333333"/>
                </a:solidFill>
                <a:effectLst/>
                <a:cs typeface="Arial" panose="020B0604020202020204" pitchFamily="34" charset="0"/>
              </a:rPr>
              <a:t> No person shall knowingly:</a:t>
            </a:r>
          </a:p>
          <a:p>
            <a:r>
              <a:rPr lang="en-US" sz="1400" b="1" i="0" dirty="0">
                <a:solidFill>
                  <a:srgbClr val="000000"/>
                </a:solidFill>
                <a:effectLst/>
                <a:cs typeface="Arial" panose="020B0604020202020204" pitchFamily="34" charset="0"/>
              </a:rPr>
              <a:t>(f)</a:t>
            </a:r>
            <a:r>
              <a:rPr lang="en-US" sz="1400" b="0" i="0" dirty="0">
                <a:solidFill>
                  <a:srgbClr val="333333"/>
                </a:solidFill>
                <a:effectLst/>
                <a:cs typeface="Arial" panose="020B0604020202020204" pitchFamily="34" charset="0"/>
              </a:rPr>
              <a:t> alter the </a:t>
            </a:r>
            <a:r>
              <a:rPr lang="en-US" sz="1400" b="1" i="0" dirty="0">
                <a:solidFill>
                  <a:srgbClr val="333333"/>
                </a:solidFill>
                <a:effectLst/>
                <a:cs typeface="Arial" panose="020B0604020202020204" pitchFamily="34" charset="0"/>
              </a:rPr>
              <a:t>genome of a cell of a human being</a:t>
            </a:r>
            <a:r>
              <a:rPr lang="en-US" sz="1400" b="0" i="0" dirty="0">
                <a:solidFill>
                  <a:srgbClr val="333333"/>
                </a:solidFill>
                <a:effectLst/>
                <a:cs typeface="Arial" panose="020B0604020202020204" pitchFamily="34" charset="0"/>
              </a:rPr>
              <a:t> or </a:t>
            </a:r>
            <a:r>
              <a:rPr lang="en-US" sz="1400" b="0" i="1" dirty="0">
                <a:solidFill>
                  <a:srgbClr val="333333"/>
                </a:solidFill>
                <a:effectLst/>
                <a:cs typeface="Arial" panose="020B0604020202020204" pitchFamily="34" charset="0"/>
              </a:rPr>
              <a:t>in vitro</a:t>
            </a:r>
            <a:r>
              <a:rPr lang="en-US" sz="1400" b="0" i="0" dirty="0">
                <a:solidFill>
                  <a:srgbClr val="333333"/>
                </a:solidFill>
                <a:effectLst/>
                <a:cs typeface="Arial" panose="020B0604020202020204" pitchFamily="34" charset="0"/>
              </a:rPr>
              <a:t> embryo such that the alteration is capable of being transmitted to descendants;</a:t>
            </a:r>
          </a:p>
        </p:txBody>
      </p:sp>
      <p:pic>
        <p:nvPicPr>
          <p:cNvPr id="10" name="Picture 9">
            <a:extLst>
              <a:ext uri="{FF2B5EF4-FFF2-40B4-BE49-F238E27FC236}">
                <a16:creationId xmlns:a16="http://schemas.microsoft.com/office/drawing/2014/main" id="{10751079-CFAE-6425-295B-1DBCD10BCAA8}"/>
              </a:ext>
            </a:extLst>
          </p:cNvPr>
          <p:cNvPicPr>
            <a:picLocks noChangeAspect="1"/>
          </p:cNvPicPr>
          <p:nvPr/>
        </p:nvPicPr>
        <p:blipFill>
          <a:blip r:embed="rId3"/>
          <a:stretch>
            <a:fillRect/>
          </a:stretch>
        </p:blipFill>
        <p:spPr>
          <a:xfrm>
            <a:off x="7371695" y="4406420"/>
            <a:ext cx="4246807" cy="1875212"/>
          </a:xfrm>
          <a:prstGeom prst="rect">
            <a:avLst/>
          </a:prstGeom>
          <a:ln>
            <a:solidFill>
              <a:schemeClr val="tx1"/>
            </a:solidFill>
          </a:ln>
        </p:spPr>
      </p:pic>
      <p:sp>
        <p:nvSpPr>
          <p:cNvPr id="12" name="Arrow: Right 11">
            <a:extLst>
              <a:ext uri="{FF2B5EF4-FFF2-40B4-BE49-F238E27FC236}">
                <a16:creationId xmlns:a16="http://schemas.microsoft.com/office/drawing/2014/main" id="{1D343C20-C0F9-1779-4E99-B63545ED7EF5}"/>
              </a:ext>
            </a:extLst>
          </p:cNvPr>
          <p:cNvSpPr/>
          <p:nvPr/>
        </p:nvSpPr>
        <p:spPr>
          <a:xfrm>
            <a:off x="6195529" y="4997599"/>
            <a:ext cx="1139707" cy="59455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4142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FCA26D-E653-0C84-C144-62673903AC75}"/>
              </a:ext>
            </a:extLst>
          </p:cNvPr>
          <p:cNvSpPr txBox="1"/>
          <p:nvPr/>
        </p:nvSpPr>
        <p:spPr>
          <a:xfrm>
            <a:off x="703384" y="576368"/>
            <a:ext cx="1087291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CA" b="1" dirty="0">
                <a:cs typeface="Arial" panose="020B0604020202020204" pitchFamily="34" charset="0"/>
              </a:rPr>
              <a:t>EVERYTHING the employer does in the work place, </a:t>
            </a:r>
            <a:r>
              <a:rPr lang="en-CA" b="1" u="sng" dirty="0">
                <a:cs typeface="Arial" panose="020B0604020202020204" pitchFamily="34" charset="0"/>
              </a:rPr>
              <a:t>MUST</a:t>
            </a:r>
            <a:r>
              <a:rPr lang="en-CA" b="1" dirty="0">
                <a:cs typeface="Arial" panose="020B0604020202020204" pitchFamily="34" charset="0"/>
              </a:rPr>
              <a:t> pass the requirements under Part 2 of the </a:t>
            </a:r>
          </a:p>
          <a:p>
            <a:pPr algn="ctr"/>
            <a:r>
              <a:rPr lang="en-CA" b="1" dirty="0">
                <a:cs typeface="Arial" panose="020B0604020202020204" pitchFamily="34" charset="0"/>
              </a:rPr>
              <a:t>Canada Labour Code and Canadian Occupational Health and Safety Regulations first. (Continued)</a:t>
            </a:r>
          </a:p>
        </p:txBody>
      </p:sp>
      <p:pic>
        <p:nvPicPr>
          <p:cNvPr id="10" name="Picture 9">
            <a:extLst>
              <a:ext uri="{FF2B5EF4-FFF2-40B4-BE49-F238E27FC236}">
                <a16:creationId xmlns:a16="http://schemas.microsoft.com/office/drawing/2014/main" id="{1D0A98EB-499B-F5C3-7F72-E9454219840E}"/>
              </a:ext>
            </a:extLst>
          </p:cNvPr>
          <p:cNvPicPr>
            <a:picLocks noChangeAspect="1"/>
          </p:cNvPicPr>
          <p:nvPr/>
        </p:nvPicPr>
        <p:blipFill>
          <a:blip r:embed="rId2"/>
          <a:stretch>
            <a:fillRect/>
          </a:stretch>
        </p:blipFill>
        <p:spPr>
          <a:xfrm>
            <a:off x="665017" y="1732762"/>
            <a:ext cx="3597494" cy="4164038"/>
          </a:xfrm>
          <a:prstGeom prst="rect">
            <a:avLst/>
          </a:prstGeom>
        </p:spPr>
        <p:style>
          <a:lnRef idx="2">
            <a:schemeClr val="dk1"/>
          </a:lnRef>
          <a:fillRef idx="1">
            <a:schemeClr val="lt1"/>
          </a:fillRef>
          <a:effectRef idx="0">
            <a:schemeClr val="dk1"/>
          </a:effectRef>
          <a:fontRef idx="minor">
            <a:schemeClr val="dk1"/>
          </a:fontRef>
        </p:style>
      </p:pic>
      <p:sp>
        <p:nvSpPr>
          <p:cNvPr id="12" name="TextBox 11">
            <a:extLst>
              <a:ext uri="{FF2B5EF4-FFF2-40B4-BE49-F238E27FC236}">
                <a16:creationId xmlns:a16="http://schemas.microsoft.com/office/drawing/2014/main" id="{3594BD96-2E0E-B7E7-7B90-8ABB40FCB32C}"/>
              </a:ext>
            </a:extLst>
          </p:cNvPr>
          <p:cNvSpPr txBox="1"/>
          <p:nvPr/>
        </p:nvSpPr>
        <p:spPr>
          <a:xfrm>
            <a:off x="4543861" y="1366897"/>
            <a:ext cx="6983122"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600" dirty="0">
                <a:cs typeface="Arial" panose="020B0604020202020204" pitchFamily="34" charset="0"/>
              </a:rPr>
              <a:t>Employee collective bargaining agreements are all formed on the existing labour laws that protect all federal workers. The existing labour laws are the </a:t>
            </a:r>
            <a:r>
              <a:rPr lang="en-CA" sz="1600" b="1" dirty="0">
                <a:cs typeface="Arial" panose="020B0604020202020204" pitchFamily="34" charset="0"/>
              </a:rPr>
              <a:t>minimum requirements </a:t>
            </a:r>
            <a:r>
              <a:rPr lang="en-CA" sz="1600" dirty="0">
                <a:cs typeface="Arial" panose="020B0604020202020204" pitchFamily="34" charset="0"/>
              </a:rPr>
              <a:t>that </a:t>
            </a:r>
            <a:r>
              <a:rPr lang="en-CA" sz="1600" b="1" dirty="0">
                <a:cs typeface="Arial" panose="020B0604020202020204" pitchFamily="34" charset="0"/>
              </a:rPr>
              <a:t>MUST</a:t>
            </a:r>
            <a:r>
              <a:rPr lang="en-CA" sz="1600" dirty="0">
                <a:cs typeface="Arial" panose="020B0604020202020204" pitchFamily="34" charset="0"/>
              </a:rPr>
              <a:t> be adhered to by corporations and unions alike – neither entity can supersede the established labour or occupational health and safety legislation. </a:t>
            </a:r>
          </a:p>
          <a:p>
            <a:r>
              <a:rPr lang="en-CA" sz="1600" dirty="0">
                <a:cs typeface="Arial" panose="020B0604020202020204" pitchFamily="34" charset="0"/>
              </a:rPr>
              <a:t>Usually if the employer had missed an aspect of the legislation or labour code, the checks and balances provided by the employee’s collective agreement would catch these issues in the end.</a:t>
            </a:r>
          </a:p>
        </p:txBody>
      </p:sp>
      <p:sp>
        <p:nvSpPr>
          <p:cNvPr id="13" name="TextBox 12">
            <a:extLst>
              <a:ext uri="{FF2B5EF4-FFF2-40B4-BE49-F238E27FC236}">
                <a16:creationId xmlns:a16="http://schemas.microsoft.com/office/drawing/2014/main" id="{CBDA1569-85CE-E565-E143-CE06AA81EEAF}"/>
              </a:ext>
            </a:extLst>
          </p:cNvPr>
          <p:cNvSpPr txBox="1"/>
          <p:nvPr/>
        </p:nvSpPr>
        <p:spPr>
          <a:xfrm>
            <a:off x="4543860" y="3567571"/>
            <a:ext cx="6983123" cy="1077218"/>
          </a:xfrm>
          <a:prstGeom prst="rect">
            <a:avLst/>
          </a:prstGeom>
          <a:solidFill>
            <a:srgbClr val="FF0000"/>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CA" sz="1600" dirty="0">
                <a:cs typeface="Arial" panose="020B0604020202020204" pitchFamily="34" charset="0"/>
              </a:rPr>
              <a:t>However....what happens if the union themselves acts unknowingly or ignorantly regarding their members’ grievance? </a:t>
            </a:r>
            <a:br>
              <a:rPr lang="en-CA" sz="1600" dirty="0">
                <a:cs typeface="Arial" panose="020B0604020202020204" pitchFamily="34" charset="0"/>
              </a:rPr>
            </a:br>
            <a:r>
              <a:rPr lang="en-CA" sz="1600" dirty="0">
                <a:cs typeface="Arial" panose="020B0604020202020204" pitchFamily="34" charset="0"/>
              </a:rPr>
              <a:t>What if articles within their collective agreement are overlooked, or the union simply sides with the employer’s agenda despite obvious concerns?</a:t>
            </a:r>
          </a:p>
        </p:txBody>
      </p:sp>
      <p:sp>
        <p:nvSpPr>
          <p:cNvPr id="14" name="TextBox 13">
            <a:extLst>
              <a:ext uri="{FF2B5EF4-FFF2-40B4-BE49-F238E27FC236}">
                <a16:creationId xmlns:a16="http://schemas.microsoft.com/office/drawing/2014/main" id="{F4A7ABB8-C687-5EE7-6204-E5CB330BCE74}"/>
              </a:ext>
            </a:extLst>
          </p:cNvPr>
          <p:cNvSpPr txBox="1"/>
          <p:nvPr/>
        </p:nvSpPr>
        <p:spPr>
          <a:xfrm>
            <a:off x="4543860" y="4783360"/>
            <a:ext cx="6983123"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600" dirty="0">
                <a:cs typeface="Arial" panose="020B0604020202020204" pitchFamily="34" charset="0"/>
              </a:rPr>
              <a:t>Sadly when this occurs, the employee membership ends up being denied every single right that was afforded to them under both their collective agreement and the labour code because there is no executive member choosing to fight on behalf of the employees. </a:t>
            </a:r>
          </a:p>
        </p:txBody>
      </p:sp>
    </p:spTree>
    <p:extLst>
      <p:ext uri="{BB962C8B-B14F-4D97-AF65-F5344CB8AC3E}">
        <p14:creationId xmlns:p14="http://schemas.microsoft.com/office/powerpoint/2010/main" val="122061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up)">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5693D-4894-6360-3427-133871B9603B}"/>
              </a:ext>
            </a:extLst>
          </p:cNvPr>
          <p:cNvSpPr>
            <a:spLocks noGrp="1"/>
          </p:cNvSpPr>
          <p:nvPr>
            <p:ph type="title"/>
          </p:nvPr>
        </p:nvSpPr>
        <p:spPr>
          <a:xfrm>
            <a:off x="1027043" y="2369043"/>
            <a:ext cx="10137913" cy="2119914"/>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CA" sz="2800" b="1" dirty="0">
                <a:cs typeface="Arial" panose="020B0604020202020204" pitchFamily="34" charset="0"/>
              </a:rPr>
              <a:t>Note: </a:t>
            </a:r>
            <a:r>
              <a:rPr lang="en-CA" sz="2800" dirty="0">
                <a:cs typeface="Arial" panose="020B0604020202020204" pitchFamily="34" charset="0"/>
              </a:rPr>
              <a:t>This is just a </a:t>
            </a:r>
            <a:r>
              <a:rPr lang="en-CA" sz="2800" u="sng" dirty="0">
                <a:cs typeface="Arial" panose="020B0604020202020204" pitchFamily="34" charset="0"/>
              </a:rPr>
              <a:t>brief overview</a:t>
            </a:r>
            <a:r>
              <a:rPr lang="en-CA" sz="2800" dirty="0">
                <a:cs typeface="Arial" panose="020B0604020202020204" pitchFamily="34" charset="0"/>
              </a:rPr>
              <a:t> of Occupational Health and Safety legislation in Canada, and will not cover ALL relevant aspects.</a:t>
            </a:r>
            <a:br>
              <a:rPr lang="en-CA" sz="2800" dirty="0">
                <a:cs typeface="Arial" panose="020B0604020202020204" pitchFamily="34" charset="0"/>
              </a:rPr>
            </a:br>
            <a:br>
              <a:rPr lang="en-CA" sz="2800" dirty="0">
                <a:cs typeface="Arial" panose="020B0604020202020204" pitchFamily="34" charset="0"/>
              </a:rPr>
            </a:br>
            <a:r>
              <a:rPr lang="en-CA" sz="2800" dirty="0">
                <a:cs typeface="Arial" panose="020B0604020202020204" pitchFamily="34" charset="0"/>
              </a:rPr>
              <a:t>I also wanted to thank the National Citizens Inquiry for allowing me to testify here today.</a:t>
            </a:r>
          </a:p>
        </p:txBody>
      </p:sp>
    </p:spTree>
    <p:extLst>
      <p:ext uri="{BB962C8B-B14F-4D97-AF65-F5344CB8AC3E}">
        <p14:creationId xmlns:p14="http://schemas.microsoft.com/office/powerpoint/2010/main" val="3492165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BA5976-60A1-B4A2-1852-1F5E54A55EC8}"/>
              </a:ext>
            </a:extLst>
          </p:cNvPr>
          <p:cNvSpPr txBox="1"/>
          <p:nvPr/>
        </p:nvSpPr>
        <p:spPr>
          <a:xfrm>
            <a:off x="1453659" y="2096650"/>
            <a:ext cx="9284677" cy="21236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4400" dirty="0">
                <a:cs typeface="Arial" panose="020B0604020202020204" pitchFamily="34" charset="0"/>
              </a:rPr>
              <a:t>Are there potential consequences for the employer when safety laws are completely ignored? </a:t>
            </a:r>
          </a:p>
        </p:txBody>
      </p:sp>
      <p:sp>
        <p:nvSpPr>
          <p:cNvPr id="3" name="TextBox 2">
            <a:extLst>
              <a:ext uri="{FF2B5EF4-FFF2-40B4-BE49-F238E27FC236}">
                <a16:creationId xmlns:a16="http://schemas.microsoft.com/office/drawing/2014/main" id="{A049C5D5-DEFC-2852-456F-D3DABDB90E9D}"/>
              </a:ext>
            </a:extLst>
          </p:cNvPr>
          <p:cNvSpPr txBox="1"/>
          <p:nvPr/>
        </p:nvSpPr>
        <p:spPr>
          <a:xfrm>
            <a:off x="4532138" y="4347781"/>
            <a:ext cx="3127717" cy="1446550"/>
          </a:xfrm>
          <a:prstGeom prst="rect">
            <a:avLst/>
          </a:prstGeom>
          <a:solidFill>
            <a:schemeClr val="accent2"/>
          </a:solidFill>
          <a:ln>
            <a:solidFill>
              <a:schemeClr val="tx1"/>
            </a:solidFill>
          </a:ln>
        </p:spPr>
        <p:txBody>
          <a:bodyPr wrap="square" rtlCol="0">
            <a:spAutoFit/>
          </a:bodyPr>
          <a:lstStyle/>
          <a:p>
            <a:pPr algn="ctr"/>
            <a:r>
              <a:rPr lang="en-CA" sz="8800" dirty="0">
                <a:cs typeface="Arial" panose="020B0604020202020204" pitchFamily="34" charset="0"/>
              </a:rPr>
              <a:t>YES!</a:t>
            </a:r>
          </a:p>
        </p:txBody>
      </p:sp>
    </p:spTree>
    <p:extLst>
      <p:ext uri="{BB962C8B-B14F-4D97-AF65-F5344CB8AC3E}">
        <p14:creationId xmlns:p14="http://schemas.microsoft.com/office/powerpoint/2010/main" val="400195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67105-B947-BC54-56A5-AD822B4F71D9}"/>
              </a:ext>
            </a:extLst>
          </p:cNvPr>
          <p:cNvSpPr>
            <a:spLocks noGrp="1"/>
          </p:cNvSpPr>
          <p:nvPr>
            <p:ph type="title"/>
          </p:nvPr>
        </p:nvSpPr>
        <p:spPr>
          <a:xfrm>
            <a:off x="829994" y="583096"/>
            <a:ext cx="10553620" cy="530087"/>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CA" sz="2400" dirty="0">
                <a:cs typeface="Arial" panose="020B0604020202020204" pitchFamily="34" charset="0"/>
              </a:rPr>
              <a:t>The potential consequences of willful and immoral conduct by the employer</a:t>
            </a:r>
          </a:p>
        </p:txBody>
      </p:sp>
      <p:sp>
        <p:nvSpPr>
          <p:cNvPr id="3" name="Content Placeholder 2">
            <a:extLst>
              <a:ext uri="{FF2B5EF4-FFF2-40B4-BE49-F238E27FC236}">
                <a16:creationId xmlns:a16="http://schemas.microsoft.com/office/drawing/2014/main" id="{54681A03-C560-D0E5-51BC-D74AC1A6A4BC}"/>
              </a:ext>
            </a:extLst>
          </p:cNvPr>
          <p:cNvSpPr>
            <a:spLocks noGrp="1"/>
          </p:cNvSpPr>
          <p:nvPr>
            <p:ph idx="1"/>
          </p:nvPr>
        </p:nvSpPr>
        <p:spPr>
          <a:xfrm>
            <a:off x="829994" y="1291120"/>
            <a:ext cx="10553620" cy="597232"/>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CA" sz="1600" dirty="0">
                <a:cs typeface="Arial" panose="020B0604020202020204" pitchFamily="34" charset="0"/>
              </a:rPr>
              <a:t>How this all ties back into the </a:t>
            </a:r>
            <a:r>
              <a:rPr lang="en-CA" sz="1600" b="1" dirty="0">
                <a:cs typeface="Arial" panose="020B0604020202020204" pitchFamily="34" charset="0"/>
              </a:rPr>
              <a:t>WESTRAY</a:t>
            </a:r>
            <a:r>
              <a:rPr lang="en-CA" sz="1600" dirty="0">
                <a:cs typeface="Arial" panose="020B0604020202020204" pitchFamily="34" charset="0"/>
              </a:rPr>
              <a:t> mining incident of 1992 and the amendments and additions made to the criminal code of Canada.</a:t>
            </a:r>
          </a:p>
        </p:txBody>
      </p:sp>
      <p:sp>
        <p:nvSpPr>
          <p:cNvPr id="4" name="TextBox 3">
            <a:extLst>
              <a:ext uri="{FF2B5EF4-FFF2-40B4-BE49-F238E27FC236}">
                <a16:creationId xmlns:a16="http://schemas.microsoft.com/office/drawing/2014/main" id="{2205D814-590B-D34A-11D0-A065D5CA4A73}"/>
              </a:ext>
            </a:extLst>
          </p:cNvPr>
          <p:cNvSpPr txBox="1"/>
          <p:nvPr/>
        </p:nvSpPr>
        <p:spPr>
          <a:xfrm>
            <a:off x="829994" y="1858045"/>
            <a:ext cx="10553620" cy="229293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300" b="1" dirty="0">
                <a:cs typeface="Arial" panose="020B0604020202020204" pitchFamily="34" charset="0"/>
              </a:rPr>
              <a:t>Section 217.1 Criminal Code of Canada:</a:t>
            </a:r>
          </a:p>
          <a:p>
            <a:r>
              <a:rPr lang="en-US" sz="1300" dirty="0">
                <a:cs typeface="Arial" panose="020B0604020202020204" pitchFamily="34" charset="0"/>
              </a:rPr>
              <a:t>Every one who undertakes, or has the authority, to direct how another person does work or performs a task is under a legal duty to take reasonable steps to prevent bodily harm to that person, or any other person, arising from that work or task.</a:t>
            </a:r>
          </a:p>
          <a:p>
            <a:endParaRPr lang="en-US" sz="1300" dirty="0">
              <a:cs typeface="Arial" panose="020B0604020202020204" pitchFamily="34" charset="0"/>
            </a:endParaRPr>
          </a:p>
          <a:p>
            <a:r>
              <a:rPr lang="en-US" sz="1300" b="1" dirty="0">
                <a:cs typeface="Arial" panose="020B0604020202020204" pitchFamily="34" charset="0"/>
              </a:rPr>
              <a:t>Section 219 (1) Criminal negligence</a:t>
            </a:r>
          </a:p>
          <a:p>
            <a:r>
              <a:rPr lang="en-US" sz="1300" dirty="0">
                <a:cs typeface="Arial" panose="020B0604020202020204" pitchFamily="34" charset="0"/>
              </a:rPr>
              <a:t>219 (1) Every one is criminally negligent who:</a:t>
            </a:r>
          </a:p>
          <a:p>
            <a:r>
              <a:rPr lang="en-US" sz="1300" dirty="0">
                <a:cs typeface="Arial" panose="020B0604020202020204" pitchFamily="34" charset="0"/>
              </a:rPr>
              <a:t>(a) in doing anything, or</a:t>
            </a:r>
          </a:p>
          <a:p>
            <a:r>
              <a:rPr lang="en-US" sz="1300" dirty="0">
                <a:cs typeface="Arial" panose="020B0604020202020204" pitchFamily="34" charset="0"/>
              </a:rPr>
              <a:t>(b) in omitting to do anything </a:t>
            </a:r>
            <a:r>
              <a:rPr lang="en-US" sz="1300" b="1" u="sng" dirty="0">
                <a:cs typeface="Arial" panose="020B0604020202020204" pitchFamily="34" charset="0"/>
              </a:rPr>
              <a:t>that it is his duty to do</a:t>
            </a:r>
            <a:r>
              <a:rPr lang="en-US" sz="1300" dirty="0">
                <a:cs typeface="Arial" panose="020B0604020202020204" pitchFamily="34" charset="0"/>
              </a:rPr>
              <a:t>, shows wanton or reckless disregard for the lives or safety of other persons.</a:t>
            </a:r>
          </a:p>
          <a:p>
            <a:endParaRPr lang="en-US" sz="1300" dirty="0">
              <a:cs typeface="Arial" panose="020B0604020202020204" pitchFamily="34" charset="0"/>
            </a:endParaRPr>
          </a:p>
          <a:p>
            <a:r>
              <a:rPr lang="en-US" sz="1300" b="1" dirty="0">
                <a:cs typeface="Arial" panose="020B0604020202020204" pitchFamily="34" charset="0"/>
              </a:rPr>
              <a:t>Definition of </a:t>
            </a:r>
            <a:r>
              <a:rPr lang="en-US" sz="1300" b="1" u="sng" dirty="0">
                <a:cs typeface="Arial" panose="020B0604020202020204" pitchFamily="34" charset="0"/>
              </a:rPr>
              <a:t>duty</a:t>
            </a:r>
          </a:p>
          <a:p>
            <a:r>
              <a:rPr lang="en-US" sz="1300" dirty="0">
                <a:cs typeface="Arial" panose="020B0604020202020204" pitchFamily="34" charset="0"/>
              </a:rPr>
              <a:t>(2) For the purposes of this section, duty means a </a:t>
            </a:r>
            <a:r>
              <a:rPr lang="en-US" sz="1300" b="1" u="sng" dirty="0">
                <a:solidFill>
                  <a:schemeClr val="bg1"/>
                </a:solidFill>
                <a:highlight>
                  <a:srgbClr val="FF0000"/>
                </a:highlight>
                <a:cs typeface="Arial" panose="020B0604020202020204" pitchFamily="34" charset="0"/>
              </a:rPr>
              <a:t>duty imposed by law</a:t>
            </a:r>
            <a:r>
              <a:rPr lang="en-US" sz="1300" b="1" dirty="0">
                <a:cs typeface="Arial" panose="020B0604020202020204" pitchFamily="34" charset="0"/>
              </a:rPr>
              <a:t>.</a:t>
            </a:r>
            <a:r>
              <a:rPr lang="en-US" sz="1300" b="1" u="sng" dirty="0">
                <a:cs typeface="Arial" panose="020B0604020202020204" pitchFamily="34" charset="0"/>
              </a:rPr>
              <a:t> </a:t>
            </a:r>
            <a:endParaRPr lang="en-CA" sz="1300" b="1" u="sng" dirty="0">
              <a:cs typeface="Arial" panose="020B0604020202020204" pitchFamily="34" charset="0"/>
            </a:endParaRPr>
          </a:p>
        </p:txBody>
      </p:sp>
      <p:sp>
        <p:nvSpPr>
          <p:cNvPr id="5" name="TextBox 4">
            <a:extLst>
              <a:ext uri="{FF2B5EF4-FFF2-40B4-BE49-F238E27FC236}">
                <a16:creationId xmlns:a16="http://schemas.microsoft.com/office/drawing/2014/main" id="{BAEFFFC6-98DD-AE48-8536-5237E0141F1A}"/>
              </a:ext>
            </a:extLst>
          </p:cNvPr>
          <p:cNvSpPr txBox="1"/>
          <p:nvPr/>
        </p:nvSpPr>
        <p:spPr>
          <a:xfrm>
            <a:off x="829994" y="4147382"/>
            <a:ext cx="10553620" cy="2092881"/>
          </a:xfrm>
          <a:prstGeom prst="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300" b="1" dirty="0">
                <a:cs typeface="Arial" panose="020B0604020202020204" pitchFamily="34" charset="0"/>
              </a:rPr>
              <a:t>Causing death by criminal negligence</a:t>
            </a:r>
            <a:endParaRPr lang="en-US" sz="1300" dirty="0">
              <a:cs typeface="Arial" panose="020B0604020202020204" pitchFamily="34" charset="0"/>
            </a:endParaRPr>
          </a:p>
          <a:p>
            <a:r>
              <a:rPr lang="en-US" sz="1300" b="1" dirty="0">
                <a:cs typeface="Arial" panose="020B0604020202020204" pitchFamily="34" charset="0"/>
              </a:rPr>
              <a:t>220</a:t>
            </a:r>
            <a:r>
              <a:rPr lang="en-US" sz="1300" dirty="0">
                <a:cs typeface="Arial" panose="020B0604020202020204" pitchFamily="34" charset="0"/>
              </a:rPr>
              <a:t> Every person who by criminal negligence causes death to another person is guilty of an indictable offence and liable</a:t>
            </a:r>
          </a:p>
          <a:p>
            <a:r>
              <a:rPr lang="en-US" sz="1300" dirty="0">
                <a:cs typeface="Arial" panose="020B0604020202020204" pitchFamily="34" charset="0"/>
              </a:rPr>
              <a:t>(a) where a firearm is used in the commission of the offence, to imprisonment for life and to a minimum punishment of imprisonment for a term of four years; and</a:t>
            </a:r>
          </a:p>
          <a:p>
            <a:r>
              <a:rPr lang="en-US" sz="1300" dirty="0">
                <a:cs typeface="Arial" panose="020B0604020202020204" pitchFamily="34" charset="0"/>
              </a:rPr>
              <a:t>(b) in any other case, to imprisonment for life.</a:t>
            </a:r>
          </a:p>
          <a:p>
            <a:endParaRPr lang="en-US" sz="1300" dirty="0">
              <a:cs typeface="Arial" panose="020B0604020202020204" pitchFamily="34" charset="0"/>
            </a:endParaRPr>
          </a:p>
          <a:p>
            <a:r>
              <a:rPr lang="en-US" sz="1300" b="1" dirty="0">
                <a:cs typeface="Arial" panose="020B0604020202020204" pitchFamily="34" charset="0"/>
              </a:rPr>
              <a:t>Causing bodily harm by criminal negligence</a:t>
            </a:r>
          </a:p>
          <a:p>
            <a:r>
              <a:rPr lang="en-US" sz="1300" b="1" dirty="0">
                <a:cs typeface="Arial" panose="020B0604020202020204" pitchFamily="34" charset="0"/>
              </a:rPr>
              <a:t>221</a:t>
            </a:r>
            <a:r>
              <a:rPr lang="en-US" sz="1300" dirty="0">
                <a:cs typeface="Arial" panose="020B0604020202020204" pitchFamily="34" charset="0"/>
              </a:rPr>
              <a:t> Every person who by criminal negligence causes bodily harm to another person is guilty of</a:t>
            </a:r>
          </a:p>
          <a:p>
            <a:r>
              <a:rPr lang="en-US" sz="1300" dirty="0">
                <a:cs typeface="Arial" panose="020B0604020202020204" pitchFamily="34" charset="0"/>
              </a:rPr>
              <a:t>(a) an indictable offence and liable to imprisonment for a term of not more than 10 years; or</a:t>
            </a:r>
          </a:p>
          <a:p>
            <a:r>
              <a:rPr lang="en-US" sz="1300" dirty="0">
                <a:cs typeface="Arial" panose="020B0604020202020204" pitchFamily="34" charset="0"/>
              </a:rPr>
              <a:t>(b) an offence punishable on summary conviction.</a:t>
            </a:r>
            <a:endParaRPr lang="en-CA" sz="1300" dirty="0">
              <a:cs typeface="Arial" panose="020B0604020202020204" pitchFamily="34" charset="0"/>
            </a:endParaRPr>
          </a:p>
        </p:txBody>
      </p:sp>
      <p:sp>
        <p:nvSpPr>
          <p:cNvPr id="6" name="Arrow: Left 5">
            <a:extLst>
              <a:ext uri="{FF2B5EF4-FFF2-40B4-BE49-F238E27FC236}">
                <a16:creationId xmlns:a16="http://schemas.microsoft.com/office/drawing/2014/main" id="{CA1F968D-F2E2-EACA-AD7E-501A45902CDB}"/>
              </a:ext>
            </a:extLst>
          </p:cNvPr>
          <p:cNvSpPr/>
          <p:nvPr/>
        </p:nvSpPr>
        <p:spPr>
          <a:xfrm rot="10800000">
            <a:off x="6546575" y="3802028"/>
            <a:ext cx="742122" cy="473067"/>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C20B0324-BF84-6DCF-7875-1FF3B719ADE6}"/>
              </a:ext>
            </a:extLst>
          </p:cNvPr>
          <p:cNvSpPr txBox="1"/>
          <p:nvPr/>
        </p:nvSpPr>
        <p:spPr>
          <a:xfrm rot="10800000" flipV="1">
            <a:off x="7421217" y="3693304"/>
            <a:ext cx="355158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200" dirty="0">
                <a:cs typeface="Arial" panose="020B0604020202020204" pitchFamily="34" charset="0"/>
              </a:rPr>
              <a:t>The duties are listed in</a:t>
            </a:r>
            <a:r>
              <a:rPr lang="en-CA" sz="1200" b="1" dirty="0">
                <a:cs typeface="Arial" panose="020B0604020202020204" pitchFamily="34" charset="0"/>
              </a:rPr>
              <a:t> </a:t>
            </a:r>
            <a:r>
              <a:rPr lang="en-CA" sz="1200" dirty="0">
                <a:cs typeface="Arial" panose="020B0604020202020204" pitchFamily="34" charset="0"/>
              </a:rPr>
              <a:t>part 2 of the </a:t>
            </a:r>
            <a:r>
              <a:rPr lang="en-CA" sz="1200" b="1" dirty="0">
                <a:cs typeface="Arial" panose="020B0604020202020204" pitchFamily="34" charset="0"/>
              </a:rPr>
              <a:t>Canada Labour Code </a:t>
            </a:r>
            <a:r>
              <a:rPr lang="en-CA" sz="1200" dirty="0">
                <a:cs typeface="Arial" panose="020B0604020202020204" pitchFamily="34" charset="0"/>
              </a:rPr>
              <a:t>and accompanying </a:t>
            </a:r>
            <a:r>
              <a:rPr lang="en-CA" sz="1200" b="1" dirty="0">
                <a:cs typeface="Arial" panose="020B0604020202020204" pitchFamily="34" charset="0"/>
              </a:rPr>
              <a:t>Canadian Occupational Health and Safety Regulations</a:t>
            </a:r>
          </a:p>
        </p:txBody>
      </p:sp>
    </p:spTree>
    <p:extLst>
      <p:ext uri="{BB962C8B-B14F-4D97-AF65-F5344CB8AC3E}">
        <p14:creationId xmlns:p14="http://schemas.microsoft.com/office/powerpoint/2010/main" val="11652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wipe(up)">
                                      <p:cBhvr>
                                        <p:cTn id="48" dur="500"/>
                                        <p:tgtEl>
                                          <p:spTgt spid="5">
                                            <p:txEl>
                                              <p:pRg st="0" end="0"/>
                                            </p:txEl>
                                          </p:spTgt>
                                        </p:tgtEl>
                                      </p:cBhvr>
                                    </p:animEffect>
                                  </p:childTnLst>
                                </p:cTn>
                              </p:par>
                              <p:par>
                                <p:cTn id="49" presetID="22" presetClass="entr" presetSubtype="1" fill="hold" nodeType="with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Effect transition="in" filter="wipe(up)">
                                      <p:cBhvr>
                                        <p:cTn id="51" dur="500"/>
                                        <p:tgtEl>
                                          <p:spTgt spid="5">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5">
                                            <p:txEl>
                                              <p:pRg st="5" end="5"/>
                                            </p:txEl>
                                          </p:spTgt>
                                        </p:tgtEl>
                                        <p:attrNameLst>
                                          <p:attrName>style.visibility</p:attrName>
                                        </p:attrNameLst>
                                      </p:cBhvr>
                                      <p:to>
                                        <p:strVal val="visible"/>
                                      </p:to>
                                    </p:set>
                                    <p:animEffect transition="in" filter="wipe(up)">
                                      <p:cBhvr>
                                        <p:cTn id="64" dur="500"/>
                                        <p:tgtEl>
                                          <p:spTgt spid="5">
                                            <p:txEl>
                                              <p:pRg st="5" end="5"/>
                                            </p:txEl>
                                          </p:spTgt>
                                        </p:tgtEl>
                                      </p:cBhvr>
                                    </p:animEffect>
                                  </p:childTnLst>
                                </p:cTn>
                              </p:par>
                              <p:par>
                                <p:cTn id="65" presetID="22" presetClass="entr" presetSubtype="1" fill="hold" nodeType="withEffect">
                                  <p:stCondLst>
                                    <p:cond delay="0"/>
                                  </p:stCondLst>
                                  <p:childTnLst>
                                    <p:set>
                                      <p:cBhvr>
                                        <p:cTn id="66" dur="1" fill="hold">
                                          <p:stCondLst>
                                            <p:cond delay="0"/>
                                          </p:stCondLst>
                                        </p:cTn>
                                        <p:tgtEl>
                                          <p:spTgt spid="5">
                                            <p:txEl>
                                              <p:pRg st="6" end="6"/>
                                            </p:txEl>
                                          </p:spTgt>
                                        </p:tgtEl>
                                        <p:attrNameLst>
                                          <p:attrName>style.visibility</p:attrName>
                                        </p:attrNameLst>
                                      </p:cBhvr>
                                      <p:to>
                                        <p:strVal val="visible"/>
                                      </p:to>
                                    </p:set>
                                    <p:animEffect transition="in" filter="wipe(up)">
                                      <p:cBhvr>
                                        <p:cTn id="67" dur="500"/>
                                        <p:tgtEl>
                                          <p:spTgt spid="5">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ED05B6-774B-338E-BC49-1200F467A1E2}"/>
              </a:ext>
            </a:extLst>
          </p:cNvPr>
          <p:cNvSpPr txBox="1"/>
          <p:nvPr/>
        </p:nvSpPr>
        <p:spPr>
          <a:xfrm>
            <a:off x="1139483" y="1874728"/>
            <a:ext cx="9913034" cy="31085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800" b="1" dirty="0">
                <a:cs typeface="Arial" panose="020B0604020202020204" pitchFamily="34" charset="0"/>
              </a:rPr>
              <a:t>But Ryan... Are these vaccines not the property of the Big Pharma or even the Government of Canada? </a:t>
            </a:r>
          </a:p>
          <a:p>
            <a:pPr algn="ctr"/>
            <a:r>
              <a:rPr lang="en-CA" sz="2800" b="1" dirty="0">
                <a:cs typeface="Arial" panose="020B0604020202020204" pitchFamily="34" charset="0"/>
              </a:rPr>
              <a:t>Could the employer claim that these vaccines are owned by the pharmacies administering them to people?</a:t>
            </a:r>
          </a:p>
          <a:p>
            <a:pPr algn="ctr"/>
            <a:endParaRPr lang="en-CA" sz="2800" b="1" dirty="0">
              <a:cs typeface="Arial" panose="020B0604020202020204" pitchFamily="34" charset="0"/>
            </a:endParaRPr>
          </a:p>
          <a:p>
            <a:pPr algn="ctr"/>
            <a:r>
              <a:rPr lang="en-CA" sz="2800" b="1" dirty="0">
                <a:solidFill>
                  <a:schemeClr val="accent2"/>
                </a:solidFill>
                <a:cs typeface="Arial" panose="020B0604020202020204" pitchFamily="34" charset="0"/>
              </a:rPr>
              <a:t>How can one claim that these are the employer’s </a:t>
            </a:r>
          </a:p>
          <a:p>
            <a:pPr algn="ctr"/>
            <a:r>
              <a:rPr lang="en-CA" sz="2800" b="1" dirty="0">
                <a:solidFill>
                  <a:schemeClr val="accent2"/>
                </a:solidFill>
                <a:cs typeface="Arial" panose="020B0604020202020204" pitchFamily="34" charset="0"/>
              </a:rPr>
              <a:t>device or piece of equipment?</a:t>
            </a:r>
          </a:p>
        </p:txBody>
      </p:sp>
    </p:spTree>
    <p:extLst>
      <p:ext uri="{BB962C8B-B14F-4D97-AF65-F5344CB8AC3E}">
        <p14:creationId xmlns:p14="http://schemas.microsoft.com/office/powerpoint/2010/main" val="3204336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C24E-A885-164F-950F-30DD0F477ED4}"/>
              </a:ext>
            </a:extLst>
          </p:cNvPr>
          <p:cNvSpPr>
            <a:spLocks noGrp="1"/>
          </p:cNvSpPr>
          <p:nvPr>
            <p:ph type="title"/>
          </p:nvPr>
        </p:nvSpPr>
        <p:spPr>
          <a:xfrm>
            <a:off x="747672" y="694008"/>
            <a:ext cx="10647161" cy="503583"/>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CA" sz="2800" dirty="0">
                <a:cs typeface="Arial" panose="020B0604020202020204" pitchFamily="34" charset="0"/>
              </a:rPr>
              <a:t>How are these vaccines legally tied to the employer as </a:t>
            </a:r>
            <a:r>
              <a:rPr lang="en-CA" sz="2800" b="1" u="sng" dirty="0">
                <a:cs typeface="Arial" panose="020B0604020202020204" pitchFamily="34" charset="0"/>
              </a:rPr>
              <a:t>their</a:t>
            </a:r>
            <a:r>
              <a:rPr lang="en-CA" sz="2800" dirty="0">
                <a:cs typeface="Arial" panose="020B0604020202020204" pitchFamily="34" charset="0"/>
              </a:rPr>
              <a:t> liability? </a:t>
            </a:r>
          </a:p>
        </p:txBody>
      </p:sp>
      <p:sp>
        <p:nvSpPr>
          <p:cNvPr id="3" name="Content Placeholder 2">
            <a:extLst>
              <a:ext uri="{FF2B5EF4-FFF2-40B4-BE49-F238E27FC236}">
                <a16:creationId xmlns:a16="http://schemas.microsoft.com/office/drawing/2014/main" id="{C1565F54-3C57-7951-D4B0-8FF4031A4645}"/>
              </a:ext>
            </a:extLst>
          </p:cNvPr>
          <p:cNvSpPr>
            <a:spLocks noGrp="1"/>
          </p:cNvSpPr>
          <p:nvPr>
            <p:ph idx="1"/>
          </p:nvPr>
        </p:nvSpPr>
        <p:spPr>
          <a:xfrm>
            <a:off x="747673" y="1285946"/>
            <a:ext cx="10647160" cy="4706892"/>
          </a:xfrm>
        </p:spPr>
        <p:style>
          <a:lnRef idx="2">
            <a:schemeClr val="dk1"/>
          </a:lnRef>
          <a:fillRef idx="1">
            <a:schemeClr val="lt1"/>
          </a:fillRef>
          <a:effectRef idx="0">
            <a:schemeClr val="dk1"/>
          </a:effectRef>
          <a:fontRef idx="minor">
            <a:schemeClr val="dk1"/>
          </a:fontRef>
        </p:style>
        <p:txBody>
          <a:bodyPr>
            <a:normAutofit lnSpcReduction="10000"/>
          </a:bodyPr>
          <a:lstStyle/>
          <a:p>
            <a:pPr>
              <a:spcBef>
                <a:spcPts val="1200"/>
              </a:spcBef>
            </a:pPr>
            <a:r>
              <a:rPr lang="en-CA" sz="1400" dirty="0">
                <a:cs typeface="Arial" panose="020B0604020202020204" pitchFamily="34" charset="0"/>
              </a:rPr>
              <a:t>1. Because the mandatory vaccination policies/practices had been announced as a safety protocol to protect employees while at work, the senior officers within said individual federal entities immediately adopted all liability under part 2 of the Canada Labour Code for their mandatory vaccination policies.</a:t>
            </a:r>
          </a:p>
          <a:p>
            <a:pPr>
              <a:spcBef>
                <a:spcPts val="1200"/>
              </a:spcBef>
            </a:pPr>
            <a:r>
              <a:rPr lang="en-CA" sz="1400" dirty="0">
                <a:cs typeface="Arial" panose="020B0604020202020204" pitchFamily="34" charset="0"/>
              </a:rPr>
              <a:t>2. The employer cannot hand their legal liabilities over to an unaccountable third party (PHAC) when it comes to a new workplace activity or piece of equipment that THEY are choosing to implement. The employer is also </a:t>
            </a:r>
            <a:r>
              <a:rPr lang="en-CA" sz="1400" b="1" u="sng" dirty="0">
                <a:cs typeface="Arial" panose="020B0604020202020204" pitchFamily="34" charset="0"/>
              </a:rPr>
              <a:t>required to render the equipment 100% safe to use.</a:t>
            </a:r>
          </a:p>
          <a:p>
            <a:pPr marL="400050" lvl="1" indent="0">
              <a:spcBef>
                <a:spcPts val="1200"/>
              </a:spcBef>
              <a:buNone/>
            </a:pPr>
            <a:r>
              <a:rPr lang="en-US" sz="1400" dirty="0">
                <a:cs typeface="Arial" panose="020B0604020202020204" pitchFamily="34" charset="0"/>
              </a:rPr>
              <a:t>Employers can listen to the suggestions that come from a third party or outside agency, but they cannot defer their duties entirely. If the employer chooses to do this, without maintaining their “due diligence”, then the employer can </a:t>
            </a:r>
            <a:r>
              <a:rPr lang="en-US" sz="1400" b="1" dirty="0">
                <a:cs typeface="Arial" panose="020B0604020202020204" pitchFamily="34" charset="0"/>
              </a:rPr>
              <a:t>suffer the legal consequences </a:t>
            </a:r>
            <a:r>
              <a:rPr lang="en-US" sz="1400" dirty="0">
                <a:cs typeface="Arial" panose="020B0604020202020204" pitchFamily="34" charset="0"/>
              </a:rPr>
              <a:t>of relying solely on one external source of information to approve their new piece of equipment or workplace process. </a:t>
            </a:r>
            <a:endParaRPr lang="en-CA" sz="1400" dirty="0">
              <a:cs typeface="Arial" panose="020B0604020202020204" pitchFamily="34" charset="0"/>
            </a:endParaRPr>
          </a:p>
          <a:p>
            <a:pPr>
              <a:spcBef>
                <a:spcPts val="1200"/>
              </a:spcBef>
            </a:pPr>
            <a:r>
              <a:rPr lang="en-CA" sz="1400" dirty="0">
                <a:solidFill>
                  <a:schemeClr val="tx1"/>
                </a:solidFill>
                <a:cs typeface="Arial" panose="020B0604020202020204" pitchFamily="34" charset="0"/>
              </a:rPr>
              <a:t>3. The definitions for the</a:t>
            </a:r>
            <a:r>
              <a:rPr lang="en-CA" sz="1400" b="1" dirty="0">
                <a:solidFill>
                  <a:schemeClr val="tx1"/>
                </a:solidFill>
                <a:cs typeface="Arial" panose="020B0604020202020204" pitchFamily="34" charset="0"/>
              </a:rPr>
              <a:t> Employer </a:t>
            </a:r>
            <a:r>
              <a:rPr lang="en-CA" sz="1400" dirty="0">
                <a:solidFill>
                  <a:schemeClr val="tx1"/>
                </a:solidFill>
                <a:cs typeface="Arial" panose="020B0604020202020204" pitchFamily="34" charset="0"/>
              </a:rPr>
              <a:t>and </a:t>
            </a:r>
            <a:r>
              <a:rPr lang="en-CA" sz="1400" b="1" dirty="0">
                <a:solidFill>
                  <a:schemeClr val="tx1"/>
                </a:solidFill>
                <a:cs typeface="Arial" panose="020B0604020202020204" pitchFamily="34" charset="0"/>
              </a:rPr>
              <a:t>Employee</a:t>
            </a:r>
            <a:r>
              <a:rPr lang="en-CA" sz="1400" dirty="0">
                <a:solidFill>
                  <a:schemeClr val="tx1"/>
                </a:solidFill>
                <a:cs typeface="Arial" panose="020B0604020202020204" pitchFamily="34" charset="0"/>
              </a:rPr>
              <a:t> in the Canada Labour Code as well as the Canada Revenue agency, make it very clear that the employer is the one that employs one or more employees and provides you with your paycheck. The employer CANNOT defer this responsibility to an unaccountable third party...Someone has to be liable right? </a:t>
            </a:r>
          </a:p>
          <a:p>
            <a:pPr>
              <a:spcBef>
                <a:spcPts val="1200"/>
              </a:spcBef>
            </a:pPr>
            <a:r>
              <a:rPr lang="en-CA" sz="1400" dirty="0">
                <a:solidFill>
                  <a:schemeClr val="tx1"/>
                </a:solidFill>
                <a:cs typeface="Arial" panose="020B0604020202020204" pitchFamily="34" charset="0"/>
              </a:rPr>
              <a:t>4. </a:t>
            </a:r>
            <a:r>
              <a:rPr lang="en-CA" sz="1400" b="1" dirty="0">
                <a:solidFill>
                  <a:schemeClr val="tx1"/>
                </a:solidFill>
                <a:cs typeface="Arial" panose="020B0604020202020204" pitchFamily="34" charset="0"/>
              </a:rPr>
              <a:t>Section 125(1)</a:t>
            </a:r>
            <a:r>
              <a:rPr lang="en-US" sz="1400" b="1" dirty="0">
                <a:solidFill>
                  <a:schemeClr val="tx1"/>
                </a:solidFill>
                <a:cs typeface="Arial" panose="020B0604020202020204" pitchFamily="34" charset="0"/>
              </a:rPr>
              <a:t>(l) </a:t>
            </a:r>
            <a:r>
              <a:rPr lang="en-US" sz="1400" dirty="0">
                <a:solidFill>
                  <a:schemeClr val="tx1"/>
                </a:solidFill>
                <a:cs typeface="Arial" panose="020B0604020202020204" pitchFamily="34" charset="0"/>
              </a:rPr>
              <a:t>in the CLC states that the employer must: provide every person granted access to the workplace by the employer </a:t>
            </a:r>
            <a:r>
              <a:rPr lang="en-US" sz="1400" b="1" dirty="0">
                <a:solidFill>
                  <a:schemeClr val="tx1"/>
                </a:solidFill>
                <a:cs typeface="Arial" panose="020B0604020202020204" pitchFamily="34" charset="0"/>
              </a:rPr>
              <a:t>with prescribed safety materials, equipment, devices </a:t>
            </a:r>
            <a:r>
              <a:rPr lang="en-US" sz="1400" dirty="0">
                <a:solidFill>
                  <a:schemeClr val="tx1"/>
                </a:solidFill>
                <a:cs typeface="Arial" panose="020B0604020202020204" pitchFamily="34" charset="0"/>
              </a:rPr>
              <a:t>and clothing. Simple: The employer’s </a:t>
            </a:r>
            <a:r>
              <a:rPr lang="en-US" sz="1400" b="1" dirty="0">
                <a:solidFill>
                  <a:schemeClr val="tx1"/>
                </a:solidFill>
                <a:cs typeface="Arial" panose="020B0604020202020204" pitchFamily="34" charset="0"/>
              </a:rPr>
              <a:t>policy</a:t>
            </a:r>
            <a:r>
              <a:rPr lang="en-US" sz="1400" dirty="0">
                <a:solidFill>
                  <a:schemeClr val="tx1"/>
                </a:solidFill>
                <a:cs typeface="Arial" panose="020B0604020202020204" pitchFamily="34" charset="0"/>
              </a:rPr>
              <a:t>, the employer’s </a:t>
            </a:r>
            <a:r>
              <a:rPr lang="en-US" sz="1400" b="1" dirty="0">
                <a:solidFill>
                  <a:schemeClr val="tx1"/>
                </a:solidFill>
                <a:cs typeface="Arial" panose="020B0604020202020204" pitchFamily="34" charset="0"/>
              </a:rPr>
              <a:t>workplace</a:t>
            </a:r>
            <a:r>
              <a:rPr lang="en-US" sz="1400" dirty="0">
                <a:solidFill>
                  <a:schemeClr val="tx1"/>
                </a:solidFill>
                <a:cs typeface="Arial" panose="020B0604020202020204" pitchFamily="34" charset="0"/>
              </a:rPr>
              <a:t>, the employer’s </a:t>
            </a:r>
            <a:r>
              <a:rPr lang="en-US" sz="1400" b="1" dirty="0">
                <a:solidFill>
                  <a:schemeClr val="tx1"/>
                </a:solidFill>
                <a:cs typeface="Arial" panose="020B0604020202020204" pitchFamily="34" charset="0"/>
              </a:rPr>
              <a:t>activity</a:t>
            </a:r>
            <a:r>
              <a:rPr lang="en-US" sz="1400" dirty="0">
                <a:solidFill>
                  <a:schemeClr val="tx1"/>
                </a:solidFill>
                <a:cs typeface="Arial" panose="020B0604020202020204" pitchFamily="34" charset="0"/>
              </a:rPr>
              <a:t>, hence </a:t>
            </a:r>
            <a:r>
              <a:rPr lang="en-US" sz="1400" b="1" dirty="0">
                <a:solidFill>
                  <a:schemeClr val="tx1"/>
                </a:solidFill>
                <a:cs typeface="Arial" panose="020B0604020202020204" pitchFamily="34" charset="0"/>
              </a:rPr>
              <a:t>the employer’s equipment or device.</a:t>
            </a:r>
          </a:p>
          <a:p>
            <a:pPr>
              <a:spcBef>
                <a:spcPts val="1200"/>
              </a:spcBef>
            </a:pPr>
            <a:r>
              <a:rPr lang="en-US" sz="1400" dirty="0">
                <a:solidFill>
                  <a:schemeClr val="tx1"/>
                </a:solidFill>
                <a:cs typeface="Arial" panose="020B0604020202020204" pitchFamily="34" charset="0"/>
              </a:rPr>
              <a:t>5. As the provincial Workers Compensation Boards (WCB) have already stated, employers that implement mandatory vaccination policies are subject to and responsible for managing the injury claim and responsible for covering the employee’s injury pay as a work-related illness or injury. The employer will also subsequently suffer the raised WCB premium costs should their injury and claim rate increase due to the employer’s vaccination policy. </a:t>
            </a:r>
          </a:p>
        </p:txBody>
      </p:sp>
      <p:sp>
        <p:nvSpPr>
          <p:cNvPr id="4" name="Rectangle 3">
            <a:extLst>
              <a:ext uri="{FF2B5EF4-FFF2-40B4-BE49-F238E27FC236}">
                <a16:creationId xmlns:a16="http://schemas.microsoft.com/office/drawing/2014/main" id="{456BB8F1-124F-324B-000A-475F824C5C4C}"/>
              </a:ext>
            </a:extLst>
          </p:cNvPr>
          <p:cNvSpPr/>
          <p:nvPr/>
        </p:nvSpPr>
        <p:spPr>
          <a:xfrm>
            <a:off x="1028526" y="5077200"/>
            <a:ext cx="10352240" cy="9156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2939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par>
                          <p:cTn id="27" fill="hold">
                            <p:stCondLst>
                              <p:cond delay="0"/>
                            </p:stCondLst>
                            <p:childTnLst>
                              <p:par>
                                <p:cTn id="28" presetID="16" presetClass="entr" presetSubtype="37"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outVertic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C63855-4C39-E293-94E1-139829460517}"/>
              </a:ext>
            </a:extLst>
          </p:cNvPr>
          <p:cNvSpPr>
            <a:spLocks noGrp="1"/>
          </p:cNvSpPr>
          <p:nvPr>
            <p:ph idx="1"/>
          </p:nvPr>
        </p:nvSpPr>
        <p:spPr>
          <a:xfrm>
            <a:off x="677333" y="1347281"/>
            <a:ext cx="10706283" cy="1767822"/>
          </a:xfrm>
        </p:spPr>
        <p:style>
          <a:lnRef idx="2">
            <a:schemeClr val="dk1"/>
          </a:lnRef>
          <a:fillRef idx="1">
            <a:schemeClr val="lt1"/>
          </a:fillRef>
          <a:effectRef idx="0">
            <a:schemeClr val="dk1"/>
          </a:effectRef>
          <a:fontRef idx="minor">
            <a:schemeClr val="dk1"/>
          </a:fontRef>
        </p:style>
        <p:txBody>
          <a:bodyPr>
            <a:normAutofit fontScale="92500"/>
          </a:bodyPr>
          <a:lstStyle/>
          <a:p>
            <a:pPr marL="0" indent="0">
              <a:buNone/>
            </a:pPr>
            <a:r>
              <a:rPr lang="en-CA" dirty="0">
                <a:latin typeface="Arial" panose="020B0604020202020204" pitchFamily="34" charset="0"/>
                <a:cs typeface="Arial" panose="020B0604020202020204" pitchFamily="34" charset="0"/>
              </a:rPr>
              <a:t>Federal employers implemented their vaccination policy/practice as a </a:t>
            </a:r>
            <a:r>
              <a:rPr lang="en-CA" b="1" dirty="0">
                <a:latin typeface="Arial" panose="020B0604020202020204" pitchFamily="34" charset="0"/>
                <a:cs typeface="Arial" panose="020B0604020202020204" pitchFamily="34" charset="0"/>
              </a:rPr>
              <a:t>workplace safety activity</a:t>
            </a:r>
            <a:r>
              <a:rPr lang="en-CA" dirty="0">
                <a:latin typeface="Arial" panose="020B0604020202020204" pitchFamily="34" charset="0"/>
                <a:cs typeface="Arial" panose="020B0604020202020204" pitchFamily="34" charset="0"/>
              </a:rPr>
              <a:t>, more specifically, assigning selected vaccines as piece of </a:t>
            </a:r>
            <a:r>
              <a:rPr lang="en-CA" b="1" dirty="0">
                <a:latin typeface="Arial" panose="020B0604020202020204" pitchFamily="34" charset="0"/>
                <a:cs typeface="Arial" panose="020B0604020202020204" pitchFamily="34" charset="0"/>
              </a:rPr>
              <a:t>personal protective equipment (PPE) </a:t>
            </a:r>
            <a:r>
              <a:rPr lang="en-CA" dirty="0">
                <a:latin typeface="Arial" panose="020B0604020202020204" pitchFamily="34" charset="0"/>
                <a:cs typeface="Arial" panose="020B0604020202020204" pitchFamily="34" charset="0"/>
              </a:rPr>
              <a:t>to protect against SARS-CoV-2 (Covid-19: </a:t>
            </a:r>
            <a:r>
              <a:rPr lang="en-CA" u="sng" dirty="0">
                <a:latin typeface="Arial" panose="020B0604020202020204" pitchFamily="34" charset="0"/>
                <a:cs typeface="Arial" panose="020B0604020202020204" pitchFamily="34" charset="0"/>
              </a:rPr>
              <a:t>variant specific</a:t>
            </a:r>
            <a:r>
              <a:rPr lang="en-CA" dirty="0">
                <a:latin typeface="Arial" panose="020B0604020202020204" pitchFamily="34" charset="0"/>
                <a:cs typeface="Arial" panose="020B0604020202020204" pitchFamily="34" charset="0"/>
              </a:rPr>
              <a:t>).</a:t>
            </a:r>
            <a:br>
              <a:rPr lang="en-CA" dirty="0">
                <a:latin typeface="Arial" panose="020B0604020202020204" pitchFamily="34" charset="0"/>
                <a:cs typeface="Arial" panose="020B0604020202020204" pitchFamily="34" charset="0"/>
              </a:rPr>
            </a:br>
            <a:r>
              <a:rPr lang="en-CA" dirty="0">
                <a:latin typeface="Arial" panose="020B0604020202020204" pitchFamily="34" charset="0"/>
                <a:cs typeface="Arial" panose="020B0604020202020204" pitchFamily="34" charset="0"/>
              </a:rPr>
              <a:t>Because of this action, the following regulatory clause under </a:t>
            </a:r>
            <a:r>
              <a:rPr lang="en-CA" b="1" dirty="0">
                <a:latin typeface="Arial" panose="020B0604020202020204" pitchFamily="34" charset="0"/>
                <a:cs typeface="Arial" panose="020B0604020202020204" pitchFamily="34" charset="0"/>
              </a:rPr>
              <a:t>section 12.04 of the Canadian Occupational Health and Safety Regulations</a:t>
            </a:r>
            <a:r>
              <a:rPr lang="en-CA" dirty="0">
                <a:latin typeface="Arial" panose="020B0604020202020204" pitchFamily="34" charset="0"/>
                <a:cs typeface="Arial" panose="020B0604020202020204" pitchFamily="34" charset="0"/>
              </a:rPr>
              <a:t> (Protection Equipment and Other Preventative Measures) must be applied directly to their vaccination policy/practice and everything included thereunder. </a:t>
            </a:r>
          </a:p>
        </p:txBody>
      </p:sp>
      <p:sp>
        <p:nvSpPr>
          <p:cNvPr id="4" name="Title 1">
            <a:extLst>
              <a:ext uri="{FF2B5EF4-FFF2-40B4-BE49-F238E27FC236}">
                <a16:creationId xmlns:a16="http://schemas.microsoft.com/office/drawing/2014/main" id="{F75571E0-8E4D-BB2B-5E67-6F85C1FF1467}"/>
              </a:ext>
            </a:extLst>
          </p:cNvPr>
          <p:cNvSpPr>
            <a:spLocks noGrp="1"/>
          </p:cNvSpPr>
          <p:nvPr>
            <p:ph type="title"/>
          </p:nvPr>
        </p:nvSpPr>
        <p:spPr>
          <a:xfrm>
            <a:off x="677334" y="675861"/>
            <a:ext cx="10706283" cy="530087"/>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CA" sz="2400" dirty="0">
                <a:cs typeface="Arial" panose="020B0604020202020204" pitchFamily="34" charset="0"/>
              </a:rPr>
              <a:t>Some very big regulatory complications for the federal employer....</a:t>
            </a:r>
          </a:p>
        </p:txBody>
      </p:sp>
      <p:sp>
        <p:nvSpPr>
          <p:cNvPr id="5" name="TextBox 4">
            <a:extLst>
              <a:ext uri="{FF2B5EF4-FFF2-40B4-BE49-F238E27FC236}">
                <a16:creationId xmlns:a16="http://schemas.microsoft.com/office/drawing/2014/main" id="{E9D781E1-16B9-DFF1-0162-922D59D7111C}"/>
              </a:ext>
            </a:extLst>
          </p:cNvPr>
          <p:cNvSpPr txBox="1"/>
          <p:nvPr/>
        </p:nvSpPr>
        <p:spPr>
          <a:xfrm>
            <a:off x="677333" y="3115103"/>
            <a:ext cx="10706283"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b="1" i="0" u="none" strike="noStrike" dirty="0">
                <a:solidFill>
                  <a:schemeClr val="bg1"/>
                </a:solidFill>
                <a:effectLst/>
                <a:cs typeface="Arial" panose="020B0604020202020204" pitchFamily="34" charset="0"/>
              </a:rPr>
              <a:t>12.04</a:t>
            </a:r>
            <a:r>
              <a:rPr lang="en-US" b="0" i="0" dirty="0">
                <a:solidFill>
                  <a:schemeClr val="bg1"/>
                </a:solidFill>
                <a:effectLst/>
                <a:cs typeface="Arial" panose="020B0604020202020204" pitchFamily="34" charset="0"/>
              </a:rPr>
              <a:t> Any protection equipment that is provided or used in a workplace must be designed to protect the person from the hazard in question </a:t>
            </a:r>
            <a:r>
              <a:rPr lang="en-US" b="1" i="0" dirty="0">
                <a:solidFill>
                  <a:schemeClr val="bg1"/>
                </a:solidFill>
                <a:effectLst/>
                <a:cs typeface="Arial" panose="020B0604020202020204" pitchFamily="34" charset="0"/>
              </a:rPr>
              <a:t>and must not in itself create a hazard.</a:t>
            </a:r>
            <a:endParaRPr lang="en-CA" b="1" dirty="0">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D08C6E21-11A0-297D-9D36-3EE96D85B25C}"/>
              </a:ext>
            </a:extLst>
          </p:cNvPr>
          <p:cNvSpPr txBox="1"/>
          <p:nvPr/>
        </p:nvSpPr>
        <p:spPr>
          <a:xfrm>
            <a:off x="677333" y="3906106"/>
            <a:ext cx="2927258" cy="23083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dirty="0">
                <a:cs typeface="Arial" panose="020B0604020202020204" pitchFamily="34" charset="0"/>
              </a:rPr>
              <a:t>Employers should have </a:t>
            </a:r>
            <a:r>
              <a:rPr lang="en-CA" b="1" dirty="0">
                <a:cs typeface="Arial" panose="020B0604020202020204" pitchFamily="34" charset="0"/>
              </a:rPr>
              <a:t>IMMEDIATELY</a:t>
            </a:r>
            <a:r>
              <a:rPr lang="en-CA" dirty="0">
                <a:cs typeface="Arial" panose="020B0604020202020204" pitchFamily="34" charset="0"/>
              </a:rPr>
              <a:t> recognized the obvious complications in implementing vaccines as a piece of personal protective equipment for a couple of different reasons:</a:t>
            </a:r>
          </a:p>
        </p:txBody>
      </p:sp>
      <p:sp>
        <p:nvSpPr>
          <p:cNvPr id="8" name="TextBox 7">
            <a:extLst>
              <a:ext uri="{FF2B5EF4-FFF2-40B4-BE49-F238E27FC236}">
                <a16:creationId xmlns:a16="http://schemas.microsoft.com/office/drawing/2014/main" id="{FB1E4921-2717-17B2-CC90-074D677181DD}"/>
              </a:ext>
            </a:extLst>
          </p:cNvPr>
          <p:cNvSpPr txBox="1"/>
          <p:nvPr/>
        </p:nvSpPr>
        <p:spPr>
          <a:xfrm>
            <a:off x="3737113" y="3906105"/>
            <a:ext cx="7646503" cy="24006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spcBef>
                <a:spcPts val="600"/>
              </a:spcBef>
              <a:buAutoNum type="arabicPeriod"/>
            </a:pPr>
            <a:r>
              <a:rPr lang="en-CA" sz="1400" dirty="0">
                <a:cs typeface="Arial" panose="020B0604020202020204" pitchFamily="34" charset="0"/>
              </a:rPr>
              <a:t>Personal protective equipment HAS to be 100% safe, because mathematically it </a:t>
            </a:r>
            <a:r>
              <a:rPr lang="en-CA" sz="1400" b="1" dirty="0">
                <a:cs typeface="Arial" panose="020B0604020202020204" pitchFamily="34" charset="0"/>
              </a:rPr>
              <a:t>MUST</a:t>
            </a:r>
            <a:r>
              <a:rPr lang="en-CA" sz="1400" dirty="0">
                <a:cs typeface="Arial" panose="020B0604020202020204" pitchFamily="34" charset="0"/>
              </a:rPr>
              <a:t> reduce risk, not increase or multiply it. For example: When an employee puts on a hard hat, the hard hat does not give the employee a stroke; just like wearing a safety vest doesn’t cause a heart attack.  </a:t>
            </a:r>
          </a:p>
          <a:p>
            <a:pPr marL="342900" indent="-342900">
              <a:spcBef>
                <a:spcPts val="600"/>
              </a:spcBef>
              <a:buAutoNum type="arabicPeriod"/>
            </a:pPr>
            <a:r>
              <a:rPr lang="en-CA" sz="1400" dirty="0">
                <a:cs typeface="Arial" panose="020B0604020202020204" pitchFamily="34" charset="0"/>
              </a:rPr>
              <a:t>Because a known side effect of taking the vaccines, IS getting Covid-19 itself, it seems quite ridiculous to tell employees that you are protecting them against a hazard, when the PPE you are providing them, </a:t>
            </a:r>
            <a:r>
              <a:rPr lang="en-CA" sz="1400" b="1" dirty="0">
                <a:cs typeface="Arial" panose="020B0604020202020204" pitchFamily="34" charset="0"/>
              </a:rPr>
              <a:t>creates the hazard </a:t>
            </a:r>
            <a:r>
              <a:rPr lang="en-CA" sz="1400" dirty="0">
                <a:cs typeface="Arial" panose="020B0604020202020204" pitchFamily="34" charset="0"/>
              </a:rPr>
              <a:t>the employer is claiming they are trying to protect the employee against.</a:t>
            </a:r>
          </a:p>
          <a:p>
            <a:pPr marL="342900" indent="-342900">
              <a:spcBef>
                <a:spcPts val="600"/>
              </a:spcBef>
              <a:buAutoNum type="arabicPeriod"/>
            </a:pPr>
            <a:r>
              <a:rPr lang="en-CA" sz="1400" dirty="0">
                <a:cs typeface="Arial" panose="020B0604020202020204" pitchFamily="34" charset="0"/>
              </a:rPr>
              <a:t>Using simple </a:t>
            </a:r>
            <a:r>
              <a:rPr lang="en-CA" sz="1400" b="1" dirty="0">
                <a:cs typeface="Arial" panose="020B0604020202020204" pitchFamily="34" charset="0"/>
              </a:rPr>
              <a:t>mathematical </a:t>
            </a:r>
            <a:r>
              <a:rPr lang="en-CA" sz="1400" dirty="0">
                <a:cs typeface="Arial" panose="020B0604020202020204" pitchFamily="34" charset="0"/>
              </a:rPr>
              <a:t>probability, the employer will </a:t>
            </a:r>
            <a:r>
              <a:rPr lang="en-CA" sz="1400" b="1" dirty="0">
                <a:cs typeface="Arial" panose="020B0604020202020204" pitchFamily="34" charset="0"/>
              </a:rPr>
              <a:t>injure or kill </a:t>
            </a:r>
            <a:r>
              <a:rPr lang="en-CA" sz="1400" dirty="0">
                <a:cs typeface="Arial" panose="020B0604020202020204" pitchFamily="34" charset="0"/>
              </a:rPr>
              <a:t>their employees with their </a:t>
            </a:r>
            <a:r>
              <a:rPr lang="en-CA" sz="1400" b="1" dirty="0">
                <a:highlight>
                  <a:srgbClr val="FFFF00"/>
                </a:highlight>
                <a:cs typeface="Arial" panose="020B0604020202020204" pitchFamily="34" charset="0"/>
              </a:rPr>
              <a:t>SAFETY</a:t>
            </a:r>
            <a:r>
              <a:rPr lang="en-CA" sz="1400" dirty="0">
                <a:cs typeface="Arial" panose="020B0604020202020204" pitchFamily="34" charset="0"/>
              </a:rPr>
              <a:t> policy.</a:t>
            </a:r>
          </a:p>
        </p:txBody>
      </p:sp>
    </p:spTree>
    <p:extLst>
      <p:ext uri="{BB962C8B-B14F-4D97-AF65-F5344CB8AC3E}">
        <p14:creationId xmlns:p14="http://schemas.microsoft.com/office/powerpoint/2010/main" val="313936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C8948-4158-8AEC-D933-79C7294C027F}"/>
              </a:ext>
            </a:extLst>
          </p:cNvPr>
          <p:cNvSpPr>
            <a:spLocks noGrp="1"/>
          </p:cNvSpPr>
          <p:nvPr>
            <p:ph type="title"/>
          </p:nvPr>
        </p:nvSpPr>
        <p:spPr>
          <a:xfrm>
            <a:off x="703102" y="702366"/>
            <a:ext cx="10785796" cy="569843"/>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CA" sz="2800" dirty="0">
                <a:cs typeface="Arial" panose="020B0604020202020204" pitchFamily="34" charset="0"/>
              </a:rPr>
              <a:t>An example in mathematic probability and how it proves danger</a:t>
            </a:r>
          </a:p>
        </p:txBody>
      </p:sp>
      <p:sp>
        <p:nvSpPr>
          <p:cNvPr id="3" name="Content Placeholder 2">
            <a:extLst>
              <a:ext uri="{FF2B5EF4-FFF2-40B4-BE49-F238E27FC236}">
                <a16:creationId xmlns:a16="http://schemas.microsoft.com/office/drawing/2014/main" id="{AA123E02-3C14-90CB-0BED-F5D15138A1E1}"/>
              </a:ext>
            </a:extLst>
          </p:cNvPr>
          <p:cNvSpPr>
            <a:spLocks noGrp="1"/>
          </p:cNvSpPr>
          <p:nvPr>
            <p:ph idx="1"/>
          </p:nvPr>
        </p:nvSpPr>
        <p:spPr>
          <a:xfrm>
            <a:off x="677333" y="1511232"/>
            <a:ext cx="10785795" cy="2490925"/>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CA" sz="1900" dirty="0">
                <a:cs typeface="Arial" panose="020B0604020202020204" pitchFamily="34" charset="0"/>
              </a:rPr>
              <a:t>Canada Post has:</a:t>
            </a:r>
          </a:p>
          <a:p>
            <a:pPr marL="0" indent="0">
              <a:buNone/>
            </a:pPr>
            <a:r>
              <a:rPr lang="en-CA" sz="1900" b="1" dirty="0">
                <a:cs typeface="Arial" panose="020B0604020202020204" pitchFamily="34" charset="0"/>
              </a:rPr>
              <a:t>60,000 – 65,000 </a:t>
            </a:r>
            <a:r>
              <a:rPr lang="en-CA" sz="1900" dirty="0">
                <a:cs typeface="Arial" panose="020B0604020202020204" pitchFamily="34" charset="0"/>
              </a:rPr>
              <a:t>employees nationally</a:t>
            </a:r>
          </a:p>
          <a:p>
            <a:pPr marL="0" indent="0">
              <a:buNone/>
            </a:pPr>
            <a:r>
              <a:rPr lang="en-CA" sz="1900" dirty="0">
                <a:cs typeface="Arial" panose="020B0604020202020204" pitchFamily="34" charset="0"/>
              </a:rPr>
              <a:t>Adverse event rate for Covid-19 vaccines in CAEFISS March 24</a:t>
            </a:r>
            <a:r>
              <a:rPr lang="en-CA" sz="1900" baseline="30000" dirty="0">
                <a:cs typeface="Arial" panose="020B0604020202020204" pitchFamily="34" charset="0"/>
              </a:rPr>
              <a:t>th</a:t>
            </a:r>
            <a:r>
              <a:rPr lang="en-CA" sz="1900" dirty="0">
                <a:cs typeface="Arial" panose="020B0604020202020204" pitchFamily="34" charset="0"/>
              </a:rPr>
              <a:t>, 2023: </a:t>
            </a:r>
            <a:r>
              <a:rPr lang="en-CA" sz="1900" b="1" dirty="0">
                <a:cs typeface="Arial" panose="020B0604020202020204" pitchFamily="34" charset="0"/>
              </a:rPr>
              <a:t>0.056% </a:t>
            </a:r>
            <a:r>
              <a:rPr lang="en-CA" sz="1900" dirty="0">
                <a:cs typeface="Arial" panose="020B0604020202020204" pitchFamily="34" charset="0"/>
              </a:rPr>
              <a:t>(I hypothesize this is a much higher number than what is being recorded)</a:t>
            </a:r>
          </a:p>
          <a:p>
            <a:pPr marL="0" indent="0">
              <a:buNone/>
            </a:pPr>
            <a:r>
              <a:rPr lang="en-CA" sz="1900" b="1" dirty="0">
                <a:cs typeface="Arial" panose="020B0604020202020204" pitchFamily="34" charset="0"/>
              </a:rPr>
              <a:t>60,000 x 0.00056% = </a:t>
            </a:r>
            <a:r>
              <a:rPr lang="en-CA" sz="1900" b="1" dirty="0">
                <a:solidFill>
                  <a:schemeClr val="bg1"/>
                </a:solidFill>
                <a:highlight>
                  <a:srgbClr val="FF0000"/>
                </a:highlight>
                <a:cs typeface="Arial" panose="020B0604020202020204" pitchFamily="34" charset="0"/>
              </a:rPr>
              <a:t>34 employees</a:t>
            </a:r>
            <a:r>
              <a:rPr lang="en-CA" sz="1900" b="1" dirty="0">
                <a:solidFill>
                  <a:schemeClr val="bg1"/>
                </a:solidFill>
                <a:cs typeface="Arial" panose="020B0604020202020204" pitchFamily="34" charset="0"/>
              </a:rPr>
              <a:t> </a:t>
            </a:r>
            <a:r>
              <a:rPr lang="en-CA" sz="1900" dirty="0">
                <a:cs typeface="Arial" panose="020B0604020202020204" pitchFamily="34" charset="0"/>
              </a:rPr>
              <a:t>injured with potential fatalities from 1 round of vaccines.</a:t>
            </a:r>
          </a:p>
          <a:p>
            <a:pPr marL="0" indent="0">
              <a:buNone/>
            </a:pPr>
            <a:r>
              <a:rPr lang="en-CA" sz="1900" b="1" dirty="0">
                <a:cs typeface="Arial" panose="020B0604020202020204" pitchFamily="34" charset="0"/>
              </a:rPr>
              <a:t>65,000 x 0.00056% = </a:t>
            </a:r>
            <a:r>
              <a:rPr lang="en-CA" sz="1900" b="1" dirty="0">
                <a:solidFill>
                  <a:schemeClr val="bg1"/>
                </a:solidFill>
                <a:highlight>
                  <a:srgbClr val="FF0000"/>
                </a:highlight>
                <a:cs typeface="Arial" panose="020B0604020202020204" pitchFamily="34" charset="0"/>
              </a:rPr>
              <a:t>36 employees</a:t>
            </a:r>
            <a:r>
              <a:rPr lang="en-CA" sz="1900" b="1" dirty="0">
                <a:solidFill>
                  <a:schemeClr val="bg1"/>
                </a:solidFill>
                <a:cs typeface="Arial" panose="020B0604020202020204" pitchFamily="34" charset="0"/>
              </a:rPr>
              <a:t> </a:t>
            </a:r>
            <a:r>
              <a:rPr lang="en-CA" sz="1900" dirty="0">
                <a:cs typeface="Arial" panose="020B0604020202020204" pitchFamily="34" charset="0"/>
              </a:rPr>
              <a:t>injured with potential fatalities from 1 round of vaccines.</a:t>
            </a:r>
          </a:p>
        </p:txBody>
      </p:sp>
      <p:sp>
        <p:nvSpPr>
          <p:cNvPr id="4" name="TextBox 3">
            <a:extLst>
              <a:ext uri="{FF2B5EF4-FFF2-40B4-BE49-F238E27FC236}">
                <a16:creationId xmlns:a16="http://schemas.microsoft.com/office/drawing/2014/main" id="{E0B10A5B-19EF-AFA4-6293-E34C144513E8}"/>
              </a:ext>
            </a:extLst>
          </p:cNvPr>
          <p:cNvSpPr txBox="1"/>
          <p:nvPr/>
        </p:nvSpPr>
        <p:spPr>
          <a:xfrm>
            <a:off x="677333" y="4080904"/>
            <a:ext cx="6160789"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600" dirty="0">
                <a:cs typeface="Arial" panose="020B0604020202020204" pitchFamily="34" charset="0"/>
              </a:rPr>
              <a:t>One only has to consider, that if these vaccination practices had been left active and not suspended, then employers would have likely made it mandatory that employees continue to take booster shots to remain compliant. </a:t>
            </a:r>
          </a:p>
          <a:p>
            <a:r>
              <a:rPr lang="en-CA" sz="1600" dirty="0">
                <a:cs typeface="Arial" panose="020B0604020202020204" pitchFamily="34" charset="0"/>
              </a:rPr>
              <a:t>The </a:t>
            </a:r>
            <a:r>
              <a:rPr lang="en-CA" sz="1600" b="1" dirty="0">
                <a:cs typeface="Arial" panose="020B0604020202020204" pitchFamily="34" charset="0"/>
              </a:rPr>
              <a:t>Prime Minister had already purchased 10 vaccines </a:t>
            </a:r>
            <a:r>
              <a:rPr lang="en-CA" sz="1600" dirty="0">
                <a:cs typeface="Arial" panose="020B0604020202020204" pitchFamily="34" charset="0"/>
              </a:rPr>
              <a:t>for each Canadian, and since the employer’s policies/practices did not have any clause preventing them from adding booster shots as a requirement to maintain employment status, we may have already been at vaccine injection 4 or 5 for federal employees.</a:t>
            </a:r>
          </a:p>
        </p:txBody>
      </p:sp>
      <p:sp>
        <p:nvSpPr>
          <p:cNvPr id="5" name="TextBox 4">
            <a:extLst>
              <a:ext uri="{FF2B5EF4-FFF2-40B4-BE49-F238E27FC236}">
                <a16:creationId xmlns:a16="http://schemas.microsoft.com/office/drawing/2014/main" id="{7A1E9CF5-EFAF-C3F5-D57E-D354A139177F}"/>
              </a:ext>
            </a:extLst>
          </p:cNvPr>
          <p:cNvSpPr txBox="1"/>
          <p:nvPr/>
        </p:nvSpPr>
        <p:spPr>
          <a:xfrm>
            <a:off x="6943245" y="4080904"/>
            <a:ext cx="4516785"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dirty="0"/>
              <a:t>So if we take those 34 Canada Post employees that would be injured with potential fatalities, and multiply it by 4 vaccine doses:</a:t>
            </a:r>
          </a:p>
        </p:txBody>
      </p:sp>
      <p:sp>
        <p:nvSpPr>
          <p:cNvPr id="6" name="TextBox 5">
            <a:extLst>
              <a:ext uri="{FF2B5EF4-FFF2-40B4-BE49-F238E27FC236}">
                <a16:creationId xmlns:a16="http://schemas.microsoft.com/office/drawing/2014/main" id="{CAD24E92-222E-64D9-59B0-3E4D13C016AE}"/>
              </a:ext>
            </a:extLst>
          </p:cNvPr>
          <p:cNvSpPr txBox="1"/>
          <p:nvPr/>
        </p:nvSpPr>
        <p:spPr>
          <a:xfrm>
            <a:off x="6943247" y="5346768"/>
            <a:ext cx="451678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dirty="0"/>
              <a:t>34 x 4 = </a:t>
            </a:r>
            <a:r>
              <a:rPr lang="en-CA" dirty="0">
                <a:solidFill>
                  <a:schemeClr val="bg1"/>
                </a:solidFill>
                <a:highlight>
                  <a:srgbClr val="FF0000"/>
                </a:highlight>
              </a:rPr>
              <a:t>136 employees harmed</a:t>
            </a:r>
            <a:r>
              <a:rPr lang="en-CA" dirty="0">
                <a:solidFill>
                  <a:schemeClr val="bg1"/>
                </a:solidFill>
              </a:rPr>
              <a:t> </a:t>
            </a:r>
            <a:r>
              <a:rPr lang="en-CA" dirty="0"/>
              <a:t>since mid-November 2021. This is just at Canada Post and due to a </a:t>
            </a:r>
            <a:r>
              <a:rPr lang="en-CA" b="1" u="sng" dirty="0">
                <a:solidFill>
                  <a:schemeClr val="bg1"/>
                </a:solidFill>
                <a:highlight>
                  <a:srgbClr val="FF0000"/>
                </a:highlight>
              </a:rPr>
              <a:t>“safety”</a:t>
            </a:r>
            <a:r>
              <a:rPr lang="en-CA" b="1" dirty="0">
                <a:solidFill>
                  <a:schemeClr val="bg1"/>
                </a:solidFill>
              </a:rPr>
              <a:t> </a:t>
            </a:r>
            <a:r>
              <a:rPr lang="en-CA" dirty="0"/>
              <a:t>policy.</a:t>
            </a:r>
          </a:p>
        </p:txBody>
      </p:sp>
    </p:spTree>
    <p:extLst>
      <p:ext uri="{BB962C8B-B14F-4D97-AF65-F5344CB8AC3E}">
        <p14:creationId xmlns:p14="http://schemas.microsoft.com/office/powerpoint/2010/main" val="5399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up)">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up)">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C63855-4C39-E293-94E1-139829460517}"/>
              </a:ext>
            </a:extLst>
          </p:cNvPr>
          <p:cNvSpPr>
            <a:spLocks noGrp="1"/>
          </p:cNvSpPr>
          <p:nvPr>
            <p:ph idx="1"/>
          </p:nvPr>
        </p:nvSpPr>
        <p:spPr>
          <a:xfrm>
            <a:off x="677332" y="1488614"/>
            <a:ext cx="10958074" cy="1837682"/>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buNone/>
            </a:pPr>
            <a:r>
              <a:rPr lang="en-CA" sz="1600" dirty="0">
                <a:cs typeface="Arial" panose="020B0604020202020204" pitchFamily="34" charset="0"/>
              </a:rPr>
              <a:t>Aside from testimony from Dr. McCullough regarding the dangers of the </a:t>
            </a:r>
            <a:r>
              <a:rPr lang="en-CA" sz="1600" b="1" dirty="0">
                <a:cs typeface="Arial" panose="020B0604020202020204" pitchFamily="34" charset="0"/>
              </a:rPr>
              <a:t>spike protein </a:t>
            </a:r>
            <a:r>
              <a:rPr lang="en-CA" sz="1600" dirty="0">
                <a:cs typeface="Arial" panose="020B0604020202020204" pitchFamily="34" charset="0"/>
              </a:rPr>
              <a:t>itself, there is a very obvious and disturbing connection between some of the vaccines provided by the employer and </a:t>
            </a:r>
            <a:r>
              <a:rPr lang="en-CA" sz="1600" b="1" dirty="0">
                <a:cs typeface="Arial" panose="020B0604020202020204" pitchFamily="34" charset="0"/>
              </a:rPr>
              <a:t>known hazardous/dangerous chemicals</a:t>
            </a:r>
            <a:r>
              <a:rPr lang="en-CA" sz="1600" dirty="0">
                <a:cs typeface="Arial" panose="020B0604020202020204" pitchFamily="34" charset="0"/>
              </a:rPr>
              <a:t>. </a:t>
            </a:r>
          </a:p>
          <a:p>
            <a:pPr marL="0" indent="0">
              <a:buNone/>
            </a:pPr>
            <a:r>
              <a:rPr lang="en-CA" sz="1600" dirty="0">
                <a:cs typeface="Arial" panose="020B0604020202020204" pitchFamily="34" charset="0"/>
              </a:rPr>
              <a:t>As mentioned earlier, anyone that has had a job before with any employer, likely has taken </a:t>
            </a:r>
            <a:r>
              <a:rPr lang="en-CA" sz="1600" b="1" dirty="0">
                <a:cs typeface="Arial" panose="020B0604020202020204" pitchFamily="34" charset="0"/>
              </a:rPr>
              <a:t>WHMIS training </a:t>
            </a:r>
            <a:r>
              <a:rPr lang="en-CA" sz="1600" dirty="0">
                <a:cs typeface="Arial" panose="020B0604020202020204" pitchFamily="34" charset="0"/>
              </a:rPr>
              <a:t>to understand the how chemical exposure is legislated and how the employer or employee is to individually deal with and use chemical products. </a:t>
            </a:r>
          </a:p>
          <a:p>
            <a:pPr marL="0" indent="0">
              <a:buNone/>
            </a:pPr>
            <a:r>
              <a:rPr lang="en-CA" sz="1600" dirty="0">
                <a:cs typeface="Arial" panose="020B0604020202020204" pitchFamily="34" charset="0"/>
              </a:rPr>
              <a:t>The problem for the employer this time around, is that the regulated hazardous/dangerous products in question, </a:t>
            </a:r>
            <a:r>
              <a:rPr lang="en-CA" sz="1600" b="1" dirty="0">
                <a:cs typeface="Arial" panose="020B0604020202020204" pitchFamily="34" charset="0"/>
              </a:rPr>
              <a:t>appear to be ingredients </a:t>
            </a:r>
            <a:r>
              <a:rPr lang="en-CA" sz="1600" dirty="0">
                <a:cs typeface="Arial" panose="020B0604020202020204" pitchFamily="34" charset="0"/>
              </a:rPr>
              <a:t>in the two most commonly used vaccines in Canada: Pfizer and Moderna. These comprise roughly 97% of ALL the vaccines doses administered in Canada. </a:t>
            </a:r>
            <a:r>
              <a:rPr lang="en-CA" sz="1600" dirty="0">
                <a:solidFill>
                  <a:schemeClr val="bg1"/>
                </a:solidFill>
                <a:cs typeface="Arial" panose="020B0604020202020204" pitchFamily="34" charset="0"/>
              </a:rPr>
              <a:t>It is also important to note that these ingredients are only found in the vaccine</a:t>
            </a:r>
            <a:endParaRPr lang="en-CA" sz="1600" dirty="0">
              <a:highlight>
                <a:srgbClr val="FF0000"/>
              </a:highlight>
              <a:cs typeface="Arial" panose="020B0604020202020204" pitchFamily="34" charset="0"/>
            </a:endParaRPr>
          </a:p>
        </p:txBody>
      </p:sp>
      <p:sp>
        <p:nvSpPr>
          <p:cNvPr id="4" name="Title 1">
            <a:extLst>
              <a:ext uri="{FF2B5EF4-FFF2-40B4-BE49-F238E27FC236}">
                <a16:creationId xmlns:a16="http://schemas.microsoft.com/office/drawing/2014/main" id="{F75571E0-8E4D-BB2B-5E67-6F85C1FF1467}"/>
              </a:ext>
            </a:extLst>
          </p:cNvPr>
          <p:cNvSpPr>
            <a:spLocks noGrp="1"/>
          </p:cNvSpPr>
          <p:nvPr>
            <p:ph type="title"/>
          </p:nvPr>
        </p:nvSpPr>
        <p:spPr>
          <a:xfrm>
            <a:off x="677334" y="675861"/>
            <a:ext cx="10958072" cy="530087"/>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CA" sz="2400" dirty="0">
                <a:cs typeface="Arial" panose="020B0604020202020204" pitchFamily="34" charset="0"/>
              </a:rPr>
              <a:t>Another very big regulatory complication for the federal employer....</a:t>
            </a:r>
          </a:p>
        </p:txBody>
      </p:sp>
      <p:sp>
        <p:nvSpPr>
          <p:cNvPr id="8" name="TextBox 7">
            <a:extLst>
              <a:ext uri="{FF2B5EF4-FFF2-40B4-BE49-F238E27FC236}">
                <a16:creationId xmlns:a16="http://schemas.microsoft.com/office/drawing/2014/main" id="{FB1E4921-2717-17B2-CC90-074D677181DD}"/>
              </a:ext>
            </a:extLst>
          </p:cNvPr>
          <p:cNvSpPr txBox="1"/>
          <p:nvPr/>
        </p:nvSpPr>
        <p:spPr>
          <a:xfrm>
            <a:off x="677332" y="3475382"/>
            <a:ext cx="2900755" cy="28931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300" dirty="0">
                <a:cs typeface="Arial" panose="020B0604020202020204" pitchFamily="34" charset="0"/>
              </a:rPr>
              <a:t>The ingredients in question are </a:t>
            </a:r>
            <a:r>
              <a:rPr lang="en-CA" sz="1300" b="1" dirty="0">
                <a:cs typeface="Arial" panose="020B0604020202020204" pitchFamily="34" charset="0"/>
              </a:rPr>
              <a:t>proprietary</a:t>
            </a:r>
            <a:r>
              <a:rPr lang="en-CA" sz="1300" dirty="0">
                <a:cs typeface="Arial" panose="020B0604020202020204" pitchFamily="34" charset="0"/>
              </a:rPr>
              <a:t> to the vaccine companies themselves and are found in the vaccines being provided to Canadians as options. These ingredients are called: </a:t>
            </a:r>
            <a:r>
              <a:rPr lang="en-CA" sz="1300" b="1" dirty="0">
                <a:highlight>
                  <a:srgbClr val="04E404"/>
                </a:highlight>
                <a:cs typeface="Arial" panose="020B0604020202020204" pitchFamily="34" charset="0"/>
              </a:rPr>
              <a:t>ALC-0159 &amp; ALC-0315,</a:t>
            </a:r>
            <a:r>
              <a:rPr lang="en-CA" sz="1300" b="1" dirty="0">
                <a:cs typeface="Arial" panose="020B0604020202020204" pitchFamily="34" charset="0"/>
              </a:rPr>
              <a:t> </a:t>
            </a:r>
            <a:r>
              <a:rPr lang="en-CA" sz="1300" dirty="0">
                <a:cs typeface="Arial" panose="020B0604020202020204" pitchFamily="34" charset="0"/>
              </a:rPr>
              <a:t>which are found in the Pfizer Comirnaty vaccines; and, </a:t>
            </a:r>
          </a:p>
          <a:p>
            <a:r>
              <a:rPr lang="en-CA" sz="1300" b="1" dirty="0">
                <a:highlight>
                  <a:srgbClr val="04E404"/>
                </a:highlight>
                <a:cs typeface="Arial" panose="020B0604020202020204" pitchFamily="34" charset="0"/>
              </a:rPr>
              <a:t>SM-102</a:t>
            </a:r>
            <a:r>
              <a:rPr lang="en-CA" sz="1300" dirty="0">
                <a:cs typeface="Arial" panose="020B0604020202020204" pitchFamily="34" charset="0"/>
              </a:rPr>
              <a:t>, which is found in the Moderna Spikevax vaccine.(To the right are screenshots, directly from the </a:t>
            </a:r>
            <a:r>
              <a:rPr lang="en-CA" sz="1300" b="1" dirty="0">
                <a:cs typeface="Arial" panose="020B0604020202020204" pitchFamily="34" charset="0"/>
              </a:rPr>
              <a:t>Government of Canada’s </a:t>
            </a:r>
            <a:r>
              <a:rPr lang="en-CA" sz="1300" dirty="0">
                <a:cs typeface="Arial" panose="020B0604020202020204" pitchFamily="34" charset="0"/>
              </a:rPr>
              <a:t>authorized vaccines webpage)</a:t>
            </a:r>
          </a:p>
        </p:txBody>
      </p:sp>
      <p:sp>
        <p:nvSpPr>
          <p:cNvPr id="2" name="TextBox 1">
            <a:extLst>
              <a:ext uri="{FF2B5EF4-FFF2-40B4-BE49-F238E27FC236}">
                <a16:creationId xmlns:a16="http://schemas.microsoft.com/office/drawing/2014/main" id="{04317BD3-186D-DF2F-3D7F-F837A1B898A7}"/>
              </a:ext>
            </a:extLst>
          </p:cNvPr>
          <p:cNvSpPr txBox="1"/>
          <p:nvPr/>
        </p:nvSpPr>
        <p:spPr>
          <a:xfrm>
            <a:off x="3684837" y="3470462"/>
            <a:ext cx="3577354" cy="276999"/>
          </a:xfrm>
          <a:prstGeom prst="rect">
            <a:avLst/>
          </a:prstGeom>
          <a:solidFill>
            <a:srgbClr val="04E404"/>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1200" b="1" dirty="0">
                <a:cs typeface="Arial" panose="020B0604020202020204" pitchFamily="34" charset="0"/>
              </a:rPr>
              <a:t>SM-102: Moderna Spikevax</a:t>
            </a:r>
          </a:p>
        </p:txBody>
      </p:sp>
      <p:sp>
        <p:nvSpPr>
          <p:cNvPr id="6" name="TextBox 5">
            <a:extLst>
              <a:ext uri="{FF2B5EF4-FFF2-40B4-BE49-F238E27FC236}">
                <a16:creationId xmlns:a16="http://schemas.microsoft.com/office/drawing/2014/main" id="{5D5ADF69-FD45-72F7-9E4A-4BE5F6E1BD21}"/>
              </a:ext>
            </a:extLst>
          </p:cNvPr>
          <p:cNvSpPr txBox="1"/>
          <p:nvPr/>
        </p:nvSpPr>
        <p:spPr>
          <a:xfrm>
            <a:off x="7262191" y="3474918"/>
            <a:ext cx="4373215" cy="27699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1200" b="1" dirty="0">
                <a:cs typeface="Arial" panose="020B0604020202020204" pitchFamily="34" charset="0"/>
              </a:rPr>
              <a:t>ALC-0159 &amp; ALC-0315: Pfizer Comirnaty</a:t>
            </a:r>
          </a:p>
        </p:txBody>
      </p:sp>
      <p:pic>
        <p:nvPicPr>
          <p:cNvPr id="11" name="Picture 10">
            <a:extLst>
              <a:ext uri="{FF2B5EF4-FFF2-40B4-BE49-F238E27FC236}">
                <a16:creationId xmlns:a16="http://schemas.microsoft.com/office/drawing/2014/main" id="{72BC7137-60EF-B2AD-D8C2-D027668FB550}"/>
              </a:ext>
            </a:extLst>
          </p:cNvPr>
          <p:cNvPicPr>
            <a:picLocks noChangeAspect="1"/>
          </p:cNvPicPr>
          <p:nvPr/>
        </p:nvPicPr>
        <p:blipFill>
          <a:blip r:embed="rId2"/>
          <a:stretch>
            <a:fillRect/>
          </a:stretch>
        </p:blipFill>
        <p:spPr>
          <a:xfrm>
            <a:off x="3684836" y="3756796"/>
            <a:ext cx="3577355" cy="2693045"/>
          </a:xfrm>
          <a:prstGeom prst="rect">
            <a:avLst/>
          </a:prstGeom>
          <a:ln>
            <a:solidFill>
              <a:schemeClr val="tx1"/>
            </a:solidFill>
          </a:ln>
        </p:spPr>
      </p:pic>
      <p:pic>
        <p:nvPicPr>
          <p:cNvPr id="13" name="Picture 12">
            <a:extLst>
              <a:ext uri="{FF2B5EF4-FFF2-40B4-BE49-F238E27FC236}">
                <a16:creationId xmlns:a16="http://schemas.microsoft.com/office/drawing/2014/main" id="{EA0930A0-2048-3728-263F-9305552497BB}"/>
              </a:ext>
            </a:extLst>
          </p:cNvPr>
          <p:cNvPicPr>
            <a:picLocks noChangeAspect="1"/>
          </p:cNvPicPr>
          <p:nvPr/>
        </p:nvPicPr>
        <p:blipFill>
          <a:blip r:embed="rId3"/>
          <a:stretch>
            <a:fillRect/>
          </a:stretch>
        </p:blipFill>
        <p:spPr>
          <a:xfrm>
            <a:off x="7262179" y="3760161"/>
            <a:ext cx="4373215" cy="2689680"/>
          </a:xfrm>
          <a:prstGeom prst="rect">
            <a:avLst/>
          </a:prstGeom>
          <a:ln>
            <a:solidFill>
              <a:schemeClr val="tx1"/>
            </a:solidFill>
          </a:ln>
        </p:spPr>
      </p:pic>
      <p:sp>
        <p:nvSpPr>
          <p:cNvPr id="14" name="Arrow: Left 13">
            <a:extLst>
              <a:ext uri="{FF2B5EF4-FFF2-40B4-BE49-F238E27FC236}">
                <a16:creationId xmlns:a16="http://schemas.microsoft.com/office/drawing/2014/main" id="{B0F57412-E057-FEA5-B2AE-C732AF809A4C}"/>
              </a:ext>
            </a:extLst>
          </p:cNvPr>
          <p:cNvSpPr/>
          <p:nvPr/>
        </p:nvSpPr>
        <p:spPr>
          <a:xfrm>
            <a:off x="4572731" y="4758906"/>
            <a:ext cx="490330" cy="23853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Arrow: Left 14">
            <a:extLst>
              <a:ext uri="{FF2B5EF4-FFF2-40B4-BE49-F238E27FC236}">
                <a16:creationId xmlns:a16="http://schemas.microsoft.com/office/drawing/2014/main" id="{BCB52709-9642-F9D5-A52D-F584A7141D86}"/>
              </a:ext>
            </a:extLst>
          </p:cNvPr>
          <p:cNvSpPr/>
          <p:nvPr/>
        </p:nvSpPr>
        <p:spPr>
          <a:xfrm>
            <a:off x="10441969" y="4228358"/>
            <a:ext cx="490330" cy="23853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Arrow: Left 15">
            <a:extLst>
              <a:ext uri="{FF2B5EF4-FFF2-40B4-BE49-F238E27FC236}">
                <a16:creationId xmlns:a16="http://schemas.microsoft.com/office/drawing/2014/main" id="{98D280FF-C296-5E7C-95AF-8F0B2C7A8D34}"/>
              </a:ext>
            </a:extLst>
          </p:cNvPr>
          <p:cNvSpPr/>
          <p:nvPr/>
        </p:nvSpPr>
        <p:spPr>
          <a:xfrm>
            <a:off x="9951639" y="4468119"/>
            <a:ext cx="490330" cy="23853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066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up)">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up)">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righ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right)">
                                      <p:cBhvr>
                                        <p:cTn id="49" dur="500"/>
                                        <p:tgtEl>
                                          <p:spTgt spid="15"/>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right)">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C63855-4C39-E293-94E1-139829460517}"/>
              </a:ext>
            </a:extLst>
          </p:cNvPr>
          <p:cNvSpPr>
            <a:spLocks noGrp="1"/>
          </p:cNvSpPr>
          <p:nvPr>
            <p:ph idx="1"/>
          </p:nvPr>
        </p:nvSpPr>
        <p:spPr>
          <a:xfrm>
            <a:off x="671396" y="1347280"/>
            <a:ext cx="4755328" cy="3351329"/>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buNone/>
            </a:pPr>
            <a:r>
              <a:rPr lang="en-CA" dirty="0">
                <a:cs typeface="Arial" panose="020B0604020202020204" pitchFamily="34" charset="0"/>
              </a:rPr>
              <a:t>Even with a modicum of research into the ingredients of the vaccines, federal employers would have learned immediately, that the ingredients themselves are </a:t>
            </a:r>
            <a:r>
              <a:rPr lang="en-CA" b="1" dirty="0">
                <a:cs typeface="Arial" panose="020B0604020202020204" pitchFamily="34" charset="0"/>
              </a:rPr>
              <a:t>registered as hazardous/dangerous products</a:t>
            </a:r>
            <a:r>
              <a:rPr lang="en-CA" dirty="0">
                <a:cs typeface="Arial" panose="020B0604020202020204" pitchFamily="34" charset="0"/>
              </a:rPr>
              <a:t>.</a:t>
            </a:r>
          </a:p>
          <a:p>
            <a:pPr marL="0" indent="0">
              <a:buNone/>
            </a:pPr>
            <a:r>
              <a:rPr lang="en-CA" dirty="0">
                <a:cs typeface="Arial" panose="020B0604020202020204" pitchFamily="34" charset="0"/>
              </a:rPr>
              <a:t>If researched, the employers would have found that not only do these vaccines meet the </a:t>
            </a:r>
            <a:r>
              <a:rPr lang="en-CA" b="1" dirty="0">
                <a:cs typeface="Arial" panose="020B0604020202020204" pitchFamily="34" charset="0"/>
              </a:rPr>
              <a:t>definition of danger</a:t>
            </a:r>
            <a:r>
              <a:rPr lang="en-CA" dirty="0">
                <a:cs typeface="Arial" panose="020B0604020202020204" pitchFamily="34" charset="0"/>
              </a:rPr>
              <a:t>, as the ingredients were registered with the signal word </a:t>
            </a:r>
            <a:r>
              <a:rPr lang="en-CA" b="1" dirty="0">
                <a:cs typeface="Arial" panose="020B0604020202020204" pitchFamily="34" charset="0"/>
              </a:rPr>
              <a:t>“Danger”,</a:t>
            </a:r>
            <a:r>
              <a:rPr lang="en-CA" dirty="0">
                <a:cs typeface="Arial" panose="020B0604020202020204" pitchFamily="34" charset="0"/>
              </a:rPr>
              <a:t> but they also would have noticed the disclaimers from the manufacturers that informed anyone using the product: </a:t>
            </a:r>
            <a:r>
              <a:rPr lang="en-CA" b="1" i="1" dirty="0">
                <a:cs typeface="Arial" panose="020B0604020202020204" pitchFamily="34" charset="0"/>
              </a:rPr>
              <a:t>This product is for research use – NOT for human or veterinary diagnostic or therapeutic use.</a:t>
            </a:r>
          </a:p>
        </p:txBody>
      </p:sp>
      <p:sp>
        <p:nvSpPr>
          <p:cNvPr id="4" name="Title 1">
            <a:extLst>
              <a:ext uri="{FF2B5EF4-FFF2-40B4-BE49-F238E27FC236}">
                <a16:creationId xmlns:a16="http://schemas.microsoft.com/office/drawing/2014/main" id="{F75571E0-8E4D-BB2B-5E67-6F85C1FF1467}"/>
              </a:ext>
            </a:extLst>
          </p:cNvPr>
          <p:cNvSpPr>
            <a:spLocks noGrp="1"/>
          </p:cNvSpPr>
          <p:nvPr>
            <p:ph type="title"/>
          </p:nvPr>
        </p:nvSpPr>
        <p:spPr>
          <a:xfrm>
            <a:off x="677334" y="675861"/>
            <a:ext cx="10759292" cy="530087"/>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CA" sz="2400" dirty="0">
                <a:cs typeface="Arial" panose="020B0604020202020204" pitchFamily="34" charset="0"/>
              </a:rPr>
              <a:t>Another very big regulatory complication for the federal employer....</a:t>
            </a:r>
          </a:p>
        </p:txBody>
      </p:sp>
      <p:sp>
        <p:nvSpPr>
          <p:cNvPr id="2" name="TextBox 1">
            <a:extLst>
              <a:ext uri="{FF2B5EF4-FFF2-40B4-BE49-F238E27FC236}">
                <a16:creationId xmlns:a16="http://schemas.microsoft.com/office/drawing/2014/main" id="{04317BD3-186D-DF2F-3D7F-F837A1B898A7}"/>
              </a:ext>
            </a:extLst>
          </p:cNvPr>
          <p:cNvSpPr txBox="1"/>
          <p:nvPr/>
        </p:nvSpPr>
        <p:spPr>
          <a:xfrm>
            <a:off x="5539409" y="1347280"/>
            <a:ext cx="5897216" cy="307777"/>
          </a:xfrm>
          <a:prstGeom prst="rect">
            <a:avLst/>
          </a:prstGeom>
          <a:solidFill>
            <a:srgbClr val="04E404"/>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1400" b="1" dirty="0">
                <a:cs typeface="Arial" panose="020B0604020202020204" pitchFamily="34" charset="0"/>
              </a:rPr>
              <a:t>SM-102: Moderna Spikevax</a:t>
            </a:r>
          </a:p>
        </p:txBody>
      </p:sp>
      <p:pic>
        <p:nvPicPr>
          <p:cNvPr id="9" name="Picture 8">
            <a:extLst>
              <a:ext uri="{FF2B5EF4-FFF2-40B4-BE49-F238E27FC236}">
                <a16:creationId xmlns:a16="http://schemas.microsoft.com/office/drawing/2014/main" id="{0964EDCD-69A5-1A1E-294E-B40ADD46A2F7}"/>
              </a:ext>
            </a:extLst>
          </p:cNvPr>
          <p:cNvPicPr>
            <a:picLocks noChangeAspect="1"/>
          </p:cNvPicPr>
          <p:nvPr/>
        </p:nvPicPr>
        <p:blipFill>
          <a:blip r:embed="rId2"/>
          <a:stretch>
            <a:fillRect/>
          </a:stretch>
        </p:blipFill>
        <p:spPr>
          <a:xfrm>
            <a:off x="5539409" y="1637531"/>
            <a:ext cx="5897217" cy="4820717"/>
          </a:xfrm>
          <a:prstGeom prst="rect">
            <a:avLst/>
          </a:prstGeom>
          <a:ln>
            <a:solidFill>
              <a:schemeClr val="tx1"/>
            </a:solidFill>
          </a:ln>
        </p:spPr>
      </p:pic>
      <p:cxnSp>
        <p:nvCxnSpPr>
          <p:cNvPr id="12" name="Straight Connector 11">
            <a:extLst>
              <a:ext uri="{FF2B5EF4-FFF2-40B4-BE49-F238E27FC236}">
                <a16:creationId xmlns:a16="http://schemas.microsoft.com/office/drawing/2014/main" id="{3DB9CBE1-F1FA-F191-5EFF-18D11547E156}"/>
              </a:ext>
            </a:extLst>
          </p:cNvPr>
          <p:cNvCxnSpPr>
            <a:cxnSpLocks/>
          </p:cNvCxnSpPr>
          <p:nvPr/>
        </p:nvCxnSpPr>
        <p:spPr>
          <a:xfrm>
            <a:off x="5963478" y="3072873"/>
            <a:ext cx="46367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03EEE207-2915-3EA5-606D-A7CAC5C1B93E}"/>
              </a:ext>
            </a:extLst>
          </p:cNvPr>
          <p:cNvPicPr>
            <a:picLocks noChangeAspect="1"/>
          </p:cNvPicPr>
          <p:nvPr/>
        </p:nvPicPr>
        <p:blipFill>
          <a:blip r:embed="rId3"/>
          <a:stretch>
            <a:fillRect/>
          </a:stretch>
        </p:blipFill>
        <p:spPr>
          <a:xfrm>
            <a:off x="671396" y="4920997"/>
            <a:ext cx="4364430" cy="1537251"/>
          </a:xfrm>
          <a:prstGeom prst="rect">
            <a:avLst/>
          </a:prstGeom>
          <a:ln>
            <a:solidFill>
              <a:schemeClr val="tx1"/>
            </a:solidFill>
          </a:ln>
        </p:spPr>
      </p:pic>
      <p:cxnSp>
        <p:nvCxnSpPr>
          <p:cNvPr id="22" name="Straight Connector 21">
            <a:extLst>
              <a:ext uri="{FF2B5EF4-FFF2-40B4-BE49-F238E27FC236}">
                <a16:creationId xmlns:a16="http://schemas.microsoft.com/office/drawing/2014/main" id="{65837E97-1BDB-464D-084F-169431CCCE4E}"/>
              </a:ext>
            </a:extLst>
          </p:cNvPr>
          <p:cNvCxnSpPr>
            <a:cxnSpLocks/>
          </p:cNvCxnSpPr>
          <p:nvPr/>
        </p:nvCxnSpPr>
        <p:spPr>
          <a:xfrm>
            <a:off x="794315" y="5189143"/>
            <a:ext cx="17360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608A220-3262-9229-3635-3510E6FD0DED}"/>
              </a:ext>
            </a:extLst>
          </p:cNvPr>
          <p:cNvSpPr txBox="1"/>
          <p:nvPr/>
        </p:nvSpPr>
        <p:spPr>
          <a:xfrm>
            <a:off x="5539409" y="5616647"/>
            <a:ext cx="5897217"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CA" sz="1600" dirty="0"/>
              <a:t>Pfizer’s proprietary ingredients also have the same health concerns and danger warnings attached to their Safety Data Sheets for </a:t>
            </a:r>
            <a:r>
              <a:rPr lang="en-CA" sz="1600" b="1" dirty="0"/>
              <a:t>ALC-0159 &amp; ALC-0315.</a:t>
            </a:r>
          </a:p>
        </p:txBody>
      </p:sp>
    </p:spTree>
    <p:extLst>
      <p:ext uri="{BB962C8B-B14F-4D97-AF65-F5344CB8AC3E}">
        <p14:creationId xmlns:p14="http://schemas.microsoft.com/office/powerpoint/2010/main" val="50606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0"/>
                            </p:stCondLst>
                            <p:childTnLst>
                              <p:par>
                                <p:cTn id="18" presetID="16" presetClass="entr" presetSubtype="37"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out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0"/>
                            </p:stCondLst>
                            <p:childTnLst>
                              <p:par>
                                <p:cTn id="26" presetID="16" presetClass="entr" presetSubtype="37"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outVertic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outVertical)">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5571E0-8E4D-BB2B-5E67-6F85C1FF1467}"/>
              </a:ext>
            </a:extLst>
          </p:cNvPr>
          <p:cNvSpPr>
            <a:spLocks noGrp="1"/>
          </p:cNvSpPr>
          <p:nvPr>
            <p:ph type="title"/>
          </p:nvPr>
        </p:nvSpPr>
        <p:spPr>
          <a:xfrm>
            <a:off x="677334" y="675861"/>
            <a:ext cx="10759292" cy="530087"/>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CA" sz="2400" dirty="0">
                <a:cs typeface="Arial" panose="020B0604020202020204" pitchFamily="34" charset="0"/>
              </a:rPr>
              <a:t>Another</a:t>
            </a:r>
            <a:r>
              <a:rPr lang="en-CA" sz="2400" dirty="0">
                <a:latin typeface="Arial" panose="020B0604020202020204" pitchFamily="34" charset="0"/>
                <a:cs typeface="Arial" panose="020B0604020202020204" pitchFamily="34" charset="0"/>
              </a:rPr>
              <a:t> very big regulatory complication for the federal employer....</a:t>
            </a:r>
          </a:p>
        </p:txBody>
      </p:sp>
      <p:sp>
        <p:nvSpPr>
          <p:cNvPr id="7" name="TextBox 6">
            <a:extLst>
              <a:ext uri="{FF2B5EF4-FFF2-40B4-BE49-F238E27FC236}">
                <a16:creationId xmlns:a16="http://schemas.microsoft.com/office/drawing/2014/main" id="{8599FDFF-6BD7-5976-AB1B-53B1731BBAC4}"/>
              </a:ext>
            </a:extLst>
          </p:cNvPr>
          <p:cNvSpPr txBox="1"/>
          <p:nvPr/>
        </p:nvSpPr>
        <p:spPr>
          <a:xfrm>
            <a:off x="677334" y="1350498"/>
            <a:ext cx="10759292"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dirty="0">
                <a:cs typeface="Arial" panose="020B0604020202020204" pitchFamily="34" charset="0"/>
              </a:rPr>
              <a:t>One of my employer’s aspects to Covid-19 management was to supply hand sanitizer for employees that wanted to try to reduce their chances of contracting Covid-19 through tactile contact.</a:t>
            </a:r>
          </a:p>
          <a:p>
            <a:endParaRPr lang="en-CA" dirty="0">
              <a:cs typeface="Arial" panose="020B0604020202020204" pitchFamily="34" charset="0"/>
            </a:endParaRPr>
          </a:p>
          <a:p>
            <a:r>
              <a:rPr lang="en-CA" dirty="0">
                <a:cs typeface="Arial" panose="020B0604020202020204" pitchFamily="34" charset="0"/>
              </a:rPr>
              <a:t>Because of the chemical products within the hand sanitizer, federal employers were required to immediately disclose to their employees and unions, the chemical composition and ingredients contained within the sanitizers, as well as provide them the accompanying </a:t>
            </a:r>
            <a:r>
              <a:rPr lang="en-CA" b="1" dirty="0">
                <a:cs typeface="Arial" panose="020B0604020202020204" pitchFamily="34" charset="0"/>
              </a:rPr>
              <a:t>Safety Data Sheets </a:t>
            </a:r>
            <a:r>
              <a:rPr lang="en-CA" dirty="0">
                <a:cs typeface="Arial" panose="020B0604020202020204" pitchFamily="34" charset="0"/>
              </a:rPr>
              <a:t>– this was certainly the case with my employer.</a:t>
            </a:r>
          </a:p>
        </p:txBody>
      </p:sp>
      <p:sp>
        <p:nvSpPr>
          <p:cNvPr id="8" name="TextBox 7">
            <a:extLst>
              <a:ext uri="{FF2B5EF4-FFF2-40B4-BE49-F238E27FC236}">
                <a16:creationId xmlns:a16="http://schemas.microsoft.com/office/drawing/2014/main" id="{606B3F6D-1607-E84B-627A-6569285CBB12}"/>
              </a:ext>
            </a:extLst>
          </p:cNvPr>
          <p:cNvSpPr txBox="1"/>
          <p:nvPr/>
        </p:nvSpPr>
        <p:spPr>
          <a:xfrm>
            <a:off x="3325554" y="3525387"/>
            <a:ext cx="5540892"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CA" sz="2800" b="1" dirty="0">
                <a:solidFill>
                  <a:schemeClr val="tx1"/>
                </a:solidFill>
                <a:cs typeface="Arial" panose="020B0604020202020204" pitchFamily="34" charset="0"/>
              </a:rPr>
              <a:t>AN IMPORTANT QUESTION?....</a:t>
            </a:r>
          </a:p>
        </p:txBody>
      </p:sp>
      <p:sp>
        <p:nvSpPr>
          <p:cNvPr id="10" name="TextBox 9">
            <a:extLst>
              <a:ext uri="{FF2B5EF4-FFF2-40B4-BE49-F238E27FC236}">
                <a16:creationId xmlns:a16="http://schemas.microsoft.com/office/drawing/2014/main" id="{C6512DDC-692B-2EA9-F919-07F5EF5030C1}"/>
              </a:ext>
            </a:extLst>
          </p:cNvPr>
          <p:cNvSpPr txBox="1"/>
          <p:nvPr/>
        </p:nvSpPr>
        <p:spPr>
          <a:xfrm>
            <a:off x="677334" y="4192172"/>
            <a:ext cx="10759292"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dirty="0">
                <a:cs typeface="Arial" panose="020B0604020202020204" pitchFamily="34" charset="0"/>
              </a:rPr>
              <a:t>If the employees and their unions were concerned about the chemical components of a product that many people were aware of and were using regularly, and the employer was in a panic to get their </a:t>
            </a:r>
            <a:r>
              <a:rPr lang="en-CA" b="1" dirty="0">
                <a:cs typeface="Arial" panose="020B0604020202020204" pitchFamily="34" charset="0"/>
              </a:rPr>
              <a:t>“due diligence” </a:t>
            </a:r>
            <a:r>
              <a:rPr lang="en-CA" dirty="0">
                <a:cs typeface="Arial" panose="020B0604020202020204" pitchFamily="34" charset="0"/>
              </a:rPr>
              <a:t>completed when queried about the chemical composition and effects, then why on earth would the employer avoid all discussions and concerns in relation to the ingredients of the vaccines, when they were brand new and experimental by definition?</a:t>
            </a:r>
          </a:p>
          <a:p>
            <a:endParaRPr lang="en-CA" dirty="0">
              <a:cs typeface="Arial" panose="020B0604020202020204" pitchFamily="34" charset="0"/>
            </a:endParaRPr>
          </a:p>
          <a:p>
            <a:r>
              <a:rPr lang="en-CA" b="1" dirty="0">
                <a:cs typeface="Arial" panose="020B0604020202020204" pitchFamily="34" charset="0"/>
              </a:rPr>
              <a:t>WHY</a:t>
            </a:r>
            <a:r>
              <a:rPr lang="en-CA" dirty="0">
                <a:cs typeface="Arial" panose="020B0604020202020204" pitchFamily="34" charset="0"/>
              </a:rPr>
              <a:t> and </a:t>
            </a:r>
            <a:r>
              <a:rPr lang="en-CA" b="1" dirty="0">
                <a:cs typeface="Arial" panose="020B0604020202020204" pitchFamily="34" charset="0"/>
              </a:rPr>
              <a:t>HOW</a:t>
            </a:r>
            <a:r>
              <a:rPr lang="en-CA" dirty="0">
                <a:cs typeface="Arial" panose="020B0604020202020204" pitchFamily="34" charset="0"/>
              </a:rPr>
              <a:t> was this obvious question missed?</a:t>
            </a:r>
          </a:p>
        </p:txBody>
      </p:sp>
    </p:spTree>
    <p:extLst>
      <p:ext uri="{BB962C8B-B14F-4D97-AF65-F5344CB8AC3E}">
        <p14:creationId xmlns:p14="http://schemas.microsoft.com/office/powerpoint/2010/main" val="42304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up)">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up)">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5571E0-8E4D-BB2B-5E67-6F85C1FF1467}"/>
              </a:ext>
            </a:extLst>
          </p:cNvPr>
          <p:cNvSpPr>
            <a:spLocks noGrp="1"/>
          </p:cNvSpPr>
          <p:nvPr>
            <p:ph type="title"/>
          </p:nvPr>
        </p:nvSpPr>
        <p:spPr>
          <a:xfrm>
            <a:off x="535239" y="599206"/>
            <a:ext cx="10999303" cy="55659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CA" sz="2400" dirty="0">
                <a:latin typeface="Arial" panose="020B0604020202020204" pitchFamily="34" charset="0"/>
                <a:cs typeface="Arial" panose="020B0604020202020204" pitchFamily="34" charset="0"/>
              </a:rPr>
              <a:t>Very big regulatory complications for the federal employer....continued</a:t>
            </a:r>
          </a:p>
        </p:txBody>
      </p:sp>
      <p:sp>
        <p:nvSpPr>
          <p:cNvPr id="7" name="TextBox 6">
            <a:extLst>
              <a:ext uri="{FF2B5EF4-FFF2-40B4-BE49-F238E27FC236}">
                <a16:creationId xmlns:a16="http://schemas.microsoft.com/office/drawing/2014/main" id="{503D986F-2297-34CA-BEE4-5BB259E6D6C7}"/>
              </a:ext>
            </a:extLst>
          </p:cNvPr>
          <p:cNvSpPr txBox="1"/>
          <p:nvPr/>
        </p:nvSpPr>
        <p:spPr>
          <a:xfrm>
            <a:off x="535237" y="1284503"/>
            <a:ext cx="10999304"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dirty="0">
                <a:cs typeface="Arial" panose="020B0604020202020204" pitchFamily="34" charset="0"/>
              </a:rPr>
              <a:t>If you look at what SM-102 is, it is the </a:t>
            </a:r>
            <a:r>
              <a:rPr lang="en-CA" sz="1400" b="1" dirty="0">
                <a:cs typeface="Arial" panose="020B0604020202020204" pitchFamily="34" charset="0"/>
              </a:rPr>
              <a:t>lipid nanoparticle</a:t>
            </a:r>
            <a:r>
              <a:rPr lang="en-CA" sz="1400" dirty="0">
                <a:cs typeface="Arial" panose="020B0604020202020204" pitchFamily="34" charset="0"/>
              </a:rPr>
              <a:t> that delivers the synthetic mRNA genetic coding to the inside of your cells to create the “spike protein itself”. </a:t>
            </a:r>
            <a:r>
              <a:rPr lang="en-CA" sz="1400" b="1" dirty="0">
                <a:cs typeface="Arial" panose="020B0604020202020204" pitchFamily="34" charset="0"/>
              </a:rPr>
              <a:t>ALC-0159 &amp; ALC-0315</a:t>
            </a:r>
            <a:r>
              <a:rPr lang="en-CA" sz="1400" dirty="0">
                <a:cs typeface="Arial" panose="020B0604020202020204" pitchFamily="34" charset="0"/>
              </a:rPr>
              <a:t> for Pfizer’s Comirnaty, and </a:t>
            </a:r>
            <a:r>
              <a:rPr lang="en-CA" sz="1400" b="1" dirty="0">
                <a:cs typeface="Arial" panose="020B0604020202020204" pitchFamily="34" charset="0"/>
              </a:rPr>
              <a:t>SM-102 </a:t>
            </a:r>
            <a:r>
              <a:rPr lang="en-CA" sz="1400" dirty="0">
                <a:cs typeface="Arial" panose="020B0604020202020204" pitchFamily="34" charset="0"/>
              </a:rPr>
              <a:t>for Moderna’s Spikevax, function similarly by facilitating the creation of the spike protein.</a:t>
            </a:r>
            <a:br>
              <a:rPr lang="en-CA" sz="1400" dirty="0">
                <a:cs typeface="Arial" panose="020B0604020202020204" pitchFamily="34" charset="0"/>
              </a:rPr>
            </a:br>
            <a:r>
              <a:rPr lang="en-CA" sz="1400" dirty="0">
                <a:cs typeface="Arial" panose="020B0604020202020204" pitchFamily="34" charset="0"/>
              </a:rPr>
              <a:t>But as the SALK Institute determined in April of 2021, </a:t>
            </a:r>
            <a:r>
              <a:rPr lang="en-CA" sz="1400" b="1" dirty="0">
                <a:cs typeface="Arial" panose="020B0604020202020204" pitchFamily="34" charset="0"/>
              </a:rPr>
              <a:t>before</a:t>
            </a:r>
            <a:r>
              <a:rPr lang="en-CA" sz="1400" dirty="0">
                <a:cs typeface="Arial" panose="020B0604020202020204" pitchFamily="34" charset="0"/>
              </a:rPr>
              <a:t> the vaccines were made mandatory by the federal employers, the spike protein itself </a:t>
            </a:r>
            <a:r>
              <a:rPr lang="en-CA" sz="1400" b="1" dirty="0">
                <a:cs typeface="Arial" panose="020B0604020202020204" pitchFamily="34" charset="0"/>
              </a:rPr>
              <a:t>WAS</a:t>
            </a:r>
            <a:r>
              <a:rPr lang="en-CA" sz="1400" dirty="0">
                <a:cs typeface="Arial" panose="020B0604020202020204" pitchFamily="34" charset="0"/>
              </a:rPr>
              <a:t> the very source of danger and damage to the vascular system. </a:t>
            </a:r>
          </a:p>
        </p:txBody>
      </p:sp>
      <p:sp>
        <p:nvSpPr>
          <p:cNvPr id="8" name="TextBox 7">
            <a:extLst>
              <a:ext uri="{FF2B5EF4-FFF2-40B4-BE49-F238E27FC236}">
                <a16:creationId xmlns:a16="http://schemas.microsoft.com/office/drawing/2014/main" id="{A904DEC5-15B8-3CDE-ED82-92B62380FCB2}"/>
              </a:ext>
            </a:extLst>
          </p:cNvPr>
          <p:cNvSpPr txBox="1"/>
          <p:nvPr/>
        </p:nvSpPr>
        <p:spPr>
          <a:xfrm>
            <a:off x="535238" y="2523757"/>
            <a:ext cx="10999303" cy="149271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300" b="1" i="1" dirty="0">
                <a:solidFill>
                  <a:schemeClr val="bg1"/>
                </a:solidFill>
                <a:cs typeface="Arial" panose="020B0604020202020204" pitchFamily="34" charset="0"/>
              </a:rPr>
              <a:t>The team then replicated this process in the lab, exposing healthy endothelial cells (which line arteries) to the spike protein. They showed that the spike protein damaged the cells by binding ACE2. This binding disrupted ACE2’s molecular signaling to mitochondria (organelles that generate energy for cells), causing the mitochondria to become damaged and fragmented.</a:t>
            </a:r>
          </a:p>
          <a:p>
            <a:endParaRPr lang="en-US" sz="1300" b="1" i="1" dirty="0">
              <a:solidFill>
                <a:schemeClr val="bg1"/>
              </a:solidFill>
              <a:cs typeface="Arial" panose="020B0604020202020204" pitchFamily="34" charset="0"/>
            </a:endParaRPr>
          </a:p>
          <a:p>
            <a:r>
              <a:rPr lang="en-US" sz="1300" b="1" i="1" dirty="0">
                <a:solidFill>
                  <a:schemeClr val="bg1"/>
                </a:solidFill>
                <a:cs typeface="Arial" panose="020B0604020202020204" pitchFamily="34" charset="0"/>
              </a:rPr>
              <a:t>Previous studies have shown a similar effect when cells were exposed to the SARS-CoV-2 virus, but this is the first study to show that the damage occurs when cells are exposed to the spike protein on its own.</a:t>
            </a:r>
          </a:p>
          <a:p>
            <a:r>
              <a:rPr lang="en-US" sz="1300" b="1" dirty="0">
                <a:solidFill>
                  <a:schemeClr val="tx1"/>
                </a:solidFill>
                <a:hlinkClick r:id="rId2">
                  <a:extLst>
                    <a:ext uri="{A12FA001-AC4F-418D-AE19-62706E023703}">
                      <ahyp:hlinkClr xmlns:ahyp="http://schemas.microsoft.com/office/drawing/2018/hyperlinkcolor" val="tx"/>
                    </a:ext>
                  </a:extLst>
                </a:hlinkClick>
              </a:rPr>
              <a:t>The novel coronavirus’ spike protein plays additional key role in illness - Salk Institute for Biological Studies</a:t>
            </a:r>
            <a:endParaRPr lang="en-CA" sz="1300" b="1" i="1" dirty="0">
              <a:solidFill>
                <a:schemeClr val="tx1"/>
              </a:solidFill>
              <a:cs typeface="Arial" panose="020B0604020202020204" pitchFamily="34" charset="0"/>
            </a:endParaRPr>
          </a:p>
        </p:txBody>
      </p:sp>
      <p:sp>
        <p:nvSpPr>
          <p:cNvPr id="10" name="TextBox 9">
            <a:extLst>
              <a:ext uri="{FF2B5EF4-FFF2-40B4-BE49-F238E27FC236}">
                <a16:creationId xmlns:a16="http://schemas.microsoft.com/office/drawing/2014/main" id="{52391564-EFA4-5883-8943-7DE211B46208}"/>
              </a:ext>
            </a:extLst>
          </p:cNvPr>
          <p:cNvSpPr txBox="1"/>
          <p:nvPr/>
        </p:nvSpPr>
        <p:spPr>
          <a:xfrm>
            <a:off x="535237" y="4084382"/>
            <a:ext cx="8791640" cy="229293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300" dirty="0">
                <a:cs typeface="Arial" panose="020B0604020202020204" pitchFamily="34" charset="0"/>
              </a:rPr>
              <a:t>If the spike protein is the hazard/danger that the employer is trying to mitigate in the workplace, then why are they injecting their employees with a product that will create large concentrations of these spike protein within the vascular system. Also, we have to remember that </a:t>
            </a:r>
            <a:r>
              <a:rPr lang="en-CA" sz="1300" b="1" dirty="0">
                <a:cs typeface="Arial" panose="020B0604020202020204" pitchFamily="34" charset="0"/>
              </a:rPr>
              <a:t>roughly 5%</a:t>
            </a:r>
            <a:r>
              <a:rPr lang="en-CA" sz="1300" dirty="0">
                <a:cs typeface="Arial" panose="020B0604020202020204" pitchFamily="34" charset="0"/>
              </a:rPr>
              <a:t> of the vaccine adverse events from Pfizer’s own trial data, is an individual contracting covid. </a:t>
            </a:r>
          </a:p>
          <a:p>
            <a:endParaRPr lang="en-CA" sz="1300" dirty="0">
              <a:cs typeface="Arial" panose="020B0604020202020204" pitchFamily="34" charset="0"/>
            </a:endParaRPr>
          </a:p>
          <a:p>
            <a:r>
              <a:rPr lang="en-CA" sz="1300" dirty="0">
                <a:cs typeface="Arial" panose="020B0604020202020204" pitchFamily="34" charset="0"/>
              </a:rPr>
              <a:t>The injections are also made much more serious and dangerous than natural infection, because the mRNA in the vaccines, is encapsulated by the lipid nanoparticle. This feature of the mRNA coded vaccines allows the spike protein to pass the blood brain barrier (endothelium) and enter other crucial organs in the body. </a:t>
            </a:r>
          </a:p>
          <a:p>
            <a:endParaRPr lang="en-CA" sz="1300" dirty="0">
              <a:cs typeface="Arial" panose="020B0604020202020204" pitchFamily="34" charset="0"/>
            </a:endParaRPr>
          </a:p>
          <a:p>
            <a:r>
              <a:rPr lang="en-CA" sz="1300" dirty="0">
                <a:cs typeface="Arial" panose="020B0604020202020204" pitchFamily="34" charset="0"/>
              </a:rPr>
              <a:t>We also need to remember that the vaccines that the employer was using as personal protective equipment, were not designed to protect against any Covid-19 variant other than </a:t>
            </a:r>
            <a:r>
              <a:rPr lang="en-CA" sz="1300" b="1" dirty="0">
                <a:highlight>
                  <a:srgbClr val="FFFF00"/>
                </a:highlight>
                <a:cs typeface="Arial" panose="020B0604020202020204" pitchFamily="34" charset="0"/>
              </a:rPr>
              <a:t>the Alpha strain.</a:t>
            </a:r>
            <a:endParaRPr lang="en-CA" sz="1300" b="1" dirty="0">
              <a:cs typeface="Arial" panose="020B0604020202020204" pitchFamily="34" charset="0"/>
            </a:endParaRPr>
          </a:p>
        </p:txBody>
      </p:sp>
      <p:pic>
        <p:nvPicPr>
          <p:cNvPr id="3" name="Picture 2">
            <a:extLst>
              <a:ext uri="{FF2B5EF4-FFF2-40B4-BE49-F238E27FC236}">
                <a16:creationId xmlns:a16="http://schemas.microsoft.com/office/drawing/2014/main" id="{086A0A84-EE02-62B4-39B3-390258ED9886}"/>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9425353" y="4137083"/>
            <a:ext cx="2109188" cy="2169825"/>
          </a:xfrm>
          <a:prstGeom prst="rect">
            <a:avLst/>
          </a:prstGeom>
          <a:ln>
            <a:solidFill>
              <a:schemeClr val="tx1"/>
            </a:solidFill>
          </a:ln>
        </p:spPr>
      </p:pic>
    </p:spTree>
    <p:extLst>
      <p:ext uri="{BB962C8B-B14F-4D97-AF65-F5344CB8AC3E}">
        <p14:creationId xmlns:p14="http://schemas.microsoft.com/office/powerpoint/2010/main" val="96004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up)">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wipe(up)">
                                      <p:cBhvr>
                                        <p:cTn id="25" dur="500"/>
                                        <p:tgtEl>
                                          <p:spTgt spid="1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wipe(up)">
                                      <p:cBhvr>
                                        <p:cTn id="3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66A6B2-1CA2-F8FA-F1C1-9BF52D3C319F}"/>
              </a:ext>
            </a:extLst>
          </p:cNvPr>
          <p:cNvSpPr txBox="1"/>
          <p:nvPr/>
        </p:nvSpPr>
        <p:spPr>
          <a:xfrm>
            <a:off x="934578" y="1443841"/>
            <a:ext cx="8257735" cy="4093428"/>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CA" sz="3200" dirty="0">
                <a:solidFill>
                  <a:schemeClr val="accent2"/>
                </a:solidFill>
                <a:latin typeface="Arial" panose="020B0604020202020204" pitchFamily="34" charset="0"/>
                <a:cs typeface="Arial" panose="020B0604020202020204" pitchFamily="34" charset="0"/>
              </a:rPr>
              <a:t>A </a:t>
            </a:r>
            <a:r>
              <a:rPr lang="en-CA" sz="3200" dirty="0">
                <a:solidFill>
                  <a:schemeClr val="accent2"/>
                </a:solidFill>
                <a:cs typeface="Arial" panose="020B0604020202020204" pitchFamily="34" charset="0"/>
              </a:rPr>
              <a:t>question</a:t>
            </a:r>
            <a:r>
              <a:rPr lang="en-CA" sz="3200" dirty="0">
                <a:solidFill>
                  <a:schemeClr val="accent2"/>
                </a:solidFill>
                <a:latin typeface="Arial" panose="020B0604020202020204" pitchFamily="34" charset="0"/>
                <a:cs typeface="Arial" panose="020B0604020202020204" pitchFamily="34" charset="0"/>
              </a:rPr>
              <a:t> for folks to consider during my testimony today:</a:t>
            </a:r>
          </a:p>
          <a:p>
            <a:endParaRPr lang="en-CA" sz="2800" dirty="0">
              <a:solidFill>
                <a:schemeClr val="accent2"/>
              </a:solidFill>
              <a:latin typeface="Arial" panose="020B0604020202020204" pitchFamily="34" charset="0"/>
              <a:cs typeface="Arial" panose="020B0604020202020204" pitchFamily="34" charset="0"/>
            </a:endParaRPr>
          </a:p>
          <a:p>
            <a:r>
              <a:rPr lang="en-CA" sz="2800" i="1" dirty="0">
                <a:solidFill>
                  <a:schemeClr val="accent2"/>
                </a:solidFill>
                <a:latin typeface="Arial" panose="020B0604020202020204" pitchFamily="34" charset="0"/>
                <a:cs typeface="Arial" panose="020B0604020202020204" pitchFamily="34" charset="0"/>
              </a:rPr>
              <a:t>As a federal employer, if a safety professional was bringing forward the following health and safety concerns regarding your vaccination policy, would you still choose to wilfully ignore the concerns, despite your own life, and the lives of your employees being at risk?</a:t>
            </a:r>
          </a:p>
        </p:txBody>
      </p:sp>
    </p:spTree>
    <p:extLst>
      <p:ext uri="{BB962C8B-B14F-4D97-AF65-F5344CB8AC3E}">
        <p14:creationId xmlns:p14="http://schemas.microsoft.com/office/powerpoint/2010/main" val="2377349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C21A3D-83BA-40E7-7C37-56E5D10BD18A}"/>
              </a:ext>
            </a:extLst>
          </p:cNvPr>
          <p:cNvPicPr>
            <a:picLocks noChangeAspect="1"/>
          </p:cNvPicPr>
          <p:nvPr/>
        </p:nvPicPr>
        <p:blipFill>
          <a:blip r:embed="rId2"/>
          <a:stretch>
            <a:fillRect/>
          </a:stretch>
        </p:blipFill>
        <p:spPr>
          <a:xfrm>
            <a:off x="7301132" y="1294229"/>
            <a:ext cx="4247478" cy="5047536"/>
          </a:xfrm>
          <a:prstGeom prst="rect">
            <a:avLst/>
          </a:prstGeom>
          <a:ln/>
        </p:spPr>
        <p:style>
          <a:lnRef idx="2">
            <a:schemeClr val="dk1"/>
          </a:lnRef>
          <a:fillRef idx="1">
            <a:schemeClr val="lt1"/>
          </a:fillRef>
          <a:effectRef idx="0">
            <a:schemeClr val="dk1"/>
          </a:effectRef>
          <a:fontRef idx="minor">
            <a:schemeClr val="dk1"/>
          </a:fontRef>
        </p:style>
      </p:pic>
      <p:sp>
        <p:nvSpPr>
          <p:cNvPr id="3" name="Title 1">
            <a:extLst>
              <a:ext uri="{FF2B5EF4-FFF2-40B4-BE49-F238E27FC236}">
                <a16:creationId xmlns:a16="http://schemas.microsoft.com/office/drawing/2014/main" id="{3802575F-CED4-C080-3D75-F2D75E1F9C11}"/>
              </a:ext>
            </a:extLst>
          </p:cNvPr>
          <p:cNvSpPr txBox="1">
            <a:spLocks/>
          </p:cNvSpPr>
          <p:nvPr/>
        </p:nvSpPr>
        <p:spPr>
          <a:xfrm>
            <a:off x="731520" y="599206"/>
            <a:ext cx="10803022" cy="4980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orm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CA" sz="2400" dirty="0">
                <a:cs typeface="Arial" panose="020B0604020202020204" pitchFamily="34" charset="0"/>
              </a:rPr>
              <a:t>Very big regulatory complications for the federal employer....continued</a:t>
            </a:r>
          </a:p>
        </p:txBody>
      </p:sp>
      <p:sp>
        <p:nvSpPr>
          <p:cNvPr id="4" name="TextBox 3">
            <a:extLst>
              <a:ext uri="{FF2B5EF4-FFF2-40B4-BE49-F238E27FC236}">
                <a16:creationId xmlns:a16="http://schemas.microsoft.com/office/drawing/2014/main" id="{3FB6CBA9-65F0-5959-4802-2A01DDD5DDA7}"/>
              </a:ext>
            </a:extLst>
          </p:cNvPr>
          <p:cNvSpPr txBox="1"/>
          <p:nvPr/>
        </p:nvSpPr>
        <p:spPr>
          <a:xfrm>
            <a:off x="731519" y="1294229"/>
            <a:ext cx="6428935" cy="504753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dirty="0">
                <a:cs typeface="Arial" panose="020B0604020202020204" pitchFamily="34" charset="0"/>
              </a:rPr>
              <a:t>Because vaccines injuries are being recorded in multiple global databases all at once, all known adverse events that were previously considered “natural cause” health events, would now </a:t>
            </a:r>
            <a:r>
              <a:rPr lang="en-CA" sz="1400" b="1" dirty="0">
                <a:cs typeface="Arial" panose="020B0604020202020204" pitchFamily="34" charset="0"/>
              </a:rPr>
              <a:t>HAVE TO BE FORMALLY INVESTIGATED</a:t>
            </a:r>
            <a:r>
              <a:rPr lang="en-CA" sz="1400" dirty="0">
                <a:cs typeface="Arial" panose="020B0604020202020204" pitchFamily="34" charset="0"/>
              </a:rPr>
              <a:t> by the employer by law – this is direct result of the employer’s choice to implement a medical product as a safety device in the work place.</a:t>
            </a:r>
          </a:p>
          <a:p>
            <a:endParaRPr lang="en-CA" sz="1400" dirty="0">
              <a:cs typeface="Arial" panose="020B0604020202020204" pitchFamily="34" charset="0"/>
            </a:endParaRPr>
          </a:p>
          <a:p>
            <a:r>
              <a:rPr lang="en-CA" sz="1400" dirty="0">
                <a:cs typeface="Arial" panose="020B0604020202020204" pitchFamily="34" charset="0"/>
              </a:rPr>
              <a:t>This means that if any employee dies of a heart attack or stroke </a:t>
            </a:r>
            <a:r>
              <a:rPr lang="en-CA" sz="1400" b="1" dirty="0">
                <a:cs typeface="Arial" panose="020B0604020202020204" pitchFamily="34" charset="0"/>
              </a:rPr>
              <a:t>away from the workplace</a:t>
            </a:r>
            <a:r>
              <a:rPr lang="en-CA" sz="1400" dirty="0">
                <a:cs typeface="Arial" panose="020B0604020202020204" pitchFamily="34" charset="0"/>
              </a:rPr>
              <a:t>, that death would now have to be considered as a possible vaccine adverse event due to the employer’s medical device and vaccination policy they chose to implement. This is simple to understand as the employer had forced their employees to take a chemical agent that may have accelerated these health complications or death. </a:t>
            </a:r>
          </a:p>
          <a:p>
            <a:r>
              <a:rPr lang="en-CA" sz="1400" dirty="0">
                <a:cs typeface="Arial" panose="020B0604020202020204" pitchFamily="34" charset="0"/>
              </a:rPr>
              <a:t>This is also why WCB is holding employers accountable for vaccine injuries.</a:t>
            </a:r>
          </a:p>
          <a:p>
            <a:endParaRPr lang="en-CA" sz="1400" dirty="0">
              <a:cs typeface="Arial" panose="020B0604020202020204" pitchFamily="34" charset="0"/>
            </a:endParaRPr>
          </a:p>
          <a:p>
            <a:r>
              <a:rPr lang="en-CA" sz="1400" dirty="0">
                <a:highlight>
                  <a:srgbClr val="FFFF00"/>
                </a:highlight>
                <a:cs typeface="Arial" panose="020B0604020202020204" pitchFamily="34" charset="0"/>
              </a:rPr>
              <a:t>Employers would also have had to build this injury reporting aspect directly into their vaccination policy, </a:t>
            </a:r>
            <a:r>
              <a:rPr lang="en-CA" sz="1400" dirty="0">
                <a:cs typeface="Arial" panose="020B0604020202020204" pitchFamily="34" charset="0"/>
              </a:rPr>
              <a:t>as employees would have had to have been notified of the potential for injury, and to immediately report the injury to the employer for investigation....</a:t>
            </a:r>
            <a:r>
              <a:rPr lang="en-CA" sz="1400" b="1" u="sng" dirty="0">
                <a:highlight>
                  <a:srgbClr val="FFFF00"/>
                </a:highlight>
                <a:cs typeface="Arial" panose="020B0604020202020204" pitchFamily="34" charset="0"/>
              </a:rPr>
              <a:t>JUST LIKE ANY OTHER WORK PLACE INURY OR EVENT. </a:t>
            </a:r>
            <a:r>
              <a:rPr lang="en-CA" sz="1400" dirty="0">
                <a:cs typeface="Arial" panose="020B0604020202020204" pitchFamily="34" charset="0"/>
              </a:rPr>
              <a:t>The only difference this time is that the employer is directly causing the injury because of their vaccination policy.</a:t>
            </a:r>
          </a:p>
          <a:p>
            <a:endParaRPr lang="en-CA" sz="1400" dirty="0">
              <a:cs typeface="Arial" panose="020B0604020202020204" pitchFamily="34" charset="0"/>
            </a:endParaRPr>
          </a:p>
          <a:p>
            <a:r>
              <a:rPr lang="en-CA" sz="1400" dirty="0">
                <a:cs typeface="Arial" panose="020B0604020202020204" pitchFamily="34" charset="0"/>
              </a:rPr>
              <a:t>Federal employers would also need to track and monitor any of these injuries as part of their work place hazard prevention programs.</a:t>
            </a:r>
          </a:p>
        </p:txBody>
      </p:sp>
      <p:cxnSp>
        <p:nvCxnSpPr>
          <p:cNvPr id="10" name="Straight Connector 9">
            <a:extLst>
              <a:ext uri="{FF2B5EF4-FFF2-40B4-BE49-F238E27FC236}">
                <a16:creationId xmlns:a16="http://schemas.microsoft.com/office/drawing/2014/main" id="{1CEDAE33-7B8B-5AEC-267C-E6FA3E2D48C0}"/>
              </a:ext>
            </a:extLst>
          </p:cNvPr>
          <p:cNvCxnSpPr>
            <a:cxnSpLocks/>
          </p:cNvCxnSpPr>
          <p:nvPr/>
        </p:nvCxnSpPr>
        <p:spPr>
          <a:xfrm>
            <a:off x="7624689" y="2152356"/>
            <a:ext cx="21382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Arrow: Right 10">
            <a:extLst>
              <a:ext uri="{FF2B5EF4-FFF2-40B4-BE49-F238E27FC236}">
                <a16:creationId xmlns:a16="http://schemas.microsoft.com/office/drawing/2014/main" id="{1D6DE7D5-D95B-B977-E58B-E6906725D457}"/>
              </a:ext>
            </a:extLst>
          </p:cNvPr>
          <p:cNvSpPr/>
          <p:nvPr/>
        </p:nvSpPr>
        <p:spPr>
          <a:xfrm>
            <a:off x="6815797" y="1903319"/>
            <a:ext cx="647114" cy="49807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9749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up)">
                                      <p:cBhvr>
                                        <p:cTn id="24" dur="500"/>
                                        <p:tgtEl>
                                          <p:spTgt spid="4">
                                            <p:txEl>
                                              <p:pRg st="2" end="2"/>
                                            </p:txEl>
                                          </p:spTgt>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up)">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wipe(up)">
                                      <p:cBhvr>
                                        <p:cTn id="33" dur="500"/>
                                        <p:tgtEl>
                                          <p:spTgt spid="4">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wipe(up)">
                                      <p:cBhvr>
                                        <p:cTn id="3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5571E0-8E4D-BB2B-5E67-6F85C1FF1467}"/>
              </a:ext>
            </a:extLst>
          </p:cNvPr>
          <p:cNvSpPr>
            <a:spLocks noGrp="1"/>
          </p:cNvSpPr>
          <p:nvPr>
            <p:ph type="title"/>
          </p:nvPr>
        </p:nvSpPr>
        <p:spPr>
          <a:xfrm>
            <a:off x="759655" y="599206"/>
            <a:ext cx="10774887" cy="55659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CA" sz="2400" dirty="0">
                <a:latin typeface="Arial" panose="020B0604020202020204" pitchFamily="34" charset="0"/>
                <a:cs typeface="Arial" panose="020B0604020202020204" pitchFamily="34" charset="0"/>
              </a:rPr>
              <a:t>Very big regulatory complications for the federal employer....continued</a:t>
            </a:r>
          </a:p>
        </p:txBody>
      </p:sp>
      <p:sp>
        <p:nvSpPr>
          <p:cNvPr id="7" name="TextBox 6">
            <a:extLst>
              <a:ext uri="{FF2B5EF4-FFF2-40B4-BE49-F238E27FC236}">
                <a16:creationId xmlns:a16="http://schemas.microsoft.com/office/drawing/2014/main" id="{503D986F-2297-34CA-BEE4-5BB259E6D6C7}"/>
              </a:ext>
            </a:extLst>
          </p:cNvPr>
          <p:cNvSpPr txBox="1"/>
          <p:nvPr/>
        </p:nvSpPr>
        <p:spPr>
          <a:xfrm>
            <a:off x="759654" y="1262663"/>
            <a:ext cx="10774889" cy="33239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dirty="0">
                <a:cs typeface="Arial" panose="020B0604020202020204" pitchFamily="34" charset="0"/>
              </a:rPr>
              <a:t>One overlooked factor by many federal employees and employers, is that multiple employee work refusals were actually submitted to the labour board regarding the safety of federal facilities and their environments in 2020 – certainly at Canada Post. </a:t>
            </a:r>
          </a:p>
          <a:p>
            <a:r>
              <a:rPr lang="en-CA" sz="1400" dirty="0">
                <a:cs typeface="Arial" panose="020B0604020202020204" pitchFamily="34" charset="0"/>
              </a:rPr>
              <a:t>Employees were concerned for the most part, that they themselves would suffer fatal consequences by possibly contracting Covid-19 while working in their employer’s facility.</a:t>
            </a:r>
          </a:p>
          <a:p>
            <a:endParaRPr lang="en-CA" sz="1400" b="1" dirty="0">
              <a:cs typeface="Arial" panose="020B0604020202020204" pitchFamily="34" charset="0"/>
            </a:endParaRPr>
          </a:p>
          <a:p>
            <a:r>
              <a:rPr lang="en-CA" sz="1400" dirty="0">
                <a:cs typeface="Arial" panose="020B0604020202020204" pitchFamily="34" charset="0"/>
              </a:rPr>
              <a:t>These employees raised a very good question to the employer and Labour Board in 2020: If Covid-19 was the lethal virus that the employer, PHAC and the government was making it out to be, then why would employers continuously subject their workers to a deadly, invisible, microscopic asymptomatic virus, that was considered a level three human pathogen and compared to anthrax by the federal health agency? </a:t>
            </a:r>
          </a:p>
          <a:p>
            <a:endParaRPr lang="en-CA" sz="1400" dirty="0">
              <a:cs typeface="Arial" panose="020B0604020202020204" pitchFamily="34" charset="0"/>
            </a:endParaRPr>
          </a:p>
          <a:p>
            <a:r>
              <a:rPr lang="en-CA" sz="1400" dirty="0">
                <a:cs typeface="Arial" panose="020B0604020202020204" pitchFamily="34" charset="0"/>
              </a:rPr>
              <a:t>Regarding precedent: federal employers in the past would </a:t>
            </a:r>
            <a:r>
              <a:rPr lang="en-CA" sz="1400" b="1" dirty="0">
                <a:cs typeface="Arial" panose="020B0604020202020204" pitchFamily="34" charset="0"/>
              </a:rPr>
              <a:t>shut their facilities down and evacuate their employees </a:t>
            </a:r>
            <a:r>
              <a:rPr lang="en-CA" sz="1400" dirty="0">
                <a:cs typeface="Arial" panose="020B0604020202020204" pitchFamily="34" charset="0"/>
              </a:rPr>
              <a:t>when an unknown substance had been spilled or possible concerns of a released biohazard had taken place – remember Anthrax in the mail in 2001?  So if Covid-19 had a higher risk rating and injury outcome than exposure to an unknown substance, employers would have to shut down their facilities to maintain the same level of safety precedent and risk management that they originally had created as part of their emergency response management system.</a:t>
            </a:r>
          </a:p>
        </p:txBody>
      </p:sp>
      <p:sp>
        <p:nvSpPr>
          <p:cNvPr id="2" name="TextBox 1">
            <a:extLst>
              <a:ext uri="{FF2B5EF4-FFF2-40B4-BE49-F238E27FC236}">
                <a16:creationId xmlns:a16="http://schemas.microsoft.com/office/drawing/2014/main" id="{AD78A050-11EA-D658-4B26-B31BD456CDC7}"/>
              </a:ext>
            </a:extLst>
          </p:cNvPr>
          <p:cNvSpPr txBox="1"/>
          <p:nvPr/>
        </p:nvSpPr>
        <p:spPr>
          <a:xfrm>
            <a:off x="755374" y="4674357"/>
            <a:ext cx="3267986" cy="1692771"/>
          </a:xfrm>
          <a:prstGeom prst="rect">
            <a:avLst/>
          </a:prstGeom>
          <a:solidFill>
            <a:schemeClr val="accent1">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CA" sz="1300" dirty="0">
                <a:solidFill>
                  <a:schemeClr val="tx1"/>
                </a:solidFill>
                <a:cs typeface="Arial" panose="020B0604020202020204" pitchFamily="34" charset="0"/>
              </a:rPr>
              <a:t>But you see, there </a:t>
            </a:r>
            <a:r>
              <a:rPr lang="en-CA" sz="1300" b="1" dirty="0">
                <a:solidFill>
                  <a:schemeClr val="tx1"/>
                </a:solidFill>
                <a:cs typeface="Arial" panose="020B0604020202020204" pitchFamily="34" charset="0"/>
              </a:rPr>
              <a:t>never </a:t>
            </a:r>
            <a:r>
              <a:rPr lang="en-CA" sz="1300" dirty="0">
                <a:solidFill>
                  <a:schemeClr val="tx1"/>
                </a:solidFill>
                <a:cs typeface="Arial" panose="020B0604020202020204" pitchFamily="34" charset="0"/>
              </a:rPr>
              <a:t>was a big concern about Covid-19 from the federal employer or the Labour Board (ESDC). This is because </a:t>
            </a:r>
            <a:r>
              <a:rPr lang="en-CA" sz="1300" b="1" dirty="0">
                <a:solidFill>
                  <a:schemeClr val="tx1"/>
                </a:solidFill>
                <a:cs typeface="Arial" panose="020B0604020202020204" pitchFamily="34" charset="0"/>
              </a:rPr>
              <a:t>all through 2020</a:t>
            </a:r>
            <a:r>
              <a:rPr lang="en-CA" sz="1300" dirty="0">
                <a:solidFill>
                  <a:schemeClr val="tx1"/>
                </a:solidFill>
                <a:cs typeface="Arial" panose="020B0604020202020204" pitchFamily="34" charset="0"/>
              </a:rPr>
              <a:t>, the board ruled (at CPC) that the mitigation methods used by the employer were absolutely acceptable and that the facilities should remain open.</a:t>
            </a:r>
          </a:p>
        </p:txBody>
      </p:sp>
      <p:pic>
        <p:nvPicPr>
          <p:cNvPr id="5" name="Picture 4">
            <a:extLst>
              <a:ext uri="{FF2B5EF4-FFF2-40B4-BE49-F238E27FC236}">
                <a16:creationId xmlns:a16="http://schemas.microsoft.com/office/drawing/2014/main" id="{79C490D6-0364-DAE1-E498-AB797217D089}"/>
              </a:ext>
            </a:extLst>
          </p:cNvPr>
          <p:cNvPicPr>
            <a:picLocks noChangeAspect="1"/>
          </p:cNvPicPr>
          <p:nvPr/>
        </p:nvPicPr>
        <p:blipFill>
          <a:blip r:embed="rId2"/>
          <a:stretch>
            <a:fillRect/>
          </a:stretch>
        </p:blipFill>
        <p:spPr>
          <a:xfrm>
            <a:off x="4127047" y="4674357"/>
            <a:ext cx="3723390" cy="1692771"/>
          </a:xfrm>
          <a:prstGeom prst="rect">
            <a:avLst/>
          </a:prstGeom>
          <a:ln>
            <a:solidFill>
              <a:schemeClr val="tx1"/>
            </a:solidFill>
          </a:ln>
        </p:spPr>
      </p:pic>
      <p:sp>
        <p:nvSpPr>
          <p:cNvPr id="6" name="Arrow: Right 5">
            <a:extLst>
              <a:ext uri="{FF2B5EF4-FFF2-40B4-BE49-F238E27FC236}">
                <a16:creationId xmlns:a16="http://schemas.microsoft.com/office/drawing/2014/main" id="{739B618C-3A2B-BB3B-5F59-11F3F235E8A2}"/>
              </a:ext>
            </a:extLst>
          </p:cNvPr>
          <p:cNvSpPr/>
          <p:nvPr/>
        </p:nvSpPr>
        <p:spPr>
          <a:xfrm>
            <a:off x="3716229" y="5207977"/>
            <a:ext cx="410818" cy="41279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B0E76CA3-09D8-9497-60C0-AFBB01D27932}"/>
              </a:ext>
            </a:extLst>
          </p:cNvPr>
          <p:cNvPicPr>
            <a:picLocks noChangeAspect="1"/>
          </p:cNvPicPr>
          <p:nvPr/>
        </p:nvPicPr>
        <p:blipFill>
          <a:blip r:embed="rId3"/>
          <a:stretch>
            <a:fillRect/>
          </a:stretch>
        </p:blipFill>
        <p:spPr>
          <a:xfrm>
            <a:off x="8062472" y="4687397"/>
            <a:ext cx="3472070" cy="1679731"/>
          </a:xfrm>
          <a:prstGeom prst="rect">
            <a:avLst/>
          </a:prstGeom>
          <a:ln>
            <a:solidFill>
              <a:schemeClr val="tx1"/>
            </a:solidFill>
          </a:ln>
        </p:spPr>
      </p:pic>
      <p:sp>
        <p:nvSpPr>
          <p:cNvPr id="11" name="Arrow: Right 10">
            <a:extLst>
              <a:ext uri="{FF2B5EF4-FFF2-40B4-BE49-F238E27FC236}">
                <a16:creationId xmlns:a16="http://schemas.microsoft.com/office/drawing/2014/main" id="{FD547333-5FF0-BA9A-4232-0BF4EEB300E9}"/>
              </a:ext>
            </a:extLst>
          </p:cNvPr>
          <p:cNvSpPr/>
          <p:nvPr/>
        </p:nvSpPr>
        <p:spPr>
          <a:xfrm>
            <a:off x="7693858" y="5210541"/>
            <a:ext cx="410818" cy="41279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7581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up)">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ipe(up)">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par>
                          <p:cTn id="27" fill="hold">
                            <p:stCondLst>
                              <p:cond delay="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par>
                          <p:cTn id="38" fill="hold">
                            <p:stCondLst>
                              <p:cond delay="1000"/>
                            </p:stCondLst>
                            <p:childTnLst>
                              <p:par>
                                <p:cTn id="39" presetID="1"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5571E0-8E4D-BB2B-5E67-6F85C1FF1467}"/>
              </a:ext>
            </a:extLst>
          </p:cNvPr>
          <p:cNvSpPr>
            <a:spLocks noGrp="1"/>
          </p:cNvSpPr>
          <p:nvPr>
            <p:ph type="title"/>
          </p:nvPr>
        </p:nvSpPr>
        <p:spPr>
          <a:xfrm>
            <a:off x="731520" y="599206"/>
            <a:ext cx="10803022" cy="55659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CA" sz="2400" dirty="0">
                <a:cs typeface="Arial" panose="020B0604020202020204" pitchFamily="34" charset="0"/>
              </a:rPr>
              <a:t>Very big regulatory complications for the federal employer....continued</a:t>
            </a:r>
          </a:p>
        </p:txBody>
      </p:sp>
      <p:sp>
        <p:nvSpPr>
          <p:cNvPr id="3" name="TextBox 2">
            <a:extLst>
              <a:ext uri="{FF2B5EF4-FFF2-40B4-BE49-F238E27FC236}">
                <a16:creationId xmlns:a16="http://schemas.microsoft.com/office/drawing/2014/main" id="{576FC6B8-3DB1-C094-AAF1-51AAAD4DEFD1}"/>
              </a:ext>
            </a:extLst>
          </p:cNvPr>
          <p:cNvSpPr txBox="1"/>
          <p:nvPr/>
        </p:nvSpPr>
        <p:spPr>
          <a:xfrm>
            <a:off x="731520" y="1246996"/>
            <a:ext cx="3488788" cy="48936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300" dirty="0">
                <a:cs typeface="Arial" panose="020B0604020202020204" pitchFamily="34" charset="0"/>
              </a:rPr>
              <a:t>Every single employee that was suspended or fired from their job as a result of the employer’s vaccination mandate, was denied their </a:t>
            </a:r>
            <a:r>
              <a:rPr lang="en-CA" sz="1300" b="1" dirty="0">
                <a:cs typeface="Arial" panose="020B0604020202020204" pitchFamily="34" charset="0"/>
              </a:rPr>
              <a:t>Right to Refuse</a:t>
            </a:r>
            <a:r>
              <a:rPr lang="en-CA" sz="1300" dirty="0">
                <a:cs typeface="Arial" panose="020B0604020202020204" pitchFamily="34" charset="0"/>
              </a:rPr>
              <a:t> under the Canada Labour Code as well as their Collective Agreement. </a:t>
            </a:r>
          </a:p>
          <a:p>
            <a:endParaRPr lang="en-CA" sz="1300" dirty="0">
              <a:cs typeface="Arial" panose="020B0604020202020204" pitchFamily="34" charset="0"/>
            </a:endParaRPr>
          </a:p>
          <a:p>
            <a:r>
              <a:rPr lang="en-CA" sz="1300" dirty="0">
                <a:cs typeface="Arial" panose="020B0604020202020204" pitchFamily="34" charset="0"/>
              </a:rPr>
              <a:t>When an employee voices their refusal to participate in a work place activity or process, the supervisor or management representative as well as their bargaining unit Shop Steward, </a:t>
            </a:r>
            <a:r>
              <a:rPr lang="en-CA" sz="1300" b="1" dirty="0">
                <a:cs typeface="Arial" panose="020B0604020202020204" pitchFamily="34" charset="0"/>
              </a:rPr>
              <a:t>MUST</a:t>
            </a:r>
            <a:r>
              <a:rPr lang="en-CA" sz="1300" dirty="0">
                <a:cs typeface="Arial" panose="020B0604020202020204" pitchFamily="34" charset="0"/>
              </a:rPr>
              <a:t> enquire as to </a:t>
            </a:r>
            <a:r>
              <a:rPr lang="en-CA" sz="1300" b="1" dirty="0">
                <a:cs typeface="Arial" panose="020B0604020202020204" pitchFamily="34" charset="0"/>
              </a:rPr>
              <a:t>WHY</a:t>
            </a:r>
            <a:r>
              <a:rPr lang="en-CA" sz="1300" dirty="0">
                <a:cs typeface="Arial" panose="020B0604020202020204" pitchFamily="34" charset="0"/>
              </a:rPr>
              <a:t> the employee is refusing the work to begin with, and what grounds – the CLC or CA – they are refusing the work under.</a:t>
            </a:r>
          </a:p>
          <a:p>
            <a:endParaRPr lang="en-CA" sz="1300" dirty="0">
              <a:cs typeface="Arial" panose="020B0604020202020204" pitchFamily="34" charset="0"/>
            </a:endParaRPr>
          </a:p>
          <a:p>
            <a:r>
              <a:rPr lang="en-CA" sz="1300" dirty="0">
                <a:cs typeface="Arial" panose="020B0604020202020204" pitchFamily="34" charset="0"/>
              </a:rPr>
              <a:t>This is usually summed up in the question: </a:t>
            </a:r>
            <a:r>
              <a:rPr lang="en-CA" sz="1300" b="1" i="1" dirty="0">
                <a:cs typeface="Arial" panose="020B0604020202020204" pitchFamily="34" charset="0"/>
              </a:rPr>
              <a:t>Are you refusing this work under your Collective Agreement or the Canada Labour Code?</a:t>
            </a:r>
            <a:br>
              <a:rPr lang="en-CA" sz="1300" b="1" i="1" dirty="0">
                <a:cs typeface="Arial" panose="020B0604020202020204" pitchFamily="34" charset="0"/>
              </a:rPr>
            </a:br>
            <a:br>
              <a:rPr lang="en-CA" sz="1300" dirty="0">
                <a:cs typeface="Arial" panose="020B0604020202020204" pitchFamily="34" charset="0"/>
              </a:rPr>
            </a:br>
            <a:r>
              <a:rPr lang="en-CA" sz="1300" dirty="0">
                <a:cs typeface="Arial" panose="020B0604020202020204" pitchFamily="34" charset="0"/>
              </a:rPr>
              <a:t>This is very clearly outlined in multiple sections in the Labour Code beginning at 127.1. </a:t>
            </a:r>
          </a:p>
        </p:txBody>
      </p:sp>
      <p:sp>
        <p:nvSpPr>
          <p:cNvPr id="8" name="TextBox 7">
            <a:extLst>
              <a:ext uri="{FF2B5EF4-FFF2-40B4-BE49-F238E27FC236}">
                <a16:creationId xmlns:a16="http://schemas.microsoft.com/office/drawing/2014/main" id="{379CF851-66EF-ED03-963A-C7BEBFDC1E57}"/>
              </a:ext>
            </a:extLst>
          </p:cNvPr>
          <p:cNvSpPr txBox="1"/>
          <p:nvPr/>
        </p:nvSpPr>
        <p:spPr>
          <a:xfrm>
            <a:off x="4220308" y="1245066"/>
            <a:ext cx="7314234"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400" b="1" i="0" dirty="0">
                <a:solidFill>
                  <a:srgbClr val="333333"/>
                </a:solidFill>
                <a:effectLst/>
                <a:cs typeface="Arial" panose="020B0604020202020204" pitchFamily="34" charset="0"/>
              </a:rPr>
              <a:t>Refusal to work if danger</a:t>
            </a:r>
          </a:p>
          <a:p>
            <a:pPr algn="l"/>
            <a:r>
              <a:rPr lang="en-US" sz="1400" b="1" i="0" u="none" strike="noStrike" dirty="0">
                <a:solidFill>
                  <a:srgbClr val="000000"/>
                </a:solidFill>
                <a:effectLst/>
                <a:cs typeface="Arial" panose="020B0604020202020204" pitchFamily="34" charset="0"/>
              </a:rPr>
              <a:t>128</a:t>
            </a:r>
            <a:r>
              <a:rPr lang="en-US" sz="1400" b="0" i="0" dirty="0">
                <a:solidFill>
                  <a:srgbClr val="333333"/>
                </a:solidFill>
                <a:effectLst/>
                <a:cs typeface="Arial" panose="020B0604020202020204" pitchFamily="34" charset="0"/>
              </a:rPr>
              <a:t> </a:t>
            </a:r>
            <a:r>
              <a:rPr lang="en-US" sz="1400" b="1" i="0" dirty="0">
                <a:solidFill>
                  <a:srgbClr val="000000"/>
                </a:solidFill>
                <a:effectLst/>
                <a:cs typeface="Arial" panose="020B0604020202020204" pitchFamily="34" charset="0"/>
              </a:rPr>
              <a:t>(1)</a:t>
            </a:r>
            <a:r>
              <a:rPr lang="en-US" sz="1400" b="0" i="0" dirty="0">
                <a:solidFill>
                  <a:srgbClr val="333333"/>
                </a:solidFill>
                <a:effectLst/>
                <a:cs typeface="Arial" panose="020B0604020202020204" pitchFamily="34" charset="0"/>
              </a:rPr>
              <a:t> Subject to this section, an employee may refuse to use or operate a machine or thing, to work in a place or to perform an activity, if the employee while at work has reasonable cause to believe that:</a:t>
            </a:r>
          </a:p>
          <a:p>
            <a:pPr lvl="1" algn="l"/>
            <a:r>
              <a:rPr lang="en-US" sz="1400" b="1" i="0" dirty="0">
                <a:solidFill>
                  <a:srgbClr val="000000"/>
                </a:solidFill>
                <a:effectLst/>
                <a:cs typeface="Arial" panose="020B0604020202020204" pitchFamily="34" charset="0"/>
              </a:rPr>
              <a:t>(a)</a:t>
            </a:r>
            <a:r>
              <a:rPr lang="en-US" sz="1400" b="0" i="0" dirty="0">
                <a:solidFill>
                  <a:srgbClr val="333333"/>
                </a:solidFill>
                <a:effectLst/>
                <a:cs typeface="Arial" panose="020B0604020202020204" pitchFamily="34" charset="0"/>
              </a:rPr>
              <a:t> the </a:t>
            </a:r>
            <a:r>
              <a:rPr lang="en-US" sz="1400" b="1" i="0" dirty="0">
                <a:solidFill>
                  <a:schemeClr val="tx1"/>
                </a:solidFill>
                <a:effectLst/>
                <a:highlight>
                  <a:srgbClr val="FFFF00"/>
                </a:highlight>
                <a:cs typeface="Arial" panose="020B0604020202020204" pitchFamily="34" charset="0"/>
              </a:rPr>
              <a:t>use or operation of the machine or thing constitutes a danger</a:t>
            </a:r>
            <a:r>
              <a:rPr lang="en-US" sz="1400" b="0" i="0" dirty="0">
                <a:solidFill>
                  <a:srgbClr val="333333"/>
                </a:solidFill>
                <a:effectLst/>
                <a:cs typeface="Arial" panose="020B0604020202020204" pitchFamily="34" charset="0"/>
              </a:rPr>
              <a:t> to the employee or to another employee;</a:t>
            </a:r>
          </a:p>
          <a:p>
            <a:pPr lvl="1" algn="l"/>
            <a:r>
              <a:rPr lang="en-US" sz="1400" b="1" i="0" dirty="0">
                <a:solidFill>
                  <a:srgbClr val="000000"/>
                </a:solidFill>
                <a:effectLst/>
                <a:cs typeface="Arial" panose="020B0604020202020204" pitchFamily="34" charset="0"/>
              </a:rPr>
              <a:t>(b)</a:t>
            </a:r>
            <a:r>
              <a:rPr lang="en-US" sz="1400" b="0" i="0" dirty="0">
                <a:solidFill>
                  <a:srgbClr val="333333"/>
                </a:solidFill>
                <a:effectLst/>
                <a:cs typeface="Arial" panose="020B0604020202020204" pitchFamily="34" charset="0"/>
              </a:rPr>
              <a:t> a </a:t>
            </a:r>
            <a:r>
              <a:rPr lang="en-US" sz="1400" b="1" i="0" dirty="0">
                <a:solidFill>
                  <a:srgbClr val="333333"/>
                </a:solidFill>
                <a:effectLst/>
                <a:highlight>
                  <a:srgbClr val="FFFF00"/>
                </a:highlight>
                <a:cs typeface="Arial" panose="020B0604020202020204" pitchFamily="34" charset="0"/>
              </a:rPr>
              <a:t>condition</a:t>
            </a:r>
            <a:r>
              <a:rPr lang="en-US" sz="1400" b="0" i="0" dirty="0">
                <a:solidFill>
                  <a:srgbClr val="333333"/>
                </a:solidFill>
                <a:effectLst/>
                <a:highlight>
                  <a:srgbClr val="FFFF00"/>
                </a:highlight>
                <a:cs typeface="Arial" panose="020B0604020202020204" pitchFamily="34" charset="0"/>
              </a:rPr>
              <a:t> </a:t>
            </a:r>
            <a:r>
              <a:rPr lang="en-US" sz="1400" b="1" i="0" dirty="0">
                <a:solidFill>
                  <a:srgbClr val="333333"/>
                </a:solidFill>
                <a:effectLst/>
                <a:highlight>
                  <a:srgbClr val="FFFF00"/>
                </a:highlight>
                <a:cs typeface="Arial" panose="020B0604020202020204" pitchFamily="34" charset="0"/>
              </a:rPr>
              <a:t>exists in the place that constitutes a danger </a:t>
            </a:r>
            <a:r>
              <a:rPr lang="en-US" sz="1400" b="0" i="0" dirty="0">
                <a:solidFill>
                  <a:srgbClr val="333333"/>
                </a:solidFill>
                <a:effectLst/>
                <a:cs typeface="Arial" panose="020B0604020202020204" pitchFamily="34" charset="0"/>
              </a:rPr>
              <a:t>to the employee; or</a:t>
            </a:r>
          </a:p>
          <a:p>
            <a:pPr lvl="1" algn="l"/>
            <a:r>
              <a:rPr lang="en-US" sz="1400" b="1" i="0" dirty="0">
                <a:solidFill>
                  <a:srgbClr val="000000"/>
                </a:solidFill>
                <a:effectLst/>
                <a:cs typeface="Arial" panose="020B0604020202020204" pitchFamily="34" charset="0"/>
              </a:rPr>
              <a:t>(c)</a:t>
            </a:r>
            <a:r>
              <a:rPr lang="en-US" sz="1400" b="0" i="0" dirty="0">
                <a:solidFill>
                  <a:srgbClr val="333333"/>
                </a:solidFill>
                <a:effectLst/>
                <a:cs typeface="Arial" panose="020B0604020202020204" pitchFamily="34" charset="0"/>
              </a:rPr>
              <a:t> the </a:t>
            </a:r>
            <a:r>
              <a:rPr lang="en-US" sz="1400" b="1" i="0" dirty="0">
                <a:solidFill>
                  <a:srgbClr val="333333"/>
                </a:solidFill>
                <a:effectLst/>
                <a:highlight>
                  <a:srgbClr val="FFFF00"/>
                </a:highlight>
                <a:cs typeface="Arial" panose="020B0604020202020204" pitchFamily="34" charset="0"/>
              </a:rPr>
              <a:t>performance of the activity constitutes a danger</a:t>
            </a:r>
            <a:r>
              <a:rPr lang="en-US" sz="1400" b="1" i="0" dirty="0">
                <a:solidFill>
                  <a:srgbClr val="333333"/>
                </a:solidFill>
                <a:effectLst/>
                <a:cs typeface="Arial" panose="020B0604020202020204" pitchFamily="34" charset="0"/>
              </a:rPr>
              <a:t> </a:t>
            </a:r>
            <a:r>
              <a:rPr lang="en-US" sz="1400" b="0" i="0" dirty="0">
                <a:solidFill>
                  <a:srgbClr val="333333"/>
                </a:solidFill>
                <a:effectLst/>
                <a:cs typeface="Arial" panose="020B0604020202020204" pitchFamily="34" charset="0"/>
              </a:rPr>
              <a:t>to the employee or to another employee.</a:t>
            </a:r>
          </a:p>
        </p:txBody>
      </p:sp>
      <p:sp>
        <p:nvSpPr>
          <p:cNvPr id="13" name="TextBox 12">
            <a:extLst>
              <a:ext uri="{FF2B5EF4-FFF2-40B4-BE49-F238E27FC236}">
                <a16:creationId xmlns:a16="http://schemas.microsoft.com/office/drawing/2014/main" id="{D27E550F-4464-3C0A-74D9-C48089E9ED1F}"/>
              </a:ext>
            </a:extLst>
          </p:cNvPr>
          <p:cNvSpPr txBox="1"/>
          <p:nvPr/>
        </p:nvSpPr>
        <p:spPr>
          <a:xfrm>
            <a:off x="4337872" y="3372692"/>
            <a:ext cx="7196670" cy="1600438"/>
          </a:xfrm>
          <a:prstGeom prst="rect">
            <a:avLst/>
          </a:prstGeom>
          <a:solidFill>
            <a:schemeClr val="accent1">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l"/>
            <a:r>
              <a:rPr lang="en-US" sz="1400" b="1" i="0" dirty="0">
                <a:solidFill>
                  <a:schemeClr val="tx1"/>
                </a:solidFill>
                <a:effectLst/>
                <a:cs typeface="Arial" panose="020B0604020202020204" pitchFamily="34" charset="0"/>
              </a:rPr>
              <a:t>Select a remedy</a:t>
            </a:r>
          </a:p>
          <a:p>
            <a:pPr algn="l"/>
            <a:r>
              <a:rPr lang="en-US" sz="1400" b="1" i="0" dirty="0">
                <a:solidFill>
                  <a:schemeClr val="tx1"/>
                </a:solidFill>
                <a:effectLst/>
                <a:cs typeface="Arial" panose="020B0604020202020204" pitchFamily="34" charset="0"/>
              </a:rPr>
              <a:t>128(7)</a:t>
            </a:r>
            <a:r>
              <a:rPr lang="en-US" sz="1400" b="0" i="0" dirty="0">
                <a:solidFill>
                  <a:schemeClr val="tx1"/>
                </a:solidFill>
                <a:effectLst/>
                <a:cs typeface="Arial" panose="020B0604020202020204" pitchFamily="34" charset="0"/>
              </a:rPr>
              <a:t> Where an employee makes a report under subsection (6), the employee, if there is a collective agreement in place that provides for a redress mechanism in circumstances described in this section, shall inform the employer, in the prescribed manner and time if any is prescribed, </a:t>
            </a:r>
            <a:r>
              <a:rPr lang="en-US" sz="1400" b="1" u="sng" dirty="0">
                <a:solidFill>
                  <a:schemeClr val="tx1"/>
                </a:solidFill>
                <a:effectLst/>
                <a:cs typeface="Arial" panose="020B0604020202020204" pitchFamily="34" charset="0"/>
              </a:rPr>
              <a:t>whether the employee intends to exercise recourse under the agreement or this section. </a:t>
            </a:r>
            <a:r>
              <a:rPr lang="en-US" sz="1400" b="0" i="0" dirty="0">
                <a:solidFill>
                  <a:schemeClr val="tx1"/>
                </a:solidFill>
                <a:effectLst/>
                <a:cs typeface="Arial" panose="020B0604020202020204" pitchFamily="34" charset="0"/>
              </a:rPr>
              <a:t>The selection of recourse is irrevocable unless the employer and employee agree otherwise.</a:t>
            </a:r>
          </a:p>
        </p:txBody>
      </p:sp>
      <p:sp>
        <p:nvSpPr>
          <p:cNvPr id="14" name="TextBox 13">
            <a:extLst>
              <a:ext uri="{FF2B5EF4-FFF2-40B4-BE49-F238E27FC236}">
                <a16:creationId xmlns:a16="http://schemas.microsoft.com/office/drawing/2014/main" id="{CBB95A59-A418-900B-2ACF-AA890344979D}"/>
              </a:ext>
            </a:extLst>
          </p:cNvPr>
          <p:cNvSpPr txBox="1"/>
          <p:nvPr/>
        </p:nvSpPr>
        <p:spPr>
          <a:xfrm>
            <a:off x="4337872" y="5090568"/>
            <a:ext cx="7196670"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dirty="0">
                <a:cs typeface="Arial" panose="020B0604020202020204" pitchFamily="34" charset="0"/>
              </a:rPr>
              <a:t>When employees refused to attest to, or comply with the employer’s vaccination mandate, the employer </a:t>
            </a:r>
            <a:r>
              <a:rPr lang="en-CA" sz="1400" dirty="0">
                <a:solidFill>
                  <a:schemeClr val="tx1"/>
                </a:solidFill>
                <a:highlight>
                  <a:srgbClr val="FFFF00"/>
                </a:highlight>
                <a:cs typeface="Arial" panose="020B0604020202020204" pitchFamily="34" charset="0"/>
              </a:rPr>
              <a:t>by law would have HAD to immediately investigate the matter as a work refusal according to section 128(7.1) of the CLC</a:t>
            </a:r>
            <a:r>
              <a:rPr lang="en-CA" sz="1400" dirty="0">
                <a:cs typeface="Arial" panose="020B0604020202020204" pitchFamily="34" charset="0"/>
              </a:rPr>
              <a:t>. </a:t>
            </a:r>
          </a:p>
          <a:p>
            <a:r>
              <a:rPr lang="en-CA" sz="1400" dirty="0">
                <a:cs typeface="Arial" panose="020B0604020202020204" pitchFamily="34" charset="0"/>
              </a:rPr>
              <a:t>Instead of following the CLC, the employers tried to avoid this part of the legislation by coding their employees as </a:t>
            </a:r>
            <a:r>
              <a:rPr lang="en-CA" sz="1400" b="1" dirty="0">
                <a:cs typeface="Arial" panose="020B0604020202020204" pitchFamily="34" charset="0"/>
              </a:rPr>
              <a:t>“Non-Compliant”.</a:t>
            </a:r>
          </a:p>
        </p:txBody>
      </p:sp>
      <p:sp>
        <p:nvSpPr>
          <p:cNvPr id="15" name="Arrow: Left 14">
            <a:extLst>
              <a:ext uri="{FF2B5EF4-FFF2-40B4-BE49-F238E27FC236}">
                <a16:creationId xmlns:a16="http://schemas.microsoft.com/office/drawing/2014/main" id="{756052ED-EE5B-7646-5506-86B39B2C43CC}"/>
              </a:ext>
            </a:extLst>
          </p:cNvPr>
          <p:cNvSpPr/>
          <p:nvPr/>
        </p:nvSpPr>
        <p:spPr>
          <a:xfrm rot="19839390">
            <a:off x="3787046" y="4601640"/>
            <a:ext cx="587860" cy="34892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5127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0"/>
                            </p:stCondLst>
                            <p:childTnLst>
                              <p:par>
                                <p:cTn id="25" presetID="22" presetClass="entr" presetSubtype="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5571E0-8E4D-BB2B-5E67-6F85C1FF1467}"/>
              </a:ext>
            </a:extLst>
          </p:cNvPr>
          <p:cNvSpPr>
            <a:spLocks noGrp="1"/>
          </p:cNvSpPr>
          <p:nvPr>
            <p:ph type="title"/>
          </p:nvPr>
        </p:nvSpPr>
        <p:spPr>
          <a:xfrm>
            <a:off x="675249" y="599206"/>
            <a:ext cx="10859293" cy="55659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CA" sz="2400" dirty="0">
                <a:cs typeface="Arial" panose="020B0604020202020204" pitchFamily="34" charset="0"/>
              </a:rPr>
              <a:t>Very big regulatory complications for the federal employer....continued</a:t>
            </a:r>
          </a:p>
        </p:txBody>
      </p:sp>
      <p:sp>
        <p:nvSpPr>
          <p:cNvPr id="3" name="TextBox 2">
            <a:extLst>
              <a:ext uri="{FF2B5EF4-FFF2-40B4-BE49-F238E27FC236}">
                <a16:creationId xmlns:a16="http://schemas.microsoft.com/office/drawing/2014/main" id="{A5772DBA-E314-1CD7-03DD-1CF959A46895}"/>
              </a:ext>
            </a:extLst>
          </p:cNvPr>
          <p:cNvSpPr txBox="1"/>
          <p:nvPr/>
        </p:nvSpPr>
        <p:spPr>
          <a:xfrm>
            <a:off x="4719894" y="1378634"/>
            <a:ext cx="6814648" cy="280076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600" dirty="0">
                <a:cs typeface="Arial" panose="020B0604020202020204" pitchFamily="34" charset="0"/>
              </a:rPr>
              <a:t>Ignorance is </a:t>
            </a:r>
            <a:r>
              <a:rPr lang="en-CA" sz="1600" b="1" dirty="0">
                <a:cs typeface="Arial" panose="020B0604020202020204" pitchFamily="34" charset="0"/>
              </a:rPr>
              <a:t>NOT</a:t>
            </a:r>
            <a:r>
              <a:rPr lang="en-CA" sz="1600" dirty="0">
                <a:cs typeface="Arial" panose="020B0604020202020204" pitchFamily="34" charset="0"/>
              </a:rPr>
              <a:t> bliss when responsibility exists...</a:t>
            </a:r>
          </a:p>
          <a:p>
            <a:r>
              <a:rPr lang="en-CA" sz="1600" dirty="0">
                <a:cs typeface="Arial" panose="020B0604020202020204" pitchFamily="34" charset="0"/>
              </a:rPr>
              <a:t>Senior Officers acting as Managers, Directors, </a:t>
            </a:r>
            <a:r>
              <a:rPr lang="en-CA" sz="1600" dirty="0" err="1">
                <a:cs typeface="Arial" panose="020B0604020202020204" pitchFamily="34" charset="0"/>
              </a:rPr>
              <a:t>etc</a:t>
            </a:r>
            <a:r>
              <a:rPr lang="en-CA" sz="1600" dirty="0">
                <a:cs typeface="Arial" panose="020B0604020202020204" pitchFamily="34" charset="0"/>
              </a:rPr>
              <a:t>, all receive very comprehensive safety training regarding their legal duties all highlighted under section 125 of the CLC.</a:t>
            </a:r>
          </a:p>
          <a:p>
            <a:endParaRPr lang="en-CA" sz="1600" dirty="0">
              <a:cs typeface="Arial" panose="020B0604020202020204" pitchFamily="34" charset="0"/>
            </a:endParaRPr>
          </a:p>
          <a:p>
            <a:r>
              <a:rPr lang="en-CA" sz="1600" dirty="0">
                <a:cs typeface="Arial" panose="020B0604020202020204" pitchFamily="34" charset="0"/>
              </a:rPr>
              <a:t>Aside from the specialized internal and external training that is provided to these senior officers by the corporation that they are working for, the </a:t>
            </a:r>
            <a:r>
              <a:rPr lang="en-CA" sz="1600" b="1" dirty="0">
                <a:cs typeface="Arial" panose="020B0604020202020204" pitchFamily="34" charset="0"/>
              </a:rPr>
              <a:t>Treasury Board Secretariat</a:t>
            </a:r>
            <a:r>
              <a:rPr lang="en-CA" sz="1600" dirty="0">
                <a:cs typeface="Arial" panose="020B0604020202020204" pitchFamily="34" charset="0"/>
              </a:rPr>
              <a:t> also provides the federal </a:t>
            </a:r>
            <a:r>
              <a:rPr lang="en-CA" sz="1600" b="1" dirty="0">
                <a:cs typeface="Arial" panose="020B0604020202020204" pitchFamily="34" charset="0"/>
              </a:rPr>
              <a:t>Manager’s Handbook</a:t>
            </a:r>
            <a:r>
              <a:rPr lang="en-CA" sz="1600" dirty="0">
                <a:cs typeface="Arial" panose="020B0604020202020204" pitchFamily="34" charset="0"/>
              </a:rPr>
              <a:t>, which highlights very clearly each and every one of the legal expectations that we are reviewing today.</a:t>
            </a:r>
          </a:p>
          <a:p>
            <a:r>
              <a:rPr lang="en-US" sz="1600" dirty="0">
                <a:solidFill>
                  <a:schemeClr val="accent2"/>
                </a:solidFill>
                <a:hlinkClick r:id="rId2">
                  <a:extLst>
                    <a:ext uri="{A12FA001-AC4F-418D-AE19-62706E023703}">
                      <ahyp:hlinkClr xmlns:ahyp="http://schemas.microsoft.com/office/drawing/2018/hyperlinkcolor" val="tx"/>
                    </a:ext>
                  </a:extLst>
                </a:hlinkClick>
              </a:rPr>
              <a:t>Manager's Handbook Canada </a:t>
            </a:r>
            <a:r>
              <a:rPr lang="en-US" sz="1600" dirty="0" err="1">
                <a:solidFill>
                  <a:schemeClr val="accent2"/>
                </a:solidFill>
                <a:hlinkClick r:id="rId2">
                  <a:extLst>
                    <a:ext uri="{A12FA001-AC4F-418D-AE19-62706E023703}">
                      <ahyp:hlinkClr xmlns:ahyp="http://schemas.microsoft.com/office/drawing/2018/hyperlinkcolor" val="tx"/>
                    </a:ext>
                  </a:extLst>
                </a:hlinkClick>
              </a:rPr>
              <a:t>Labour</a:t>
            </a:r>
            <a:r>
              <a:rPr lang="en-US" sz="1600" dirty="0">
                <a:solidFill>
                  <a:schemeClr val="accent2"/>
                </a:solidFill>
                <a:hlinkClick r:id="rId2">
                  <a:extLst>
                    <a:ext uri="{A12FA001-AC4F-418D-AE19-62706E023703}">
                      <ahyp:hlinkClr xmlns:ahyp="http://schemas.microsoft.com/office/drawing/2018/hyperlinkcolor" val="tx"/>
                    </a:ext>
                  </a:extLst>
                </a:hlinkClick>
              </a:rPr>
              <a:t> Code - Part II - Canada.ca</a:t>
            </a:r>
            <a:endParaRPr lang="en-CA" sz="1600" dirty="0">
              <a:solidFill>
                <a:schemeClr val="accent2"/>
              </a:solidFill>
              <a:cs typeface="Arial" panose="020B0604020202020204" pitchFamily="34" charset="0"/>
            </a:endParaRPr>
          </a:p>
        </p:txBody>
      </p:sp>
      <p:pic>
        <p:nvPicPr>
          <p:cNvPr id="10" name="Picture 9">
            <a:extLst>
              <a:ext uri="{FF2B5EF4-FFF2-40B4-BE49-F238E27FC236}">
                <a16:creationId xmlns:a16="http://schemas.microsoft.com/office/drawing/2014/main" id="{FA2DC900-1FCB-5950-F37E-CC1714692F56}"/>
              </a:ext>
            </a:extLst>
          </p:cNvPr>
          <p:cNvPicPr>
            <a:picLocks noChangeAspect="1"/>
          </p:cNvPicPr>
          <p:nvPr/>
        </p:nvPicPr>
        <p:blipFill>
          <a:blip r:embed="rId3"/>
          <a:stretch>
            <a:fillRect/>
          </a:stretch>
        </p:blipFill>
        <p:spPr>
          <a:xfrm>
            <a:off x="675249" y="1378633"/>
            <a:ext cx="3854548" cy="2800767"/>
          </a:xfrm>
          <a:prstGeom prst="rect">
            <a:avLst/>
          </a:prstGeom>
          <a:ln>
            <a:solidFill>
              <a:schemeClr val="tx1"/>
            </a:solidFill>
          </a:ln>
        </p:spPr>
      </p:pic>
      <p:sp>
        <p:nvSpPr>
          <p:cNvPr id="14" name="TextBox 13">
            <a:extLst>
              <a:ext uri="{FF2B5EF4-FFF2-40B4-BE49-F238E27FC236}">
                <a16:creationId xmlns:a16="http://schemas.microsoft.com/office/drawing/2014/main" id="{FE090F1A-DA6E-3014-449B-B9DCD9E52E4B}"/>
              </a:ext>
            </a:extLst>
          </p:cNvPr>
          <p:cNvSpPr txBox="1"/>
          <p:nvPr/>
        </p:nvSpPr>
        <p:spPr>
          <a:xfrm>
            <a:off x="675249" y="4402237"/>
            <a:ext cx="9480959"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CA" dirty="0">
                <a:cs typeface="Arial" panose="020B0604020202020204" pitchFamily="34" charset="0"/>
              </a:rPr>
              <a:t>Some of the basic aspects that are covered in this manager document are as follows:</a:t>
            </a:r>
          </a:p>
        </p:txBody>
      </p:sp>
      <p:sp>
        <p:nvSpPr>
          <p:cNvPr id="15" name="TextBox 14">
            <a:extLst>
              <a:ext uri="{FF2B5EF4-FFF2-40B4-BE49-F238E27FC236}">
                <a16:creationId xmlns:a16="http://schemas.microsoft.com/office/drawing/2014/main" id="{F02C97C8-2B1A-8357-4AA1-9F567DE02AC2}"/>
              </a:ext>
            </a:extLst>
          </p:cNvPr>
          <p:cNvSpPr txBox="1"/>
          <p:nvPr/>
        </p:nvSpPr>
        <p:spPr>
          <a:xfrm>
            <a:off x="675099" y="4771569"/>
            <a:ext cx="4852688"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Tx/>
              <a:buChar char="-"/>
            </a:pPr>
            <a:r>
              <a:rPr lang="en-CA" sz="1400" dirty="0">
                <a:cs typeface="Arial" panose="020B0604020202020204" pitchFamily="34" charset="0"/>
              </a:rPr>
              <a:t>Definition of Danger</a:t>
            </a:r>
          </a:p>
          <a:p>
            <a:pPr marL="285750" indent="-285750">
              <a:buFontTx/>
              <a:buChar char="-"/>
            </a:pPr>
            <a:r>
              <a:rPr lang="en-CA" sz="1400" dirty="0">
                <a:cs typeface="Arial" panose="020B0604020202020204" pitchFamily="34" charset="0"/>
              </a:rPr>
              <a:t>Definition of Employee / Employer</a:t>
            </a:r>
          </a:p>
          <a:p>
            <a:pPr marL="285750" indent="-285750">
              <a:buFontTx/>
              <a:buChar char="-"/>
            </a:pPr>
            <a:r>
              <a:rPr lang="en-CA" sz="1400" dirty="0">
                <a:cs typeface="Arial" panose="020B0604020202020204" pitchFamily="34" charset="0"/>
              </a:rPr>
              <a:t>The Canadian Occupational Health and Safety Regulations </a:t>
            </a:r>
          </a:p>
          <a:p>
            <a:pPr marL="285750" indent="-285750">
              <a:buFontTx/>
              <a:buChar char="-"/>
            </a:pPr>
            <a:r>
              <a:rPr lang="en-CA" sz="1400" dirty="0">
                <a:cs typeface="Arial" panose="020B0604020202020204" pitchFamily="34" charset="0"/>
              </a:rPr>
              <a:t>Employer’s Duties</a:t>
            </a:r>
          </a:p>
          <a:p>
            <a:pPr marL="285750" indent="-285750">
              <a:buFontTx/>
              <a:buChar char="-"/>
            </a:pPr>
            <a:r>
              <a:rPr lang="en-CA" sz="1400" dirty="0">
                <a:cs typeface="Arial" panose="020B0604020202020204" pitchFamily="34" charset="0"/>
              </a:rPr>
              <a:t>Training Requirements</a:t>
            </a:r>
          </a:p>
          <a:p>
            <a:pPr marL="285750" indent="-285750">
              <a:buFontTx/>
              <a:buChar char="-"/>
            </a:pPr>
            <a:r>
              <a:rPr lang="en-CA" sz="1400" dirty="0">
                <a:cs typeface="Arial" panose="020B0604020202020204" pitchFamily="34" charset="0"/>
              </a:rPr>
              <a:t>Offenses and Punishments</a:t>
            </a:r>
          </a:p>
        </p:txBody>
      </p:sp>
      <p:sp>
        <p:nvSpPr>
          <p:cNvPr id="16" name="TextBox 15">
            <a:extLst>
              <a:ext uri="{FF2B5EF4-FFF2-40B4-BE49-F238E27FC236}">
                <a16:creationId xmlns:a16="http://schemas.microsoft.com/office/drawing/2014/main" id="{484B79B9-1D8A-66AD-5855-74C7F292AFFB}"/>
              </a:ext>
            </a:extLst>
          </p:cNvPr>
          <p:cNvSpPr txBox="1"/>
          <p:nvPr/>
        </p:nvSpPr>
        <p:spPr>
          <a:xfrm>
            <a:off x="5527637" y="4774191"/>
            <a:ext cx="5978769"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Tx/>
              <a:buChar char="-"/>
            </a:pPr>
            <a:r>
              <a:rPr lang="en-CA" sz="1400" dirty="0">
                <a:cs typeface="Arial" panose="020B0604020202020204" pitchFamily="34" charset="0"/>
              </a:rPr>
              <a:t>Hazardous / Dangerous Products</a:t>
            </a:r>
          </a:p>
          <a:p>
            <a:pPr marL="285750" indent="-285750">
              <a:buFontTx/>
              <a:buChar char="-"/>
            </a:pPr>
            <a:r>
              <a:rPr lang="en-CA" sz="1400" dirty="0">
                <a:cs typeface="Arial" panose="020B0604020202020204" pitchFamily="34" charset="0"/>
              </a:rPr>
              <a:t>Hazard Identification</a:t>
            </a:r>
          </a:p>
          <a:p>
            <a:pPr marL="285750" indent="-285750">
              <a:buFontTx/>
              <a:buChar char="-"/>
            </a:pPr>
            <a:r>
              <a:rPr lang="en-CA" sz="1400" dirty="0">
                <a:cs typeface="Arial" panose="020B0604020202020204" pitchFamily="34" charset="0"/>
              </a:rPr>
              <a:t>Risk Assessments</a:t>
            </a:r>
          </a:p>
          <a:p>
            <a:pPr marL="285750" indent="-285750">
              <a:buFontTx/>
              <a:buChar char="-"/>
            </a:pPr>
            <a:r>
              <a:rPr lang="en-CA" sz="1400" dirty="0">
                <a:cs typeface="Arial" panose="020B0604020202020204" pitchFamily="34" charset="0"/>
              </a:rPr>
              <a:t>Safety Committees</a:t>
            </a:r>
          </a:p>
          <a:p>
            <a:pPr marL="285750" indent="-285750">
              <a:buFontTx/>
              <a:buChar char="-"/>
            </a:pPr>
            <a:r>
              <a:rPr lang="en-CA" sz="1400" dirty="0">
                <a:cs typeface="Arial" panose="020B0604020202020204" pitchFamily="34" charset="0"/>
              </a:rPr>
              <a:t>Work Place Hazard Prevention Program</a:t>
            </a:r>
          </a:p>
          <a:p>
            <a:pPr marL="285750" indent="-285750">
              <a:buFontTx/>
              <a:buChar char="-"/>
            </a:pPr>
            <a:r>
              <a:rPr lang="en-CA" sz="1400" dirty="0">
                <a:cs typeface="Arial" panose="020B0604020202020204" pitchFamily="34" charset="0"/>
              </a:rPr>
              <a:t>I.C.R.P.</a:t>
            </a:r>
          </a:p>
          <a:p>
            <a:pPr marL="285750" indent="-285750">
              <a:buFontTx/>
              <a:buChar char="-"/>
            </a:pPr>
            <a:r>
              <a:rPr lang="en-CA" sz="1400" dirty="0">
                <a:cs typeface="Arial" panose="020B0604020202020204" pitchFamily="34" charset="0"/>
              </a:rPr>
              <a:t>Right to Refuse</a:t>
            </a:r>
          </a:p>
        </p:txBody>
      </p:sp>
    </p:spTree>
    <p:extLst>
      <p:ext uri="{BB962C8B-B14F-4D97-AF65-F5344CB8AC3E}">
        <p14:creationId xmlns:p14="http://schemas.microsoft.com/office/powerpoint/2010/main" val="190884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up)">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9698D3-1D3B-3409-BF53-8D7A7EF4346F}"/>
              </a:ext>
            </a:extLst>
          </p:cNvPr>
          <p:cNvSpPr>
            <a:spLocks noGrp="1"/>
          </p:cNvSpPr>
          <p:nvPr>
            <p:ph type="title"/>
          </p:nvPr>
        </p:nvSpPr>
        <p:spPr>
          <a:xfrm>
            <a:off x="1885489" y="761171"/>
            <a:ext cx="8023455" cy="5335657"/>
          </a:xfrm>
        </p:spPr>
        <p:txBody>
          <a:bodyPr>
            <a:normAutofit fontScale="90000"/>
          </a:bodyPr>
          <a:lstStyle/>
          <a:p>
            <a:pPr algn="ctr"/>
            <a:r>
              <a:rPr lang="en-CA" sz="9600" dirty="0">
                <a:solidFill>
                  <a:schemeClr val="tx1"/>
                </a:solidFill>
                <a:latin typeface="+mn-lt"/>
                <a:cs typeface="Arial" panose="020B0604020202020204" pitchFamily="34" charset="0"/>
              </a:rPr>
              <a:t>To sum up </a:t>
            </a:r>
            <a:br>
              <a:rPr lang="en-CA" sz="9600" dirty="0">
                <a:solidFill>
                  <a:schemeClr val="tx1"/>
                </a:solidFill>
                <a:latin typeface="+mn-lt"/>
                <a:cs typeface="Arial" panose="020B0604020202020204" pitchFamily="34" charset="0"/>
              </a:rPr>
            </a:br>
            <a:r>
              <a:rPr lang="en-CA" sz="9600" dirty="0">
                <a:solidFill>
                  <a:schemeClr val="tx1"/>
                </a:solidFill>
                <a:latin typeface="+mn-lt"/>
                <a:cs typeface="Arial" panose="020B0604020202020204" pitchFamily="34" charset="0"/>
              </a:rPr>
              <a:t>these basic safety concepts and facts </a:t>
            </a:r>
          </a:p>
        </p:txBody>
      </p:sp>
    </p:spTree>
    <p:extLst>
      <p:ext uri="{BB962C8B-B14F-4D97-AF65-F5344CB8AC3E}">
        <p14:creationId xmlns:p14="http://schemas.microsoft.com/office/powerpoint/2010/main" val="2990352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65C44-26FD-4DA6-207A-C50611FD6045}"/>
              </a:ext>
            </a:extLst>
          </p:cNvPr>
          <p:cNvSpPr txBox="1"/>
          <p:nvPr/>
        </p:nvSpPr>
        <p:spPr>
          <a:xfrm>
            <a:off x="535239" y="1128088"/>
            <a:ext cx="11121522"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200" dirty="0">
                <a:solidFill>
                  <a:schemeClr val="tx1"/>
                </a:solidFill>
                <a:cs typeface="Arial" panose="020B0604020202020204" pitchFamily="34" charset="0"/>
              </a:rPr>
              <a:t>- This was the first time in Canadian history that many employers adopted a medical procedure as a workplace activity.</a:t>
            </a:r>
            <a:br>
              <a:rPr lang="en-CA" sz="1200" dirty="0">
                <a:solidFill>
                  <a:schemeClr val="tx1"/>
                </a:solidFill>
                <a:cs typeface="Arial" panose="020B0604020202020204" pitchFamily="34" charset="0"/>
              </a:rPr>
            </a:br>
            <a:br>
              <a:rPr lang="en-CA" sz="1200" dirty="0">
                <a:solidFill>
                  <a:schemeClr val="tx1"/>
                </a:solidFill>
                <a:cs typeface="Arial" panose="020B0604020202020204" pitchFamily="34" charset="0"/>
              </a:rPr>
            </a:br>
            <a:r>
              <a:rPr lang="en-CA" sz="1200" dirty="0">
                <a:solidFill>
                  <a:schemeClr val="tx1"/>
                </a:solidFill>
                <a:cs typeface="Arial" panose="020B0604020202020204" pitchFamily="34" charset="0"/>
              </a:rPr>
              <a:t>- The new workplace activity included a brand new piece of equipment and technology, never used in human beings prior to Covid-19 and was rushed out for use despite any long term carcinogenic or mutagenicity properties being evaluated.</a:t>
            </a:r>
            <a:br>
              <a:rPr lang="en-CA" sz="1200" dirty="0">
                <a:solidFill>
                  <a:schemeClr val="tx1"/>
                </a:solidFill>
                <a:cs typeface="Arial" panose="020B0604020202020204" pitchFamily="34" charset="0"/>
              </a:rPr>
            </a:br>
            <a:br>
              <a:rPr lang="en-CA" sz="1200" dirty="0">
                <a:solidFill>
                  <a:schemeClr val="tx1"/>
                </a:solidFill>
                <a:cs typeface="Arial" panose="020B0604020202020204" pitchFamily="34" charset="0"/>
              </a:rPr>
            </a:br>
            <a:r>
              <a:rPr lang="en-CA" sz="1200" dirty="0">
                <a:solidFill>
                  <a:schemeClr val="tx1"/>
                </a:solidFill>
                <a:cs typeface="Arial" panose="020B0604020202020204" pitchFamily="34" charset="0"/>
              </a:rPr>
              <a:t>- This was the first time that federal employers ever tried to mitigate any flu virus as a workplace hazard using the hierarchy of control measures – in the past it was just sick days and left up to the employees discretion.</a:t>
            </a:r>
            <a:br>
              <a:rPr lang="en-CA" sz="1200" dirty="0">
                <a:solidFill>
                  <a:schemeClr val="tx1"/>
                </a:solidFill>
                <a:cs typeface="Arial" panose="020B0604020202020204" pitchFamily="34" charset="0"/>
              </a:rPr>
            </a:br>
            <a:br>
              <a:rPr lang="en-CA" sz="1200" dirty="0">
                <a:solidFill>
                  <a:schemeClr val="tx1"/>
                </a:solidFill>
                <a:cs typeface="Arial" panose="020B0604020202020204" pitchFamily="34" charset="0"/>
              </a:rPr>
            </a:br>
            <a:r>
              <a:rPr lang="en-CA" sz="1200" dirty="0">
                <a:solidFill>
                  <a:schemeClr val="tx1"/>
                </a:solidFill>
                <a:cs typeface="Arial" panose="020B0604020202020204" pitchFamily="34" charset="0"/>
              </a:rPr>
              <a:t>- Despite having just cause and legal recourse to deny the request coming from the Prime Minister’s office, corporations and federal entities listed on schedules 2 and 3 of the FAA decided to push this forward with vaccines as the only solution available.</a:t>
            </a:r>
            <a:br>
              <a:rPr lang="en-CA" sz="1200" dirty="0">
                <a:solidFill>
                  <a:schemeClr val="tx1"/>
                </a:solidFill>
                <a:cs typeface="Arial" panose="020B0604020202020204" pitchFamily="34" charset="0"/>
              </a:rPr>
            </a:br>
            <a:br>
              <a:rPr lang="en-CA" sz="1200" dirty="0">
                <a:solidFill>
                  <a:schemeClr val="tx1"/>
                </a:solidFill>
                <a:cs typeface="Arial" panose="020B0604020202020204" pitchFamily="34" charset="0"/>
              </a:rPr>
            </a:br>
            <a:r>
              <a:rPr lang="en-CA" sz="1200" dirty="0">
                <a:solidFill>
                  <a:schemeClr val="tx1"/>
                </a:solidFill>
                <a:cs typeface="Arial" panose="020B0604020202020204" pitchFamily="34" charset="0"/>
              </a:rPr>
              <a:t>- The employers avoided Occupational Health and Safety discussions entirely, and as a result many employees were denied their three basic rights afforded to them under occupational health and safety legislation in Canada. </a:t>
            </a:r>
            <a:r>
              <a:rPr lang="en-CA" sz="1200" b="1" dirty="0">
                <a:solidFill>
                  <a:schemeClr val="tx1"/>
                </a:solidFill>
                <a:cs typeface="Arial" panose="020B0604020202020204" pitchFamily="34" charset="0"/>
              </a:rPr>
              <a:t>(Right to Know, Right to Participate and Right to Refuse)</a:t>
            </a:r>
            <a:br>
              <a:rPr lang="en-CA" sz="1200" dirty="0">
                <a:solidFill>
                  <a:schemeClr val="tx1"/>
                </a:solidFill>
                <a:cs typeface="Arial" panose="020B0604020202020204" pitchFamily="34" charset="0"/>
              </a:rPr>
            </a:br>
            <a:br>
              <a:rPr lang="en-CA" sz="1200" dirty="0">
                <a:solidFill>
                  <a:schemeClr val="tx1"/>
                </a:solidFill>
                <a:cs typeface="Arial" panose="020B0604020202020204" pitchFamily="34" charset="0"/>
              </a:rPr>
            </a:br>
            <a:r>
              <a:rPr lang="en-CA" sz="1200" dirty="0">
                <a:solidFill>
                  <a:schemeClr val="tx1"/>
                </a:solidFill>
                <a:cs typeface="Arial" panose="020B0604020202020204" pitchFamily="34" charset="0"/>
              </a:rPr>
              <a:t>- Employers decided to hand their legal liabilities over to an unchecked third party - the PHAC.</a:t>
            </a:r>
            <a:br>
              <a:rPr lang="en-CA" sz="1200" dirty="0">
                <a:solidFill>
                  <a:schemeClr val="tx1"/>
                </a:solidFill>
                <a:cs typeface="Arial" panose="020B0604020202020204" pitchFamily="34" charset="0"/>
              </a:rPr>
            </a:br>
            <a:br>
              <a:rPr lang="en-CA" sz="1200" dirty="0">
                <a:solidFill>
                  <a:schemeClr val="tx1"/>
                </a:solidFill>
                <a:cs typeface="Arial" panose="020B0604020202020204" pitchFamily="34" charset="0"/>
              </a:rPr>
            </a:br>
            <a:r>
              <a:rPr lang="en-CA" sz="1200" dirty="0">
                <a:solidFill>
                  <a:schemeClr val="tx1"/>
                </a:solidFill>
                <a:cs typeface="Arial" panose="020B0604020202020204" pitchFamily="34" charset="0"/>
              </a:rPr>
              <a:t>- Employees that chose to refuse the attestation process or to take a vaccine offered by their employer, in many cases, were automatically considered </a:t>
            </a:r>
            <a:r>
              <a:rPr lang="en-CA" sz="1200" b="1" dirty="0">
                <a:solidFill>
                  <a:schemeClr val="tx1"/>
                </a:solidFill>
                <a:cs typeface="Arial" panose="020B0604020202020204" pitchFamily="34" charset="0"/>
              </a:rPr>
              <a:t>non-compliant</a:t>
            </a:r>
            <a:r>
              <a:rPr lang="en-CA" sz="1200" dirty="0">
                <a:solidFill>
                  <a:schemeClr val="tx1"/>
                </a:solidFill>
                <a:cs typeface="Arial" panose="020B0604020202020204" pitchFamily="34" charset="0"/>
              </a:rPr>
              <a:t> despite having legitimate religious, medical or safety reasons for refusing the employer’s vaccine. The employee complaints regarding the employer’s vaccination process, should have all been investigated immediately as official work refusals.</a:t>
            </a:r>
            <a:br>
              <a:rPr lang="en-CA" sz="1200" dirty="0">
                <a:solidFill>
                  <a:schemeClr val="tx1"/>
                </a:solidFill>
                <a:cs typeface="Arial" panose="020B0604020202020204" pitchFamily="34" charset="0"/>
              </a:rPr>
            </a:br>
            <a:br>
              <a:rPr lang="en-CA" sz="1200" dirty="0">
                <a:solidFill>
                  <a:schemeClr val="tx1"/>
                </a:solidFill>
                <a:cs typeface="Arial" panose="020B0604020202020204" pitchFamily="34" charset="0"/>
              </a:rPr>
            </a:br>
            <a:r>
              <a:rPr lang="en-CA" sz="1200" dirty="0">
                <a:solidFill>
                  <a:schemeClr val="tx1"/>
                </a:solidFill>
                <a:cs typeface="Arial" panose="020B0604020202020204" pitchFamily="34" charset="0"/>
              </a:rPr>
              <a:t>- Employers from the very beginning were always legally liable for the safety of the vaccines as a workplace activity – this is highlighted by every provincial WCB board. </a:t>
            </a:r>
            <a:br>
              <a:rPr lang="en-CA" sz="1200" dirty="0">
                <a:solidFill>
                  <a:schemeClr val="tx1"/>
                </a:solidFill>
                <a:cs typeface="Arial" panose="020B0604020202020204" pitchFamily="34" charset="0"/>
              </a:rPr>
            </a:br>
            <a:br>
              <a:rPr lang="en-CA" sz="1200" dirty="0">
                <a:solidFill>
                  <a:schemeClr val="tx1"/>
                </a:solidFill>
                <a:cs typeface="Arial" panose="020B0604020202020204" pitchFamily="34" charset="0"/>
              </a:rPr>
            </a:br>
            <a:r>
              <a:rPr lang="en-CA" sz="1200" dirty="0">
                <a:solidFill>
                  <a:schemeClr val="tx1"/>
                </a:solidFill>
                <a:cs typeface="Arial" panose="020B0604020202020204" pitchFamily="34" charset="0"/>
              </a:rPr>
              <a:t>- There are obvious clauses and definitions in both the labour code and safety regulations that should have </a:t>
            </a:r>
            <a:r>
              <a:rPr lang="en-CA" sz="1200" b="1" dirty="0">
                <a:solidFill>
                  <a:schemeClr val="bg1"/>
                </a:solidFill>
                <a:highlight>
                  <a:srgbClr val="FF0000"/>
                </a:highlight>
                <a:cs typeface="Arial" panose="020B0604020202020204" pitchFamily="34" charset="0"/>
              </a:rPr>
              <a:t>IMMEDIATELY</a:t>
            </a:r>
            <a:r>
              <a:rPr lang="en-CA" sz="1200" dirty="0">
                <a:solidFill>
                  <a:schemeClr val="tx1"/>
                </a:solidFill>
                <a:cs typeface="Arial" panose="020B0604020202020204" pitchFamily="34" charset="0"/>
              </a:rPr>
              <a:t> halted the employer’s vaccination policy/practice. (Danger, section 12 PPE, section 10 hazardous/dangerous products, etc.)</a:t>
            </a:r>
            <a:br>
              <a:rPr lang="en-CA" sz="1200" dirty="0">
                <a:solidFill>
                  <a:schemeClr val="tx1"/>
                </a:solidFill>
                <a:cs typeface="Arial" panose="020B0604020202020204" pitchFamily="34" charset="0"/>
              </a:rPr>
            </a:br>
            <a:br>
              <a:rPr lang="en-CA" sz="1200" dirty="0">
                <a:solidFill>
                  <a:schemeClr val="tx1"/>
                </a:solidFill>
                <a:cs typeface="Arial" panose="020B0604020202020204" pitchFamily="34" charset="0"/>
              </a:rPr>
            </a:br>
            <a:r>
              <a:rPr lang="en-CA" sz="1200" dirty="0">
                <a:solidFill>
                  <a:schemeClr val="tx1"/>
                </a:solidFill>
                <a:cs typeface="Arial" panose="020B0604020202020204" pitchFamily="34" charset="0"/>
              </a:rPr>
              <a:t>- The Labour Board (ESDC) told my federal employer that their original measures for managing Covid-19 – unapproved facemasks, social distancing and hand sanitizer - were all acceptable mitigation measures for Covid-19 as long as employees were not showing symptoms of Covid-19.</a:t>
            </a:r>
          </a:p>
        </p:txBody>
      </p:sp>
      <p:sp>
        <p:nvSpPr>
          <p:cNvPr id="5" name="Title 1">
            <a:extLst>
              <a:ext uri="{FF2B5EF4-FFF2-40B4-BE49-F238E27FC236}">
                <a16:creationId xmlns:a16="http://schemas.microsoft.com/office/drawing/2014/main" id="{69085D6A-10A7-631E-E6BD-7C43E6BCC7EE}"/>
              </a:ext>
            </a:extLst>
          </p:cNvPr>
          <p:cNvSpPr>
            <a:spLocks noGrp="1"/>
          </p:cNvSpPr>
          <p:nvPr>
            <p:ph type="title"/>
          </p:nvPr>
        </p:nvSpPr>
        <p:spPr>
          <a:xfrm>
            <a:off x="535239" y="599206"/>
            <a:ext cx="11121522" cy="49068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CA" sz="2400" dirty="0">
                <a:cs typeface="Arial" panose="020B0604020202020204" pitchFamily="34" charset="0"/>
              </a:rPr>
              <a:t>To sum up...10 basic points</a:t>
            </a:r>
          </a:p>
        </p:txBody>
      </p:sp>
    </p:spTree>
    <p:extLst>
      <p:ext uri="{BB962C8B-B14F-4D97-AF65-F5344CB8AC3E}">
        <p14:creationId xmlns:p14="http://schemas.microsoft.com/office/powerpoint/2010/main" val="2237385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3AA8-3967-8936-EC84-06D33F588575}"/>
              </a:ext>
            </a:extLst>
          </p:cNvPr>
          <p:cNvSpPr>
            <a:spLocks noGrp="1"/>
          </p:cNvSpPr>
          <p:nvPr>
            <p:ph type="ctrTitle"/>
          </p:nvPr>
        </p:nvSpPr>
        <p:spPr>
          <a:xfrm>
            <a:off x="1480563" y="2574234"/>
            <a:ext cx="8193524" cy="1709531"/>
          </a:xfrm>
          <a:ln>
            <a:noFill/>
          </a:ln>
        </p:spPr>
        <p:style>
          <a:lnRef idx="2">
            <a:schemeClr val="dk1"/>
          </a:lnRef>
          <a:fillRef idx="1">
            <a:schemeClr val="lt1"/>
          </a:fillRef>
          <a:effectRef idx="0">
            <a:schemeClr val="dk1"/>
          </a:effectRef>
          <a:fontRef idx="minor">
            <a:schemeClr val="dk1"/>
          </a:fontRef>
        </p:style>
        <p:txBody>
          <a:bodyPr/>
          <a:lstStyle/>
          <a:p>
            <a:pPr algn="l"/>
            <a:r>
              <a:rPr lang="en-CA" dirty="0">
                <a:solidFill>
                  <a:schemeClr val="tx1"/>
                </a:solidFill>
              </a:rPr>
              <a:t>Now on to my testimony regarding Canada Post...</a:t>
            </a:r>
          </a:p>
        </p:txBody>
      </p:sp>
    </p:spTree>
    <p:extLst>
      <p:ext uri="{BB962C8B-B14F-4D97-AF65-F5344CB8AC3E}">
        <p14:creationId xmlns:p14="http://schemas.microsoft.com/office/powerpoint/2010/main" val="3933471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E0D4E-BB96-3D06-C073-FAFCFCD75B8A}"/>
              </a:ext>
            </a:extLst>
          </p:cNvPr>
          <p:cNvSpPr>
            <a:spLocks noGrp="1"/>
          </p:cNvSpPr>
          <p:nvPr>
            <p:ph type="title"/>
          </p:nvPr>
        </p:nvSpPr>
        <p:spPr>
          <a:xfrm>
            <a:off x="844061" y="702733"/>
            <a:ext cx="10649243" cy="433339"/>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CA" sz="2000" dirty="0">
                <a:cs typeface="Arial" panose="020B0604020202020204" pitchFamily="34" charset="0"/>
              </a:rPr>
              <a:t>Now the very basics of safety have been touched on...why is my testimony unique?</a:t>
            </a:r>
          </a:p>
        </p:txBody>
      </p:sp>
      <p:sp>
        <p:nvSpPr>
          <p:cNvPr id="6" name="TextBox 5">
            <a:extLst>
              <a:ext uri="{FF2B5EF4-FFF2-40B4-BE49-F238E27FC236}">
                <a16:creationId xmlns:a16="http://schemas.microsoft.com/office/drawing/2014/main" id="{F097FA7F-543E-5FF6-1747-73E271FE9823}"/>
              </a:ext>
            </a:extLst>
          </p:cNvPr>
          <p:cNvSpPr txBox="1"/>
          <p:nvPr/>
        </p:nvSpPr>
        <p:spPr>
          <a:xfrm>
            <a:off x="844060" y="1384693"/>
            <a:ext cx="10649243" cy="44935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Arial" panose="020B0604020202020204" pitchFamily="34" charset="0"/>
              <a:buChar char="•"/>
            </a:pPr>
            <a:r>
              <a:rPr lang="en-CA" sz="1300" dirty="0">
                <a:cs typeface="Arial" panose="020B0604020202020204" pitchFamily="34" charset="0"/>
              </a:rPr>
              <a:t>Apparently I was the only employee out of </a:t>
            </a:r>
            <a:r>
              <a:rPr lang="en-CA" sz="1300" b="1" dirty="0">
                <a:cs typeface="Arial" panose="020B0604020202020204" pitchFamily="34" charset="0"/>
              </a:rPr>
              <a:t>60,000 - 65,000</a:t>
            </a:r>
            <a:r>
              <a:rPr lang="en-CA" sz="1300" dirty="0">
                <a:cs typeface="Arial" panose="020B0604020202020204" pitchFamily="34" charset="0"/>
              </a:rPr>
              <a:t> employees at Canada Post that submitted a work refusal regarding the employer’s vaccination practice -  I am unaware of any other federal employees submitting a work refusal regarding their employer’s vaccine policy/practice under these grounds. Further to this fact, I was the only safety professional raising these concerns in any capacity. </a:t>
            </a:r>
          </a:p>
          <a:p>
            <a:endParaRPr lang="en-CA" sz="1300" dirty="0">
              <a:cs typeface="Arial" panose="020B0604020202020204" pitchFamily="34" charset="0"/>
            </a:endParaRPr>
          </a:p>
          <a:p>
            <a:pPr marL="342900" indent="-342900">
              <a:buFont typeface="Arial" panose="020B0604020202020204" pitchFamily="34" charset="0"/>
              <a:buChar char="•"/>
            </a:pPr>
            <a:r>
              <a:rPr lang="en-CA" sz="1300" dirty="0">
                <a:cs typeface="Arial" panose="020B0604020202020204" pitchFamily="34" charset="0"/>
              </a:rPr>
              <a:t>My concerns and information as a long standing safety professional, should have carried more weight with the employer, the Local Joint Health and Safety Committee as well as the Labour Board (ESDC).</a:t>
            </a:r>
          </a:p>
          <a:p>
            <a:endParaRPr lang="en-CA" sz="1300" dirty="0">
              <a:cs typeface="Arial" panose="020B0604020202020204" pitchFamily="34" charset="0"/>
            </a:endParaRPr>
          </a:p>
          <a:p>
            <a:pPr marL="342900" indent="-342900">
              <a:buFont typeface="Arial" panose="020B0604020202020204" pitchFamily="34" charset="0"/>
              <a:buChar char="•"/>
            </a:pPr>
            <a:r>
              <a:rPr lang="en-CA" sz="1300" dirty="0">
                <a:cs typeface="Arial" panose="020B0604020202020204" pitchFamily="34" charset="0"/>
              </a:rPr>
              <a:t>The OHS legislation and regulations that govern the federal employer’s entire process in this case, have been completely overlooked by federal employees, unions and many senior officers. My testimony will highlight all of these examples with my employer, while explaining what should have happened in normal circumstances.</a:t>
            </a:r>
          </a:p>
          <a:p>
            <a:endParaRPr lang="en-CA" sz="1300" dirty="0">
              <a:cs typeface="Arial" panose="020B0604020202020204" pitchFamily="34" charset="0"/>
            </a:endParaRPr>
          </a:p>
          <a:p>
            <a:pPr marL="342900" indent="-342900">
              <a:buFont typeface="Arial" panose="020B0604020202020204" pitchFamily="34" charset="0"/>
              <a:buChar char="•"/>
            </a:pPr>
            <a:r>
              <a:rPr lang="en-CA" sz="1300" dirty="0">
                <a:cs typeface="Arial" panose="020B0604020202020204" pitchFamily="34" charset="0"/>
              </a:rPr>
              <a:t>I highlighted to my employer and the Labour Board, the level of deceit from the employer as well as the coercion that had taken place when employers made it seem that they were mandated by the federal government to implement a vaccination practice.</a:t>
            </a:r>
          </a:p>
          <a:p>
            <a:endParaRPr lang="en-CA" sz="1300" dirty="0">
              <a:cs typeface="Arial" panose="020B0604020202020204" pitchFamily="34" charset="0"/>
            </a:endParaRPr>
          </a:p>
          <a:p>
            <a:pPr marL="342900" indent="-342900">
              <a:buFont typeface="Arial" panose="020B0604020202020204" pitchFamily="34" charset="0"/>
              <a:buChar char="•"/>
            </a:pPr>
            <a:r>
              <a:rPr lang="en-CA" sz="1300" dirty="0">
                <a:cs typeface="Arial" panose="020B0604020202020204" pitchFamily="34" charset="0"/>
              </a:rPr>
              <a:t>Despite all of the evidence and proof that I submitted to Canada Post, the Local Joint Health and Safety Committee and the federal Labour Board, each party that held a legal “</a:t>
            </a:r>
            <a:r>
              <a:rPr lang="en-CA" sz="1300" b="1" u="sng" dirty="0">
                <a:cs typeface="Arial" panose="020B0604020202020204" pitchFamily="34" charset="0"/>
              </a:rPr>
              <a:t>duty</a:t>
            </a:r>
            <a:r>
              <a:rPr lang="en-CA" sz="1300" dirty="0">
                <a:cs typeface="Arial" panose="020B0604020202020204" pitchFamily="34" charset="0"/>
              </a:rPr>
              <a:t>” in relation to my work refusal, chose to sweep my investigation and evidence under the rug while denying me an opportunity to present my material. </a:t>
            </a:r>
            <a:br>
              <a:rPr lang="en-CA" sz="1300" dirty="0">
                <a:cs typeface="Arial" panose="020B0604020202020204" pitchFamily="34" charset="0"/>
              </a:rPr>
            </a:br>
            <a:endParaRPr lang="en-CA" sz="1300" dirty="0">
              <a:cs typeface="Arial" panose="020B0604020202020204" pitchFamily="34" charset="0"/>
            </a:endParaRPr>
          </a:p>
          <a:p>
            <a:pPr marL="342900" indent="-342900">
              <a:buFont typeface="Arial" panose="020B0604020202020204" pitchFamily="34" charset="0"/>
              <a:buChar char="•"/>
            </a:pPr>
            <a:r>
              <a:rPr lang="en-CA" sz="1300" dirty="0">
                <a:cs typeface="Arial" panose="020B0604020202020204" pitchFamily="34" charset="0"/>
              </a:rPr>
              <a:t>The evidence that I had submitted in my “</a:t>
            </a:r>
            <a:r>
              <a:rPr lang="en-CA" sz="1300" b="1" i="1" dirty="0">
                <a:cs typeface="Arial" panose="020B0604020202020204" pitchFamily="34" charset="0"/>
              </a:rPr>
              <a:t>Letter of Informed Consent”</a:t>
            </a:r>
            <a:r>
              <a:rPr lang="en-CA" sz="1300" dirty="0">
                <a:cs typeface="Arial" panose="020B0604020202020204" pitchFamily="34" charset="0"/>
              </a:rPr>
              <a:t>, demonstrated to the corporation blatant violations of OHS legislation. The concept of </a:t>
            </a:r>
            <a:r>
              <a:rPr lang="en-CA" sz="1300" b="1" dirty="0">
                <a:cs typeface="Arial" panose="020B0604020202020204" pitchFamily="34" charset="0"/>
              </a:rPr>
              <a:t>“duty” </a:t>
            </a:r>
            <a:r>
              <a:rPr lang="en-CA" sz="1300" dirty="0">
                <a:cs typeface="Arial" panose="020B0604020202020204" pitchFamily="34" charset="0"/>
              </a:rPr>
              <a:t>and </a:t>
            </a:r>
            <a:r>
              <a:rPr lang="en-CA" sz="1300" b="1" dirty="0">
                <a:cs typeface="Arial" panose="020B0604020202020204" pitchFamily="34" charset="0"/>
              </a:rPr>
              <a:t>“criminal negligence</a:t>
            </a:r>
            <a:r>
              <a:rPr lang="en-CA" sz="1300" dirty="0">
                <a:cs typeface="Arial" panose="020B0604020202020204" pitchFamily="34" charset="0"/>
              </a:rPr>
              <a:t>” as defined in </a:t>
            </a:r>
            <a:r>
              <a:rPr lang="en-CA" sz="1300" b="1" dirty="0">
                <a:cs typeface="Arial" panose="020B0604020202020204" pitchFamily="34" charset="0"/>
              </a:rPr>
              <a:t>section 217.1 &amp; 219 of the Criminal Code of Canada </a:t>
            </a:r>
            <a:r>
              <a:rPr lang="en-CA" sz="1300" dirty="0">
                <a:cs typeface="Arial" panose="020B0604020202020204" pitchFamily="34" charset="0"/>
              </a:rPr>
              <a:t>were reviewed with the employer, and they were advised of their potential legal liability. </a:t>
            </a:r>
          </a:p>
        </p:txBody>
      </p:sp>
    </p:spTree>
    <p:extLst>
      <p:ext uri="{BB962C8B-B14F-4D97-AF65-F5344CB8AC3E}">
        <p14:creationId xmlns:p14="http://schemas.microsoft.com/office/powerpoint/2010/main" val="245853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E0D4E-BB96-3D06-C073-FAFCFCD75B8A}"/>
              </a:ext>
            </a:extLst>
          </p:cNvPr>
          <p:cNvSpPr>
            <a:spLocks noGrp="1"/>
          </p:cNvSpPr>
          <p:nvPr>
            <p:ph type="title"/>
          </p:nvPr>
        </p:nvSpPr>
        <p:spPr>
          <a:xfrm>
            <a:off x="914768" y="1378226"/>
            <a:ext cx="10362464" cy="2266122"/>
          </a:xfr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CA" sz="2800" dirty="0">
                <a:cs typeface="Arial" panose="020B0604020202020204" pitchFamily="34" charset="0"/>
              </a:rPr>
              <a:t>Now that </a:t>
            </a:r>
            <a:r>
              <a:rPr lang="en-CA" sz="2800" u="sng" dirty="0">
                <a:cs typeface="Arial" panose="020B0604020202020204" pitchFamily="34" charset="0"/>
              </a:rPr>
              <a:t>danger</a:t>
            </a:r>
            <a:r>
              <a:rPr lang="en-CA" sz="2800" dirty="0">
                <a:cs typeface="Arial" panose="020B0604020202020204" pitchFamily="34" charset="0"/>
              </a:rPr>
              <a:t> has been defined, let’s make one thing absolutely clear:</a:t>
            </a:r>
            <a:br>
              <a:rPr lang="en-CA" sz="2800" dirty="0">
                <a:cs typeface="Arial" panose="020B0604020202020204" pitchFamily="34" charset="0"/>
              </a:rPr>
            </a:br>
            <a:r>
              <a:rPr lang="en-CA" sz="2800" b="1" dirty="0">
                <a:cs typeface="Arial" panose="020B0604020202020204" pitchFamily="34" charset="0"/>
              </a:rPr>
              <a:t>The vaccines provided by the federal employer meet the legal definition of “danger” as written in Canadian occupational health and safety law.</a:t>
            </a:r>
          </a:p>
        </p:txBody>
      </p:sp>
      <p:sp>
        <p:nvSpPr>
          <p:cNvPr id="3" name="TextBox 2">
            <a:extLst>
              <a:ext uri="{FF2B5EF4-FFF2-40B4-BE49-F238E27FC236}">
                <a16:creationId xmlns:a16="http://schemas.microsoft.com/office/drawing/2014/main" id="{9D68754A-BA0D-B78A-4371-AA0772D2C157}"/>
              </a:ext>
            </a:extLst>
          </p:cNvPr>
          <p:cNvSpPr txBox="1"/>
          <p:nvPr/>
        </p:nvSpPr>
        <p:spPr>
          <a:xfrm>
            <a:off x="914768" y="3644348"/>
            <a:ext cx="10336696" cy="20928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2600" dirty="0">
                <a:cs typeface="Arial" panose="020B0604020202020204" pitchFamily="34" charset="0"/>
              </a:rPr>
              <a:t>The remainder of my testimony is based on the fact that the vaccines </a:t>
            </a:r>
            <a:r>
              <a:rPr lang="en-CA" sz="2600" b="1" dirty="0">
                <a:cs typeface="Arial" panose="020B0604020202020204" pitchFamily="34" charset="0"/>
              </a:rPr>
              <a:t>constitute a danger as defined in the code, </a:t>
            </a:r>
            <a:r>
              <a:rPr lang="en-CA" sz="2600" dirty="0">
                <a:cs typeface="Arial" panose="020B0604020202020204" pitchFamily="34" charset="0"/>
              </a:rPr>
              <a:t>and that the Canada Post Corporation and the Labour Board were made fully aware of their legal obligations and potential criminal liability prior to and then on the official record in November 2021.</a:t>
            </a:r>
          </a:p>
        </p:txBody>
      </p:sp>
    </p:spTree>
    <p:extLst>
      <p:ext uri="{BB962C8B-B14F-4D97-AF65-F5344CB8AC3E}">
        <p14:creationId xmlns:p14="http://schemas.microsoft.com/office/powerpoint/2010/main" val="3074339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FFEF9-56E3-CBCB-116D-35BAD3A5C4C3}"/>
              </a:ext>
            </a:extLst>
          </p:cNvPr>
          <p:cNvSpPr txBox="1">
            <a:spLocks/>
          </p:cNvSpPr>
          <p:nvPr/>
        </p:nvSpPr>
        <p:spPr>
          <a:xfrm>
            <a:off x="677333" y="764346"/>
            <a:ext cx="10799049" cy="4776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oAutofit/>
          </a:bodyPr>
          <a:lstStyle>
            <a:lvl1pPr algn="l" defTabSz="457200" rtl="0" eaLnBrk="1" latinLnBrk="0" hangingPunct="1">
              <a:spcBef>
                <a:spcPct val="0"/>
              </a:spcBef>
              <a:buNone/>
              <a:defRPr sz="36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r>
              <a:rPr lang="en-US" sz="2000" dirty="0">
                <a:cs typeface="Arial" panose="020B0604020202020204" pitchFamily="34" charset="0"/>
              </a:rPr>
              <a:t>A reminder…for many federal employers there </a:t>
            </a:r>
            <a:r>
              <a:rPr lang="en-US" sz="2000" dirty="0">
                <a:highlight>
                  <a:srgbClr val="FF0000"/>
                </a:highlight>
                <a:cs typeface="Arial" panose="020B0604020202020204" pitchFamily="34" charset="0"/>
              </a:rPr>
              <a:t>NEVER</a:t>
            </a:r>
            <a:r>
              <a:rPr lang="en-US" sz="2000" dirty="0">
                <a:cs typeface="Arial" panose="020B0604020202020204" pitchFamily="34" charset="0"/>
              </a:rPr>
              <a:t> was a mandate</a:t>
            </a:r>
            <a:endParaRPr lang="en-CA" sz="2000" dirty="0">
              <a:cs typeface="Arial" panose="020B0604020202020204" pitchFamily="34" charset="0"/>
            </a:endParaRPr>
          </a:p>
        </p:txBody>
      </p:sp>
      <p:sp>
        <p:nvSpPr>
          <p:cNvPr id="3" name="Content Placeholder 2">
            <a:extLst>
              <a:ext uri="{FF2B5EF4-FFF2-40B4-BE49-F238E27FC236}">
                <a16:creationId xmlns:a16="http://schemas.microsoft.com/office/drawing/2014/main" id="{3117F0F4-9D94-C560-9781-6EAC97635C94}"/>
              </a:ext>
            </a:extLst>
          </p:cNvPr>
          <p:cNvSpPr txBox="1">
            <a:spLocks/>
          </p:cNvSpPr>
          <p:nvPr/>
        </p:nvSpPr>
        <p:spPr>
          <a:xfrm>
            <a:off x="677333" y="1323079"/>
            <a:ext cx="3036538" cy="5014934"/>
          </a:xfrm>
          <a:prstGeom prst="rect">
            <a:avLst/>
          </a:prstGeom>
        </p:spPr>
        <p:style>
          <a:lnRef idx="2">
            <a:schemeClr val="dk1"/>
          </a:lnRef>
          <a:fillRef idx="1">
            <a:schemeClr val="lt1"/>
          </a:fillRef>
          <a:effectRef idx="0">
            <a:schemeClr val="dk1"/>
          </a:effectRef>
          <a:fontRef idx="minor">
            <a:schemeClr val="dk1"/>
          </a:fontRef>
        </p:style>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dk1"/>
                </a:solidFill>
                <a:latin typeface="+mn-lt"/>
                <a:ea typeface="+mn-ea"/>
                <a:cs typeface="+mn-cs"/>
              </a:defRPr>
            </a:lvl9pPr>
          </a:lstStyle>
          <a:p>
            <a:pPr marL="0" indent="0">
              <a:buFont typeface="Wingdings 3" charset="2"/>
              <a:buNone/>
            </a:pPr>
            <a:r>
              <a:rPr lang="en-US" sz="1400" dirty="0">
                <a:cs typeface="Arial" panose="020B0604020202020204" pitchFamily="34" charset="0"/>
              </a:rPr>
              <a:t>If we look at the Prime Minister’s announcement, the mandate he was announcing was only ever for the </a:t>
            </a:r>
            <a:r>
              <a:rPr lang="en-US" sz="1400" b="1" dirty="0">
                <a:cs typeface="Arial" panose="020B0604020202020204" pitchFamily="34" charset="0"/>
              </a:rPr>
              <a:t>Core Public Administration and the RCMP. </a:t>
            </a:r>
          </a:p>
          <a:p>
            <a:pPr marL="0" indent="0">
              <a:buFont typeface="Wingdings 3" charset="2"/>
              <a:buNone/>
            </a:pPr>
            <a:r>
              <a:rPr lang="en-US" sz="1400" dirty="0">
                <a:cs typeface="Arial" panose="020B0604020202020204" pitchFamily="34" charset="0"/>
              </a:rPr>
              <a:t>This made it very clear that crown corporations like Canada Post and other agencies were only being </a:t>
            </a:r>
            <a:r>
              <a:rPr lang="en-US" sz="1400" u="sng" dirty="0">
                <a:cs typeface="Arial" panose="020B0604020202020204" pitchFamily="34" charset="0"/>
              </a:rPr>
              <a:t>asked</a:t>
            </a:r>
            <a:r>
              <a:rPr lang="en-US" sz="1400" dirty="0">
                <a:cs typeface="Arial" panose="020B0604020202020204" pitchFamily="34" charset="0"/>
              </a:rPr>
              <a:t> to mirror his policy.</a:t>
            </a:r>
          </a:p>
          <a:p>
            <a:pPr marL="0" indent="0">
              <a:buFont typeface="Wingdings 3" charset="2"/>
              <a:buNone/>
            </a:pPr>
            <a:r>
              <a:rPr lang="en-CA" sz="1400" dirty="0">
                <a:cs typeface="Arial" panose="020B0604020202020204" pitchFamily="34" charset="0"/>
              </a:rPr>
              <a:t>The federal employers listed on </a:t>
            </a:r>
            <a:r>
              <a:rPr lang="en-CA" sz="1400" b="1" i="1" dirty="0">
                <a:cs typeface="Arial" panose="020B0604020202020204" pitchFamily="34" charset="0"/>
              </a:rPr>
              <a:t>schedules 2 &amp; 3 </a:t>
            </a:r>
            <a:r>
              <a:rPr lang="en-CA" sz="1400" dirty="0">
                <a:cs typeface="Arial" panose="020B0604020202020204" pitchFamily="34" charset="0"/>
              </a:rPr>
              <a:t>of the Financial Administration Act </a:t>
            </a:r>
            <a:r>
              <a:rPr lang="en-CA" sz="1400" b="1" dirty="0">
                <a:cs typeface="Arial" panose="020B0604020202020204" pitchFamily="34" charset="0"/>
              </a:rPr>
              <a:t>(FAA)</a:t>
            </a:r>
            <a:r>
              <a:rPr lang="en-CA" sz="1400" dirty="0">
                <a:cs typeface="Arial" panose="020B0604020202020204" pitchFamily="34" charset="0"/>
              </a:rPr>
              <a:t>,</a:t>
            </a:r>
            <a:r>
              <a:rPr lang="en-CA" sz="1400" b="1" dirty="0">
                <a:cs typeface="Arial" panose="020B0604020202020204" pitchFamily="34" charset="0"/>
              </a:rPr>
              <a:t> </a:t>
            </a:r>
            <a:r>
              <a:rPr lang="en-CA" sz="1400" dirty="0">
                <a:cs typeface="Arial" panose="020B0604020202020204" pitchFamily="34" charset="0"/>
              </a:rPr>
              <a:t>were never forced to implement a vaccine policy, let alone rush one into existence in such a compressed time period. </a:t>
            </a:r>
          </a:p>
          <a:p>
            <a:pPr marL="0" indent="0">
              <a:buFont typeface="Wingdings 3" charset="2"/>
              <a:buNone/>
            </a:pPr>
            <a:r>
              <a:rPr lang="en-CA" sz="1400" dirty="0">
                <a:cs typeface="Arial" panose="020B0604020202020204" pitchFamily="34" charset="0"/>
              </a:rPr>
              <a:t>They had chosen to implement these vaccination policies and practices on their own, and when doing so, adopted ALL of the risk and liability when it came to the safety of the vaccines.</a:t>
            </a:r>
          </a:p>
        </p:txBody>
      </p:sp>
      <p:pic>
        <p:nvPicPr>
          <p:cNvPr id="5" name="Picture 4">
            <a:extLst>
              <a:ext uri="{FF2B5EF4-FFF2-40B4-BE49-F238E27FC236}">
                <a16:creationId xmlns:a16="http://schemas.microsoft.com/office/drawing/2014/main" id="{234D2035-A810-94B4-53AA-C422B3A1A06D}"/>
              </a:ext>
            </a:extLst>
          </p:cNvPr>
          <p:cNvPicPr>
            <a:picLocks noChangeAspect="1"/>
          </p:cNvPicPr>
          <p:nvPr/>
        </p:nvPicPr>
        <p:blipFill>
          <a:blip r:embed="rId2">
            <a:duotone>
              <a:prstClr val="black"/>
              <a:schemeClr val="accent6">
                <a:tint val="45000"/>
                <a:satMod val="400000"/>
              </a:schemeClr>
            </a:duotone>
          </a:blip>
          <a:stretch>
            <a:fillRect/>
          </a:stretch>
        </p:blipFill>
        <p:spPr>
          <a:xfrm>
            <a:off x="3882683" y="1337147"/>
            <a:ext cx="7646052" cy="1123950"/>
          </a:xfrm>
          <a:prstGeom prst="rect">
            <a:avLst/>
          </a:prstGeom>
        </p:spPr>
        <p:style>
          <a:lnRef idx="2">
            <a:schemeClr val="dk1"/>
          </a:lnRef>
          <a:fillRef idx="1">
            <a:schemeClr val="lt1"/>
          </a:fillRef>
          <a:effectRef idx="0">
            <a:schemeClr val="dk1"/>
          </a:effectRef>
          <a:fontRef idx="minor">
            <a:schemeClr val="dk1"/>
          </a:fontRef>
        </p:style>
      </p:pic>
      <p:sp>
        <p:nvSpPr>
          <p:cNvPr id="6" name="TextBox 5">
            <a:extLst>
              <a:ext uri="{FF2B5EF4-FFF2-40B4-BE49-F238E27FC236}">
                <a16:creationId xmlns:a16="http://schemas.microsoft.com/office/drawing/2014/main" id="{E6E1AA1E-DFA5-5106-706D-32981A1AC150}"/>
              </a:ext>
            </a:extLst>
          </p:cNvPr>
          <p:cNvSpPr txBox="1"/>
          <p:nvPr/>
        </p:nvSpPr>
        <p:spPr>
          <a:xfrm>
            <a:off x="3882682" y="2644694"/>
            <a:ext cx="764605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a:cs typeface="Arial" panose="020B0604020202020204" pitchFamily="34" charset="0"/>
              </a:rPr>
              <a:t>A few federal agencies NOT under the</a:t>
            </a:r>
          </a:p>
          <a:p>
            <a:pPr algn="ctr"/>
            <a:r>
              <a:rPr lang="en-US" dirty="0">
                <a:cs typeface="Arial" panose="020B0604020202020204" pitchFamily="34" charset="0"/>
              </a:rPr>
              <a:t> </a:t>
            </a:r>
            <a:r>
              <a:rPr lang="en-US" b="1" dirty="0">
                <a:cs typeface="Arial" panose="020B0604020202020204" pitchFamily="34" charset="0"/>
              </a:rPr>
              <a:t>Core Public Administration </a:t>
            </a:r>
            <a:r>
              <a:rPr lang="en-US" dirty="0">
                <a:cs typeface="Arial" panose="020B0604020202020204" pitchFamily="34" charset="0"/>
              </a:rPr>
              <a:t>(A few examples below) </a:t>
            </a:r>
            <a:endParaRPr lang="en-CA" dirty="0">
              <a:cs typeface="Arial" panose="020B0604020202020204" pitchFamily="34" charset="0"/>
            </a:endParaRPr>
          </a:p>
        </p:txBody>
      </p:sp>
      <p:sp>
        <p:nvSpPr>
          <p:cNvPr id="7" name="TextBox 6">
            <a:extLst>
              <a:ext uri="{FF2B5EF4-FFF2-40B4-BE49-F238E27FC236}">
                <a16:creationId xmlns:a16="http://schemas.microsoft.com/office/drawing/2014/main" id="{B58542D0-BD17-6522-018F-F27F79AFBA94}"/>
              </a:ext>
            </a:extLst>
          </p:cNvPr>
          <p:cNvSpPr txBox="1"/>
          <p:nvPr/>
        </p:nvSpPr>
        <p:spPr>
          <a:xfrm>
            <a:off x="3882681" y="3291025"/>
            <a:ext cx="7646051"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
            </a:pPr>
            <a:r>
              <a:rPr lang="en-CA" sz="1600" dirty="0">
                <a:cs typeface="Arial" panose="020B0604020202020204" pitchFamily="34" charset="0"/>
              </a:rPr>
              <a:t>Canada Border Services Agency</a:t>
            </a:r>
          </a:p>
          <a:p>
            <a:pPr marL="285750" indent="-285750">
              <a:buFont typeface="Wingdings" panose="05000000000000000000" pitchFamily="2" charset="2"/>
              <a:buChar char="§"/>
            </a:pPr>
            <a:r>
              <a:rPr lang="en-CA" sz="1600" dirty="0">
                <a:cs typeface="Arial" panose="020B0604020202020204" pitchFamily="34" charset="0"/>
              </a:rPr>
              <a:t>Canada Employment Insurance Commission</a:t>
            </a:r>
          </a:p>
          <a:p>
            <a:pPr marL="285750" indent="-285750">
              <a:buFont typeface="Wingdings" panose="05000000000000000000" pitchFamily="2" charset="2"/>
              <a:buChar char="§"/>
            </a:pPr>
            <a:r>
              <a:rPr lang="en-CA" sz="1600" dirty="0">
                <a:cs typeface="Arial" panose="020B0604020202020204" pitchFamily="34" charset="0"/>
              </a:rPr>
              <a:t>Canada Revenue Agency</a:t>
            </a:r>
          </a:p>
          <a:p>
            <a:pPr marL="285750" indent="-285750">
              <a:buFont typeface="Wingdings" panose="05000000000000000000" pitchFamily="2" charset="2"/>
              <a:buChar char="§"/>
            </a:pPr>
            <a:r>
              <a:rPr lang="en-CA" sz="1600" dirty="0">
                <a:cs typeface="Arial" panose="020B0604020202020204" pitchFamily="34" charset="0"/>
              </a:rPr>
              <a:t>Canada School of Public Service</a:t>
            </a:r>
          </a:p>
          <a:p>
            <a:pPr marL="285750" indent="-285750">
              <a:buFont typeface="Wingdings" panose="05000000000000000000" pitchFamily="2" charset="2"/>
              <a:buChar char="§"/>
            </a:pPr>
            <a:r>
              <a:rPr lang="en-CA" sz="1600" dirty="0">
                <a:cs typeface="Arial" panose="020B0604020202020204" pitchFamily="34" charset="0"/>
              </a:rPr>
              <a:t>Canadian Centre for Occupational Health and Safety</a:t>
            </a:r>
          </a:p>
          <a:p>
            <a:pPr marL="285750" indent="-285750">
              <a:buFont typeface="Wingdings" panose="05000000000000000000" pitchFamily="2" charset="2"/>
              <a:buChar char="§"/>
            </a:pPr>
            <a:r>
              <a:rPr lang="en-CA" sz="1600" dirty="0">
                <a:cs typeface="Arial" panose="020B0604020202020204" pitchFamily="34" charset="0"/>
              </a:rPr>
              <a:t>Canadian Energy Regulator</a:t>
            </a:r>
          </a:p>
          <a:p>
            <a:pPr marL="285750" indent="-285750">
              <a:buFont typeface="Wingdings" panose="05000000000000000000" pitchFamily="2" charset="2"/>
              <a:buChar char="§"/>
            </a:pPr>
            <a:r>
              <a:rPr lang="en-CA" sz="1600" dirty="0">
                <a:cs typeface="Arial" panose="020B0604020202020204" pitchFamily="34" charset="0"/>
              </a:rPr>
              <a:t>Canadian Food Inspection Agency</a:t>
            </a:r>
          </a:p>
          <a:p>
            <a:pPr marL="285750" indent="-285750">
              <a:buFont typeface="Wingdings" panose="05000000000000000000" pitchFamily="2" charset="2"/>
              <a:buChar char="§"/>
            </a:pPr>
            <a:r>
              <a:rPr lang="en-CA" sz="1600" dirty="0">
                <a:cs typeface="Arial" panose="020B0604020202020204" pitchFamily="34" charset="0"/>
              </a:rPr>
              <a:t>Canadian High Arctic Research Station</a:t>
            </a:r>
          </a:p>
          <a:p>
            <a:pPr marL="285750" indent="-285750">
              <a:buFont typeface="Wingdings" panose="05000000000000000000" pitchFamily="2" charset="2"/>
              <a:buChar char="§"/>
            </a:pPr>
            <a:r>
              <a:rPr lang="en-CA" sz="1600" dirty="0">
                <a:cs typeface="Arial" panose="020B0604020202020204" pitchFamily="34" charset="0"/>
              </a:rPr>
              <a:t>Canadian Institutes of Health Research</a:t>
            </a:r>
          </a:p>
          <a:p>
            <a:pPr marL="285750" indent="-285750">
              <a:buFont typeface="Wingdings" panose="05000000000000000000" pitchFamily="2" charset="2"/>
              <a:buChar char="§"/>
            </a:pPr>
            <a:r>
              <a:rPr lang="en-CA" sz="1600" dirty="0">
                <a:cs typeface="Arial" panose="020B0604020202020204" pitchFamily="34" charset="0"/>
              </a:rPr>
              <a:t>Canadian Nuclear Safety Commission</a:t>
            </a:r>
          </a:p>
          <a:p>
            <a:pPr marL="285750" indent="-285750">
              <a:buFont typeface="Wingdings" panose="05000000000000000000" pitchFamily="2" charset="2"/>
              <a:buChar char="§"/>
            </a:pPr>
            <a:r>
              <a:rPr lang="fr-FR" sz="1600" dirty="0">
                <a:cs typeface="Arial" panose="020B0604020202020204" pitchFamily="34" charset="0"/>
              </a:rPr>
              <a:t>Canada </a:t>
            </a:r>
            <a:r>
              <a:rPr lang="fr-FR" sz="1600" dirty="0" err="1">
                <a:cs typeface="Arial" panose="020B0604020202020204" pitchFamily="34" charset="0"/>
              </a:rPr>
              <a:t>Mortgage</a:t>
            </a:r>
            <a:r>
              <a:rPr lang="fr-FR" sz="1600" dirty="0">
                <a:cs typeface="Arial" panose="020B0604020202020204" pitchFamily="34" charset="0"/>
              </a:rPr>
              <a:t> and </a:t>
            </a:r>
            <a:r>
              <a:rPr lang="fr-FR" sz="1600" dirty="0" err="1">
                <a:cs typeface="Arial" panose="020B0604020202020204" pitchFamily="34" charset="0"/>
              </a:rPr>
              <a:t>Housing</a:t>
            </a:r>
            <a:r>
              <a:rPr lang="fr-FR" sz="1600" dirty="0">
                <a:cs typeface="Arial" panose="020B0604020202020204" pitchFamily="34" charset="0"/>
              </a:rPr>
              <a:t> Corporation</a:t>
            </a:r>
          </a:p>
          <a:p>
            <a:pPr marL="285750" indent="-285750">
              <a:buFont typeface="Wingdings" panose="05000000000000000000" pitchFamily="2" charset="2"/>
              <a:buChar char="§"/>
            </a:pPr>
            <a:r>
              <a:rPr lang="fr-FR" sz="1600" b="1" u="sng" dirty="0">
                <a:cs typeface="Arial" panose="020B0604020202020204" pitchFamily="34" charset="0"/>
              </a:rPr>
              <a:t>Canada Post Corporation</a:t>
            </a:r>
          </a:p>
        </p:txBody>
      </p:sp>
      <p:sp>
        <p:nvSpPr>
          <p:cNvPr id="9" name="Arrow: Right 8">
            <a:extLst>
              <a:ext uri="{FF2B5EF4-FFF2-40B4-BE49-F238E27FC236}">
                <a16:creationId xmlns:a16="http://schemas.microsoft.com/office/drawing/2014/main" id="{F761C070-93F9-1979-316E-EF466AACFAF5}"/>
              </a:ext>
            </a:extLst>
          </p:cNvPr>
          <p:cNvSpPr/>
          <p:nvPr/>
        </p:nvSpPr>
        <p:spPr>
          <a:xfrm>
            <a:off x="3334043" y="1983478"/>
            <a:ext cx="773723" cy="477619"/>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Connector 10">
            <a:extLst>
              <a:ext uri="{FF2B5EF4-FFF2-40B4-BE49-F238E27FC236}">
                <a16:creationId xmlns:a16="http://schemas.microsoft.com/office/drawing/2014/main" id="{E4E3DE0C-E85A-8C30-42E9-62C92154E46F}"/>
              </a:ext>
            </a:extLst>
          </p:cNvPr>
          <p:cNvCxnSpPr/>
          <p:nvPr/>
        </p:nvCxnSpPr>
        <p:spPr>
          <a:xfrm>
            <a:off x="4262511" y="1969410"/>
            <a:ext cx="68509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C4199C-C450-B2BB-2001-D94069BD3F40}"/>
              </a:ext>
            </a:extLst>
          </p:cNvPr>
          <p:cNvCxnSpPr>
            <a:cxnSpLocks/>
          </p:cNvCxnSpPr>
          <p:nvPr/>
        </p:nvCxnSpPr>
        <p:spPr>
          <a:xfrm>
            <a:off x="4280223" y="2189747"/>
            <a:ext cx="11217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49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wipe(left)">
                                      <p:cBhvr>
                                        <p:cTn id="48" dur="500"/>
                                        <p:tgtEl>
                                          <p:spTgt spid="7">
                                            <p:txEl>
                                              <p:pRg st="0" end="0"/>
                                            </p:txEl>
                                          </p:spTgt>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wipe(left)">
                                      <p:cBhvr>
                                        <p:cTn id="52" dur="500"/>
                                        <p:tgtEl>
                                          <p:spTgt spid="7">
                                            <p:txEl>
                                              <p:pRg st="1" end="1"/>
                                            </p:txEl>
                                          </p:spTgt>
                                        </p:tgtEl>
                                      </p:cBhvr>
                                    </p:animEffect>
                                  </p:childTnLst>
                                </p:cTn>
                              </p:par>
                            </p:childTnLst>
                          </p:cTn>
                        </p:par>
                        <p:par>
                          <p:cTn id="53" fill="hold">
                            <p:stCondLst>
                              <p:cond delay="1000"/>
                            </p:stCondLst>
                            <p:childTnLst>
                              <p:par>
                                <p:cTn id="54" presetID="22" presetClass="entr" presetSubtype="8" fill="hold" nodeType="afterEffect">
                                  <p:stCondLst>
                                    <p:cond delay="0"/>
                                  </p:stCondLst>
                                  <p:childTnLst>
                                    <p:set>
                                      <p:cBhvr>
                                        <p:cTn id="55" dur="1" fill="hold">
                                          <p:stCondLst>
                                            <p:cond delay="0"/>
                                          </p:stCondLst>
                                        </p:cTn>
                                        <p:tgtEl>
                                          <p:spTgt spid="7">
                                            <p:txEl>
                                              <p:pRg st="2" end="2"/>
                                            </p:txEl>
                                          </p:spTgt>
                                        </p:tgtEl>
                                        <p:attrNameLst>
                                          <p:attrName>style.visibility</p:attrName>
                                        </p:attrNameLst>
                                      </p:cBhvr>
                                      <p:to>
                                        <p:strVal val="visible"/>
                                      </p:to>
                                    </p:set>
                                    <p:animEffect transition="in" filter="wipe(left)">
                                      <p:cBhvr>
                                        <p:cTn id="56" dur="500"/>
                                        <p:tgtEl>
                                          <p:spTgt spid="7">
                                            <p:txEl>
                                              <p:pRg st="2" end="2"/>
                                            </p:txEl>
                                          </p:spTgt>
                                        </p:tgtEl>
                                      </p:cBhvr>
                                    </p:animEffect>
                                  </p:childTnLst>
                                </p:cTn>
                              </p:par>
                            </p:childTnLst>
                          </p:cTn>
                        </p:par>
                        <p:par>
                          <p:cTn id="57" fill="hold">
                            <p:stCondLst>
                              <p:cond delay="1500"/>
                            </p:stCondLst>
                            <p:childTnLst>
                              <p:par>
                                <p:cTn id="58" presetID="22" presetClass="entr" presetSubtype="8" fill="hold" nodeType="afterEffect">
                                  <p:stCondLst>
                                    <p:cond delay="0"/>
                                  </p:stCondLst>
                                  <p:childTnLst>
                                    <p:set>
                                      <p:cBhvr>
                                        <p:cTn id="59" dur="1" fill="hold">
                                          <p:stCondLst>
                                            <p:cond delay="0"/>
                                          </p:stCondLst>
                                        </p:cTn>
                                        <p:tgtEl>
                                          <p:spTgt spid="7">
                                            <p:txEl>
                                              <p:pRg st="3" end="3"/>
                                            </p:txEl>
                                          </p:spTgt>
                                        </p:tgtEl>
                                        <p:attrNameLst>
                                          <p:attrName>style.visibility</p:attrName>
                                        </p:attrNameLst>
                                      </p:cBhvr>
                                      <p:to>
                                        <p:strVal val="visible"/>
                                      </p:to>
                                    </p:set>
                                    <p:animEffect transition="in" filter="wipe(left)">
                                      <p:cBhvr>
                                        <p:cTn id="60" dur="500"/>
                                        <p:tgtEl>
                                          <p:spTgt spid="7">
                                            <p:txEl>
                                              <p:pRg st="3" end="3"/>
                                            </p:txEl>
                                          </p:spTgt>
                                        </p:tgtEl>
                                      </p:cBhvr>
                                    </p:animEffect>
                                  </p:childTnLst>
                                </p:cTn>
                              </p:par>
                            </p:childTnLst>
                          </p:cTn>
                        </p:par>
                        <p:par>
                          <p:cTn id="61" fill="hold">
                            <p:stCondLst>
                              <p:cond delay="2000"/>
                            </p:stCondLst>
                            <p:childTnLst>
                              <p:par>
                                <p:cTn id="62" presetID="22" presetClass="entr" presetSubtype="8" fill="hold" nodeType="afterEffect">
                                  <p:stCondLst>
                                    <p:cond delay="0"/>
                                  </p:stCondLst>
                                  <p:childTnLst>
                                    <p:set>
                                      <p:cBhvr>
                                        <p:cTn id="63" dur="1" fill="hold">
                                          <p:stCondLst>
                                            <p:cond delay="0"/>
                                          </p:stCondLst>
                                        </p:cTn>
                                        <p:tgtEl>
                                          <p:spTgt spid="7">
                                            <p:txEl>
                                              <p:pRg st="4" end="4"/>
                                            </p:txEl>
                                          </p:spTgt>
                                        </p:tgtEl>
                                        <p:attrNameLst>
                                          <p:attrName>style.visibility</p:attrName>
                                        </p:attrNameLst>
                                      </p:cBhvr>
                                      <p:to>
                                        <p:strVal val="visible"/>
                                      </p:to>
                                    </p:set>
                                    <p:animEffect transition="in" filter="wipe(left)">
                                      <p:cBhvr>
                                        <p:cTn id="64" dur="500"/>
                                        <p:tgtEl>
                                          <p:spTgt spid="7">
                                            <p:txEl>
                                              <p:pRg st="4" end="4"/>
                                            </p:txEl>
                                          </p:spTgt>
                                        </p:tgtEl>
                                      </p:cBhvr>
                                    </p:animEffect>
                                  </p:childTnLst>
                                </p:cTn>
                              </p:par>
                            </p:childTnLst>
                          </p:cTn>
                        </p:par>
                        <p:par>
                          <p:cTn id="65" fill="hold">
                            <p:stCondLst>
                              <p:cond delay="2500"/>
                            </p:stCondLst>
                            <p:childTnLst>
                              <p:par>
                                <p:cTn id="66" presetID="22" presetClass="entr" presetSubtype="8" fill="hold" nodeType="afterEffect">
                                  <p:stCondLst>
                                    <p:cond delay="0"/>
                                  </p:stCondLst>
                                  <p:childTnLst>
                                    <p:set>
                                      <p:cBhvr>
                                        <p:cTn id="67" dur="1" fill="hold">
                                          <p:stCondLst>
                                            <p:cond delay="0"/>
                                          </p:stCondLst>
                                        </p:cTn>
                                        <p:tgtEl>
                                          <p:spTgt spid="7">
                                            <p:txEl>
                                              <p:pRg st="5" end="5"/>
                                            </p:txEl>
                                          </p:spTgt>
                                        </p:tgtEl>
                                        <p:attrNameLst>
                                          <p:attrName>style.visibility</p:attrName>
                                        </p:attrNameLst>
                                      </p:cBhvr>
                                      <p:to>
                                        <p:strVal val="visible"/>
                                      </p:to>
                                    </p:set>
                                    <p:animEffect transition="in" filter="wipe(left)">
                                      <p:cBhvr>
                                        <p:cTn id="68" dur="500"/>
                                        <p:tgtEl>
                                          <p:spTgt spid="7">
                                            <p:txEl>
                                              <p:pRg st="5" end="5"/>
                                            </p:txEl>
                                          </p:spTgt>
                                        </p:tgtEl>
                                      </p:cBhvr>
                                    </p:animEffect>
                                  </p:childTnLst>
                                </p:cTn>
                              </p:par>
                            </p:childTnLst>
                          </p:cTn>
                        </p:par>
                        <p:par>
                          <p:cTn id="69" fill="hold">
                            <p:stCondLst>
                              <p:cond delay="3000"/>
                            </p:stCondLst>
                            <p:childTnLst>
                              <p:par>
                                <p:cTn id="70" presetID="22" presetClass="entr" presetSubtype="8" fill="hold" nodeType="afterEffect">
                                  <p:stCondLst>
                                    <p:cond delay="0"/>
                                  </p:stCondLst>
                                  <p:childTnLst>
                                    <p:set>
                                      <p:cBhvr>
                                        <p:cTn id="71" dur="1" fill="hold">
                                          <p:stCondLst>
                                            <p:cond delay="0"/>
                                          </p:stCondLst>
                                        </p:cTn>
                                        <p:tgtEl>
                                          <p:spTgt spid="7">
                                            <p:txEl>
                                              <p:pRg st="6" end="6"/>
                                            </p:txEl>
                                          </p:spTgt>
                                        </p:tgtEl>
                                        <p:attrNameLst>
                                          <p:attrName>style.visibility</p:attrName>
                                        </p:attrNameLst>
                                      </p:cBhvr>
                                      <p:to>
                                        <p:strVal val="visible"/>
                                      </p:to>
                                    </p:set>
                                    <p:animEffect transition="in" filter="wipe(left)">
                                      <p:cBhvr>
                                        <p:cTn id="72" dur="500"/>
                                        <p:tgtEl>
                                          <p:spTgt spid="7">
                                            <p:txEl>
                                              <p:pRg st="6" end="6"/>
                                            </p:txEl>
                                          </p:spTgt>
                                        </p:tgtEl>
                                      </p:cBhvr>
                                    </p:animEffect>
                                  </p:childTnLst>
                                </p:cTn>
                              </p:par>
                            </p:childTnLst>
                          </p:cTn>
                        </p:par>
                        <p:par>
                          <p:cTn id="73" fill="hold">
                            <p:stCondLst>
                              <p:cond delay="3500"/>
                            </p:stCondLst>
                            <p:childTnLst>
                              <p:par>
                                <p:cTn id="74" presetID="22" presetClass="entr" presetSubtype="8" fill="hold" nodeType="afterEffect">
                                  <p:stCondLst>
                                    <p:cond delay="0"/>
                                  </p:stCondLst>
                                  <p:childTnLst>
                                    <p:set>
                                      <p:cBhvr>
                                        <p:cTn id="75" dur="1" fill="hold">
                                          <p:stCondLst>
                                            <p:cond delay="0"/>
                                          </p:stCondLst>
                                        </p:cTn>
                                        <p:tgtEl>
                                          <p:spTgt spid="7">
                                            <p:txEl>
                                              <p:pRg st="7" end="7"/>
                                            </p:txEl>
                                          </p:spTgt>
                                        </p:tgtEl>
                                        <p:attrNameLst>
                                          <p:attrName>style.visibility</p:attrName>
                                        </p:attrNameLst>
                                      </p:cBhvr>
                                      <p:to>
                                        <p:strVal val="visible"/>
                                      </p:to>
                                    </p:set>
                                    <p:animEffect transition="in" filter="wipe(left)">
                                      <p:cBhvr>
                                        <p:cTn id="76" dur="500"/>
                                        <p:tgtEl>
                                          <p:spTgt spid="7">
                                            <p:txEl>
                                              <p:pRg st="7" end="7"/>
                                            </p:txEl>
                                          </p:spTgt>
                                        </p:tgtEl>
                                      </p:cBhvr>
                                    </p:animEffect>
                                  </p:childTnLst>
                                </p:cTn>
                              </p:par>
                            </p:childTnLst>
                          </p:cTn>
                        </p:par>
                        <p:par>
                          <p:cTn id="77" fill="hold">
                            <p:stCondLst>
                              <p:cond delay="4000"/>
                            </p:stCondLst>
                            <p:childTnLst>
                              <p:par>
                                <p:cTn id="78" presetID="22" presetClass="entr" presetSubtype="8" fill="hold" nodeType="afterEffect">
                                  <p:stCondLst>
                                    <p:cond delay="0"/>
                                  </p:stCondLst>
                                  <p:childTnLst>
                                    <p:set>
                                      <p:cBhvr>
                                        <p:cTn id="79" dur="1" fill="hold">
                                          <p:stCondLst>
                                            <p:cond delay="0"/>
                                          </p:stCondLst>
                                        </p:cTn>
                                        <p:tgtEl>
                                          <p:spTgt spid="7">
                                            <p:txEl>
                                              <p:pRg st="8" end="8"/>
                                            </p:txEl>
                                          </p:spTgt>
                                        </p:tgtEl>
                                        <p:attrNameLst>
                                          <p:attrName>style.visibility</p:attrName>
                                        </p:attrNameLst>
                                      </p:cBhvr>
                                      <p:to>
                                        <p:strVal val="visible"/>
                                      </p:to>
                                    </p:set>
                                    <p:animEffect transition="in" filter="wipe(left)">
                                      <p:cBhvr>
                                        <p:cTn id="80" dur="500"/>
                                        <p:tgtEl>
                                          <p:spTgt spid="7">
                                            <p:txEl>
                                              <p:pRg st="8" end="8"/>
                                            </p:txEl>
                                          </p:spTgt>
                                        </p:tgtEl>
                                      </p:cBhvr>
                                    </p:animEffect>
                                  </p:childTnLst>
                                </p:cTn>
                              </p:par>
                            </p:childTnLst>
                          </p:cTn>
                        </p:par>
                        <p:par>
                          <p:cTn id="81" fill="hold">
                            <p:stCondLst>
                              <p:cond delay="4500"/>
                            </p:stCondLst>
                            <p:childTnLst>
                              <p:par>
                                <p:cTn id="82" presetID="22" presetClass="entr" presetSubtype="8" fill="hold" nodeType="afterEffect">
                                  <p:stCondLst>
                                    <p:cond delay="0"/>
                                  </p:stCondLst>
                                  <p:childTnLst>
                                    <p:set>
                                      <p:cBhvr>
                                        <p:cTn id="83" dur="1" fill="hold">
                                          <p:stCondLst>
                                            <p:cond delay="0"/>
                                          </p:stCondLst>
                                        </p:cTn>
                                        <p:tgtEl>
                                          <p:spTgt spid="7">
                                            <p:txEl>
                                              <p:pRg st="9" end="9"/>
                                            </p:txEl>
                                          </p:spTgt>
                                        </p:tgtEl>
                                        <p:attrNameLst>
                                          <p:attrName>style.visibility</p:attrName>
                                        </p:attrNameLst>
                                      </p:cBhvr>
                                      <p:to>
                                        <p:strVal val="visible"/>
                                      </p:to>
                                    </p:set>
                                    <p:animEffect transition="in" filter="wipe(left)">
                                      <p:cBhvr>
                                        <p:cTn id="84" dur="500"/>
                                        <p:tgtEl>
                                          <p:spTgt spid="7">
                                            <p:txEl>
                                              <p:pRg st="9" end="9"/>
                                            </p:txEl>
                                          </p:spTgt>
                                        </p:tgtEl>
                                      </p:cBhvr>
                                    </p:animEffect>
                                  </p:childTnLst>
                                </p:cTn>
                              </p:par>
                            </p:childTnLst>
                          </p:cTn>
                        </p:par>
                        <p:par>
                          <p:cTn id="85" fill="hold">
                            <p:stCondLst>
                              <p:cond delay="5000"/>
                            </p:stCondLst>
                            <p:childTnLst>
                              <p:par>
                                <p:cTn id="86" presetID="22" presetClass="entr" presetSubtype="8" fill="hold" nodeType="afterEffect">
                                  <p:stCondLst>
                                    <p:cond delay="0"/>
                                  </p:stCondLst>
                                  <p:childTnLst>
                                    <p:set>
                                      <p:cBhvr>
                                        <p:cTn id="87" dur="1" fill="hold">
                                          <p:stCondLst>
                                            <p:cond delay="0"/>
                                          </p:stCondLst>
                                        </p:cTn>
                                        <p:tgtEl>
                                          <p:spTgt spid="7">
                                            <p:txEl>
                                              <p:pRg st="10" end="10"/>
                                            </p:txEl>
                                          </p:spTgt>
                                        </p:tgtEl>
                                        <p:attrNameLst>
                                          <p:attrName>style.visibility</p:attrName>
                                        </p:attrNameLst>
                                      </p:cBhvr>
                                      <p:to>
                                        <p:strVal val="visible"/>
                                      </p:to>
                                    </p:set>
                                    <p:animEffect transition="in" filter="wipe(left)">
                                      <p:cBhvr>
                                        <p:cTn id="88" dur="500"/>
                                        <p:tgtEl>
                                          <p:spTgt spid="7">
                                            <p:txEl>
                                              <p:pRg st="10" end="10"/>
                                            </p:txEl>
                                          </p:spTgt>
                                        </p:tgtEl>
                                      </p:cBhvr>
                                    </p:animEffect>
                                  </p:childTnLst>
                                </p:cTn>
                              </p:par>
                            </p:childTnLst>
                          </p:cTn>
                        </p:par>
                        <p:par>
                          <p:cTn id="89" fill="hold">
                            <p:stCondLst>
                              <p:cond delay="5500"/>
                            </p:stCondLst>
                            <p:childTnLst>
                              <p:par>
                                <p:cTn id="90" presetID="22" presetClass="entr" presetSubtype="8" fill="hold" nodeType="afterEffect">
                                  <p:stCondLst>
                                    <p:cond delay="0"/>
                                  </p:stCondLst>
                                  <p:childTnLst>
                                    <p:set>
                                      <p:cBhvr>
                                        <p:cTn id="91" dur="1" fill="hold">
                                          <p:stCondLst>
                                            <p:cond delay="0"/>
                                          </p:stCondLst>
                                        </p:cTn>
                                        <p:tgtEl>
                                          <p:spTgt spid="7">
                                            <p:txEl>
                                              <p:pRg st="11" end="11"/>
                                            </p:txEl>
                                          </p:spTgt>
                                        </p:tgtEl>
                                        <p:attrNameLst>
                                          <p:attrName>style.visibility</p:attrName>
                                        </p:attrNameLst>
                                      </p:cBhvr>
                                      <p:to>
                                        <p:strVal val="visible"/>
                                      </p:to>
                                    </p:set>
                                    <p:animEffect transition="in" filter="wipe(left)">
                                      <p:cBhvr>
                                        <p:cTn id="92"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A094B-4C7D-9E1F-5CCD-B8B3793E4380}"/>
              </a:ext>
            </a:extLst>
          </p:cNvPr>
          <p:cNvSpPr>
            <a:spLocks noGrp="1"/>
          </p:cNvSpPr>
          <p:nvPr>
            <p:ph type="title"/>
          </p:nvPr>
        </p:nvSpPr>
        <p:spPr>
          <a:xfrm>
            <a:off x="794479" y="665106"/>
            <a:ext cx="10687987" cy="556591"/>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CA" dirty="0">
                <a:cs typeface="Arial" panose="020B0604020202020204" pitchFamily="34" charset="0"/>
              </a:rPr>
              <a:t>Who am I? </a:t>
            </a:r>
          </a:p>
        </p:txBody>
      </p:sp>
      <p:sp>
        <p:nvSpPr>
          <p:cNvPr id="3" name="Content Placeholder 2">
            <a:extLst>
              <a:ext uri="{FF2B5EF4-FFF2-40B4-BE49-F238E27FC236}">
                <a16:creationId xmlns:a16="http://schemas.microsoft.com/office/drawing/2014/main" id="{2F077808-7684-BD76-D0AF-1EF035BF218F}"/>
              </a:ext>
            </a:extLst>
          </p:cNvPr>
          <p:cNvSpPr>
            <a:spLocks noGrp="1"/>
          </p:cNvSpPr>
          <p:nvPr>
            <p:ph idx="1"/>
          </p:nvPr>
        </p:nvSpPr>
        <p:spPr>
          <a:xfrm>
            <a:off x="794479" y="1429116"/>
            <a:ext cx="10687987" cy="4551959"/>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US" sz="1400" dirty="0">
                <a:latin typeface="Arial" panose="020B0604020202020204" pitchFamily="34" charset="0"/>
                <a:cs typeface="Arial" panose="020B0604020202020204" pitchFamily="34" charset="0"/>
              </a:rPr>
              <a:t>I am a former federal safety officer, with over a decade of experience and education as a safety professional.</a:t>
            </a:r>
          </a:p>
          <a:p>
            <a:pPr marL="0" indent="0">
              <a:buNone/>
            </a:pPr>
            <a:r>
              <a:rPr lang="en-US" sz="1400" dirty="0">
                <a:latin typeface="Arial" panose="020B0604020202020204" pitchFamily="34" charset="0"/>
                <a:cs typeface="Arial" panose="020B0604020202020204" pitchFamily="34" charset="0"/>
              </a:rPr>
              <a:t>I began my employment with Canada Post first as a letter carrier, then gradually pursued various interests of advancement within the corporation until I attained the position of an Occupational Health and Safety Officer. In this role I was a liaison between management representatives and approximately 750 employees, across 3 bargaining agencies in the Edmonton Mail Processing Plant. </a:t>
            </a:r>
          </a:p>
          <a:p>
            <a:pPr marL="0" indent="0">
              <a:buNone/>
            </a:pPr>
            <a:r>
              <a:rPr lang="en-US" sz="1400" dirty="0">
                <a:latin typeface="Arial" panose="020B0604020202020204" pitchFamily="34" charset="0"/>
                <a:cs typeface="Arial" panose="020B0604020202020204" pitchFamily="34" charset="0"/>
              </a:rPr>
              <a:t>After 4 years at the EMPP I transitioned into the newly created role of Human Resources Business Partner. This role expanded my area of responsibility, and subsequently increased to: </a:t>
            </a:r>
            <a:r>
              <a:rPr lang="en-US" sz="1400" b="1" dirty="0">
                <a:latin typeface="Arial" panose="020B0604020202020204" pitchFamily="34" charset="0"/>
                <a:cs typeface="Arial" panose="020B0604020202020204" pitchFamily="34" charset="0"/>
              </a:rPr>
              <a:t>5 Collective Agreements, 1300 employees, 1 regional director, 4 area managers, 25-30 area superintendents/supervisors and 11 Local Joint Health and Safety Committees. </a:t>
            </a:r>
            <a:r>
              <a:rPr lang="en-US" sz="1400" dirty="0">
                <a:latin typeface="Arial" panose="020B0604020202020204" pitchFamily="34" charset="0"/>
                <a:cs typeface="Arial" panose="020B0604020202020204" pitchFamily="34" charset="0"/>
              </a:rPr>
              <a:t>This did not reduce the workload that I previously had regarding occupational health and safety management, instead, aspects of </a:t>
            </a:r>
            <a:r>
              <a:rPr lang="en-US" sz="1400" dirty="0" err="1">
                <a:latin typeface="Arial" panose="020B0604020202020204" pitchFamily="34" charset="0"/>
                <a:cs typeface="Arial" panose="020B0604020202020204" pitchFamily="34" charset="0"/>
              </a:rPr>
              <a:t>labour</a:t>
            </a:r>
            <a:r>
              <a:rPr lang="en-US" sz="1400" dirty="0">
                <a:latin typeface="Arial" panose="020B0604020202020204" pitchFamily="34" charset="0"/>
                <a:cs typeface="Arial" panose="020B0604020202020204" pitchFamily="34" charset="0"/>
              </a:rPr>
              <a:t> relations, grievance management, as well as other human resource functions were added to my scope of responsibility.</a:t>
            </a:r>
          </a:p>
          <a:p>
            <a:pPr marL="0" indent="0">
              <a:buNone/>
            </a:pPr>
            <a:r>
              <a:rPr lang="en-US" sz="1400" dirty="0">
                <a:latin typeface="Arial" panose="020B0604020202020204" pitchFamily="34" charset="0"/>
                <a:cs typeface="Arial" panose="020B0604020202020204" pitchFamily="34" charset="0"/>
              </a:rPr>
              <a:t>Based on a decade of internal and external education and experience attained as a Safety Professional, my main responsibility was to advise management representatives on the </a:t>
            </a:r>
            <a:r>
              <a:rPr lang="en-US" sz="1400" b="1" dirty="0">
                <a:latin typeface="Arial" panose="020B0604020202020204" pitchFamily="34" charset="0"/>
                <a:cs typeface="Arial" panose="020B0604020202020204" pitchFamily="34" charset="0"/>
              </a:rPr>
              <a:t>“Employer Duties”</a:t>
            </a:r>
            <a:r>
              <a:rPr lang="en-US" sz="1400" dirty="0">
                <a:latin typeface="Arial" panose="020B0604020202020204" pitchFamily="34" charset="0"/>
                <a:cs typeface="Arial" panose="020B0604020202020204" pitchFamily="34" charset="0"/>
              </a:rPr>
              <a:t>, and how they were to be interpreted when applying the existing </a:t>
            </a:r>
            <a:r>
              <a:rPr lang="en-US" sz="1400" dirty="0" err="1">
                <a:latin typeface="Arial" panose="020B0604020202020204" pitchFamily="34" charset="0"/>
                <a:cs typeface="Arial" panose="020B0604020202020204" pitchFamily="34" charset="0"/>
              </a:rPr>
              <a:t>Labour</a:t>
            </a:r>
            <a:r>
              <a:rPr lang="en-US" sz="1400" dirty="0">
                <a:latin typeface="Arial" panose="020B0604020202020204" pitchFamily="34" charset="0"/>
                <a:cs typeface="Arial" panose="020B0604020202020204" pitchFamily="34" charset="0"/>
              </a:rPr>
              <a:t> Code and Regulatory legislation. In essence, my job was to ensure that </a:t>
            </a:r>
            <a:r>
              <a:rPr lang="en-US" sz="1400" b="1" dirty="0">
                <a:latin typeface="Arial" panose="020B0604020202020204" pitchFamily="34" charset="0"/>
                <a:cs typeface="Arial" panose="020B0604020202020204" pitchFamily="34" charset="0"/>
              </a:rPr>
              <a:t>employees were safe </a:t>
            </a:r>
            <a:r>
              <a:rPr lang="en-US" sz="1400" dirty="0">
                <a:latin typeface="Arial" panose="020B0604020202020204" pitchFamily="34" charset="0"/>
                <a:cs typeface="Arial" panose="020B0604020202020204" pitchFamily="34" charset="0"/>
              </a:rPr>
              <a:t>and the </a:t>
            </a:r>
            <a:r>
              <a:rPr lang="en-US" sz="1400" b="1" dirty="0">
                <a:latin typeface="Arial" panose="020B0604020202020204" pitchFamily="34" charset="0"/>
                <a:cs typeface="Arial" panose="020B0604020202020204" pitchFamily="34" charset="0"/>
              </a:rPr>
              <a:t>employer fulfilled their due diligence.</a:t>
            </a: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I was an active leader for many of Canada Post’s new workplace safety process implementations, and responsible for creating, and maintaining many safety protocols for the </a:t>
            </a:r>
            <a:r>
              <a:rPr lang="en-US" sz="1400" b="1" dirty="0">
                <a:latin typeface="Arial" panose="020B0604020202020204" pitchFamily="34" charset="0"/>
                <a:cs typeface="Arial" panose="020B0604020202020204" pitchFamily="34" charset="0"/>
              </a:rPr>
              <a:t>Senior Officers </a:t>
            </a:r>
            <a:r>
              <a:rPr lang="en-US" sz="1400" dirty="0">
                <a:latin typeface="Arial" panose="020B0604020202020204" pitchFamily="34" charset="0"/>
                <a:cs typeface="Arial" panose="020B0604020202020204" pitchFamily="34" charset="0"/>
              </a:rPr>
              <a:t>within my region.</a:t>
            </a:r>
          </a:p>
          <a:p>
            <a:pPr marL="0" indent="0">
              <a:buNone/>
            </a:pPr>
            <a:r>
              <a:rPr lang="en-US" sz="1400" dirty="0">
                <a:latin typeface="Arial" panose="020B0604020202020204" pitchFamily="34" charset="0"/>
                <a:cs typeface="Arial" panose="020B0604020202020204" pitchFamily="34" charset="0"/>
              </a:rPr>
              <a:t>As part of my day-to-day responsibilities in OHS, I trained and advised Directors, area Managers, unionized Local Joint Health and Safety Committees, various enabling groups, 3rd party contractors and front-line employees.</a:t>
            </a:r>
          </a:p>
        </p:txBody>
      </p:sp>
    </p:spTree>
    <p:extLst>
      <p:ext uri="{BB962C8B-B14F-4D97-AF65-F5344CB8AC3E}">
        <p14:creationId xmlns:p14="http://schemas.microsoft.com/office/powerpoint/2010/main" val="2069237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7F2268-064E-D5AC-6D27-324F2E5B02BE}"/>
              </a:ext>
            </a:extLst>
          </p:cNvPr>
          <p:cNvSpPr txBox="1"/>
          <p:nvPr/>
        </p:nvSpPr>
        <p:spPr>
          <a:xfrm>
            <a:off x="912053" y="2389797"/>
            <a:ext cx="10367889"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2000" b="1" dirty="0">
                <a:solidFill>
                  <a:schemeClr val="tx1"/>
                </a:solidFill>
                <a:cs typeface="Arial" panose="020B0604020202020204" pitchFamily="34" charset="0"/>
              </a:rPr>
              <a:t>Safety Mandate </a:t>
            </a:r>
            <a:r>
              <a:rPr lang="en-CA" sz="2000" b="1" dirty="0">
                <a:cs typeface="Arial" panose="020B0604020202020204" pitchFamily="34" charset="0"/>
              </a:rPr>
              <a:t>=</a:t>
            </a:r>
            <a:r>
              <a:rPr lang="en-CA" sz="2000" dirty="0">
                <a:cs typeface="Arial" panose="020B0604020202020204" pitchFamily="34" charset="0"/>
              </a:rPr>
              <a:t> </a:t>
            </a:r>
            <a:r>
              <a:rPr lang="en-CA" sz="2000" b="1" dirty="0">
                <a:solidFill>
                  <a:srgbClr val="FF0000"/>
                </a:solidFill>
                <a:cs typeface="Arial" panose="020B0604020202020204" pitchFamily="34" charset="0"/>
              </a:rPr>
              <a:t>Dangerous</a:t>
            </a:r>
            <a:r>
              <a:rPr lang="en-CA" sz="2000" dirty="0">
                <a:solidFill>
                  <a:srgbClr val="FF0000"/>
                </a:solidFill>
                <a:cs typeface="Arial" panose="020B0604020202020204" pitchFamily="34" charset="0"/>
              </a:rPr>
              <a:t> </a:t>
            </a:r>
            <a:r>
              <a:rPr lang="en-CA" sz="2000" b="1" dirty="0">
                <a:solidFill>
                  <a:srgbClr val="FF0000"/>
                </a:solidFill>
                <a:cs typeface="Arial" panose="020B0604020202020204" pitchFamily="34" charset="0"/>
              </a:rPr>
              <a:t>and Unknown Process</a:t>
            </a:r>
            <a:br>
              <a:rPr lang="en-CA" sz="2000" dirty="0">
                <a:cs typeface="Arial" panose="020B0604020202020204" pitchFamily="34" charset="0"/>
              </a:rPr>
            </a:br>
            <a:r>
              <a:rPr lang="en-CA" sz="2000" b="1" dirty="0">
                <a:solidFill>
                  <a:schemeClr val="tx1"/>
                </a:solidFill>
                <a:cs typeface="Arial" panose="020B0604020202020204" pitchFamily="34" charset="0"/>
              </a:rPr>
              <a:t>Following the Guidance of the PHAC</a:t>
            </a:r>
            <a:r>
              <a:rPr lang="en-CA" sz="2000" dirty="0">
                <a:cs typeface="Arial" panose="020B0604020202020204" pitchFamily="34" charset="0"/>
              </a:rPr>
              <a:t> </a:t>
            </a:r>
            <a:r>
              <a:rPr lang="en-CA" sz="2000" b="1" dirty="0">
                <a:cs typeface="Arial" panose="020B0604020202020204" pitchFamily="34" charset="0"/>
              </a:rPr>
              <a:t>=</a:t>
            </a:r>
            <a:r>
              <a:rPr lang="en-CA" sz="2000" dirty="0">
                <a:cs typeface="Arial" panose="020B0604020202020204" pitchFamily="34" charset="0"/>
              </a:rPr>
              <a:t> </a:t>
            </a:r>
            <a:r>
              <a:rPr lang="en-CA" sz="2000" b="1" dirty="0">
                <a:solidFill>
                  <a:srgbClr val="FF0000"/>
                </a:solidFill>
                <a:cs typeface="Arial" panose="020B0604020202020204" pitchFamily="34" charset="0"/>
              </a:rPr>
              <a:t>Failing With “Due Diligence”</a:t>
            </a:r>
          </a:p>
          <a:p>
            <a:r>
              <a:rPr lang="en-CA" sz="2000" b="1" dirty="0">
                <a:solidFill>
                  <a:schemeClr val="tx1"/>
                </a:solidFill>
                <a:cs typeface="Arial" panose="020B0604020202020204" pitchFamily="34" charset="0"/>
              </a:rPr>
              <a:t>Personal Protective Equipment =</a:t>
            </a:r>
            <a:r>
              <a:rPr lang="en-CA" sz="2000" dirty="0">
                <a:solidFill>
                  <a:schemeClr val="tx1"/>
                </a:solidFill>
                <a:cs typeface="Arial" panose="020B0604020202020204" pitchFamily="34" charset="0"/>
              </a:rPr>
              <a:t> </a:t>
            </a:r>
            <a:r>
              <a:rPr lang="en-CA" sz="2000" b="1" dirty="0">
                <a:solidFill>
                  <a:srgbClr val="FF0000"/>
                </a:solidFill>
                <a:cs typeface="Arial" panose="020B0604020202020204" pitchFamily="34" charset="0"/>
              </a:rPr>
              <a:t>Untested and Dangerous Equipment</a:t>
            </a:r>
          </a:p>
          <a:p>
            <a:r>
              <a:rPr lang="en-CA" sz="2000" b="1" dirty="0">
                <a:solidFill>
                  <a:schemeClr val="tx1"/>
                </a:solidFill>
                <a:cs typeface="Arial" panose="020B0604020202020204" pitchFamily="34" charset="0"/>
              </a:rPr>
              <a:t>Safe and Effective = </a:t>
            </a:r>
            <a:r>
              <a:rPr lang="en-CA" sz="2000" b="1" dirty="0">
                <a:solidFill>
                  <a:srgbClr val="FF0000"/>
                </a:solidFill>
                <a:cs typeface="Arial" panose="020B0604020202020204" pitchFamily="34" charset="0"/>
              </a:rPr>
              <a:t>Recognized as a Legal Danger </a:t>
            </a:r>
          </a:p>
          <a:p>
            <a:r>
              <a:rPr lang="en-CA" sz="2000" b="1" dirty="0">
                <a:solidFill>
                  <a:schemeClr val="tx1"/>
                </a:solidFill>
                <a:cs typeface="Arial" panose="020B0604020202020204" pitchFamily="34" charset="0"/>
              </a:rPr>
              <a:t>Options = </a:t>
            </a:r>
            <a:r>
              <a:rPr lang="en-CA" sz="2000" b="1" dirty="0">
                <a:solidFill>
                  <a:srgbClr val="FF0000"/>
                </a:solidFill>
                <a:cs typeface="Arial" panose="020B0604020202020204" pitchFamily="34" charset="0"/>
              </a:rPr>
              <a:t>Or Else</a:t>
            </a:r>
          </a:p>
          <a:p>
            <a:r>
              <a:rPr lang="en-CA" sz="2000" b="1" dirty="0">
                <a:solidFill>
                  <a:schemeClr val="tx1"/>
                </a:solidFill>
                <a:cs typeface="Arial" panose="020B0604020202020204" pitchFamily="34" charset="0"/>
              </a:rPr>
              <a:t>Employer = </a:t>
            </a:r>
            <a:r>
              <a:rPr lang="en-CA" sz="2000" b="1" dirty="0">
                <a:solidFill>
                  <a:srgbClr val="FF0000"/>
                </a:solidFill>
                <a:cs typeface="Arial" panose="020B0604020202020204" pitchFamily="34" charset="0"/>
              </a:rPr>
              <a:t>Public Health Agency of Canada</a:t>
            </a:r>
          </a:p>
          <a:p>
            <a:r>
              <a:rPr lang="en-CA" sz="2000" b="1" dirty="0">
                <a:solidFill>
                  <a:schemeClr val="tx1"/>
                </a:solidFill>
                <a:cs typeface="Arial" panose="020B0604020202020204" pitchFamily="34" charset="0"/>
              </a:rPr>
              <a:t>Non-Compliant </a:t>
            </a:r>
            <a:r>
              <a:rPr lang="en-CA" sz="2000" b="1" dirty="0">
                <a:cs typeface="Arial" panose="020B0604020202020204" pitchFamily="34" charset="0"/>
              </a:rPr>
              <a:t>=</a:t>
            </a:r>
            <a:r>
              <a:rPr lang="en-CA" sz="2000" dirty="0">
                <a:cs typeface="Arial" panose="020B0604020202020204" pitchFamily="34" charset="0"/>
              </a:rPr>
              <a:t> </a:t>
            </a:r>
            <a:r>
              <a:rPr lang="en-CA" sz="2000" b="1" dirty="0">
                <a:solidFill>
                  <a:srgbClr val="FF0000"/>
                </a:solidFill>
                <a:cs typeface="Arial" panose="020B0604020202020204" pitchFamily="34" charset="0"/>
              </a:rPr>
              <a:t>Work Refusal</a:t>
            </a:r>
            <a:endParaRPr lang="en-CA" sz="2000" dirty="0">
              <a:cs typeface="Arial" panose="020B0604020202020204" pitchFamily="34" charset="0"/>
            </a:endParaRPr>
          </a:p>
        </p:txBody>
      </p:sp>
      <p:sp>
        <p:nvSpPr>
          <p:cNvPr id="3" name="TextBox 2">
            <a:extLst>
              <a:ext uri="{FF2B5EF4-FFF2-40B4-BE49-F238E27FC236}">
                <a16:creationId xmlns:a16="http://schemas.microsoft.com/office/drawing/2014/main" id="{C6B324D6-78EF-94CD-DF77-ED399BD692D8}"/>
              </a:ext>
            </a:extLst>
          </p:cNvPr>
          <p:cNvSpPr txBox="1"/>
          <p:nvPr/>
        </p:nvSpPr>
        <p:spPr>
          <a:xfrm>
            <a:off x="912052" y="1226955"/>
            <a:ext cx="10367889" cy="1015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sz="2000" dirty="0">
                <a:cs typeface="Arial" panose="020B0604020202020204" pitchFamily="34" charset="0"/>
              </a:rPr>
              <a:t>The Greatest </a:t>
            </a:r>
            <a:r>
              <a:rPr lang="en-CA" sz="2000" b="1" dirty="0">
                <a:cs typeface="Arial" panose="020B0604020202020204" pitchFamily="34" charset="0"/>
              </a:rPr>
              <a:t>“Sleight of Mouth” </a:t>
            </a:r>
            <a:r>
              <a:rPr lang="en-CA" sz="2000" dirty="0">
                <a:cs typeface="Arial" panose="020B0604020202020204" pitchFamily="34" charset="0"/>
              </a:rPr>
              <a:t>ever pulled on employees.</a:t>
            </a:r>
          </a:p>
          <a:p>
            <a:r>
              <a:rPr lang="en-CA" sz="2000" b="1" dirty="0">
                <a:cs typeface="Arial" panose="020B0604020202020204" pitchFamily="34" charset="0"/>
              </a:rPr>
              <a:t>Dr. Mark </a:t>
            </a:r>
            <a:r>
              <a:rPr lang="en-CA" sz="2000" b="1" dirty="0" err="1">
                <a:cs typeface="Arial" panose="020B0604020202020204" pitchFamily="34" charset="0"/>
              </a:rPr>
              <a:t>Trozzi</a:t>
            </a:r>
            <a:r>
              <a:rPr lang="en-CA" sz="2000" b="1" dirty="0">
                <a:cs typeface="Arial" panose="020B0604020202020204" pitchFamily="34" charset="0"/>
              </a:rPr>
              <a:t> </a:t>
            </a:r>
            <a:r>
              <a:rPr lang="en-CA" sz="2000" dirty="0">
                <a:cs typeface="Arial" panose="020B0604020202020204" pitchFamily="34" charset="0"/>
              </a:rPr>
              <a:t>highlighted during his testimony how medical definitions were changed constantly  during the “pandemic”, but so were all of the safety definitions as well.</a:t>
            </a:r>
          </a:p>
        </p:txBody>
      </p:sp>
      <p:sp>
        <p:nvSpPr>
          <p:cNvPr id="6" name="TextBox 5">
            <a:extLst>
              <a:ext uri="{FF2B5EF4-FFF2-40B4-BE49-F238E27FC236}">
                <a16:creationId xmlns:a16="http://schemas.microsoft.com/office/drawing/2014/main" id="{E2D5F053-16BC-FDFF-96FE-8B534E0D0893}"/>
              </a:ext>
            </a:extLst>
          </p:cNvPr>
          <p:cNvSpPr txBox="1"/>
          <p:nvPr/>
        </p:nvSpPr>
        <p:spPr>
          <a:xfrm>
            <a:off x="912053" y="4783745"/>
            <a:ext cx="10367888"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dirty="0">
                <a:cs typeface="Arial" panose="020B0604020202020204" pitchFamily="34" charset="0"/>
              </a:rPr>
              <a:t>It is important to recognize that the option for an employee to file a work refusal was </a:t>
            </a:r>
            <a:r>
              <a:rPr lang="en-CA" b="1" dirty="0">
                <a:cs typeface="Arial" panose="020B0604020202020204" pitchFamily="34" charset="0"/>
              </a:rPr>
              <a:t>completely removed</a:t>
            </a:r>
            <a:r>
              <a:rPr lang="en-CA" dirty="0">
                <a:cs typeface="Arial" panose="020B0604020202020204" pitchFamily="34" charset="0"/>
              </a:rPr>
              <a:t> from the employer’s entire vaccination mandate process. Not only did the employer avoid this employee option like the plague, labelling employees as </a:t>
            </a:r>
            <a:r>
              <a:rPr lang="en-CA" b="1" dirty="0">
                <a:cs typeface="Arial" panose="020B0604020202020204" pitchFamily="34" charset="0"/>
              </a:rPr>
              <a:t>“non-compliant”, </a:t>
            </a:r>
            <a:r>
              <a:rPr lang="en-CA" dirty="0">
                <a:cs typeface="Arial" panose="020B0604020202020204" pitchFamily="34" charset="0"/>
              </a:rPr>
              <a:t>union officials  seemed to develop amnesia when it came to reminding employees about the option to file a work refusal as well.</a:t>
            </a:r>
          </a:p>
        </p:txBody>
      </p:sp>
      <p:sp>
        <p:nvSpPr>
          <p:cNvPr id="5" name="Arrow: Curved Right 4">
            <a:extLst>
              <a:ext uri="{FF2B5EF4-FFF2-40B4-BE49-F238E27FC236}">
                <a16:creationId xmlns:a16="http://schemas.microsoft.com/office/drawing/2014/main" id="{00233422-2C7D-B5BA-D72C-EB7AA1F1273F}"/>
              </a:ext>
            </a:extLst>
          </p:cNvPr>
          <p:cNvSpPr/>
          <p:nvPr/>
        </p:nvSpPr>
        <p:spPr>
          <a:xfrm>
            <a:off x="511117" y="4431586"/>
            <a:ext cx="464234" cy="954107"/>
          </a:xfrm>
          <a:prstGeom prst="curv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49365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up)">
                                      <p:cBhvr>
                                        <p:cTn id="19" dur="500"/>
                                        <p:tgtEl>
                                          <p:spTgt spid="2">
                                            <p:txEl>
                                              <p:pRg st="3" end="3"/>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up)">
                                      <p:cBhvr>
                                        <p:cTn id="23" dur="500"/>
                                        <p:tgtEl>
                                          <p:spTgt spid="2">
                                            <p:txEl>
                                              <p:pRg st="4" end="4"/>
                                            </p:txEl>
                                          </p:spTgt>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up)">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BF38D0-3F83-8128-4766-49FFE1BBDD11}"/>
              </a:ext>
            </a:extLst>
          </p:cNvPr>
          <p:cNvSpPr txBox="1"/>
          <p:nvPr/>
        </p:nvSpPr>
        <p:spPr>
          <a:xfrm>
            <a:off x="717451" y="746579"/>
            <a:ext cx="10857913"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sz="2400" dirty="0">
                <a:cs typeface="Arial" panose="020B0604020202020204" pitchFamily="34" charset="0"/>
              </a:rPr>
              <a:t>Canada Post’s safety measures on a timeline</a:t>
            </a:r>
          </a:p>
        </p:txBody>
      </p:sp>
      <p:graphicFrame>
        <p:nvGraphicFramePr>
          <p:cNvPr id="4" name="Chart 3">
            <a:extLst>
              <a:ext uri="{FF2B5EF4-FFF2-40B4-BE49-F238E27FC236}">
                <a16:creationId xmlns:a16="http://schemas.microsoft.com/office/drawing/2014/main" id="{165BE2A5-A5AF-A1B1-F36A-9EE81792CDB7}"/>
              </a:ext>
            </a:extLst>
          </p:cNvPr>
          <p:cNvGraphicFramePr>
            <a:graphicFrameLocks/>
          </p:cNvGraphicFramePr>
          <p:nvPr>
            <p:extLst>
              <p:ext uri="{D42A27DB-BD31-4B8C-83A1-F6EECF244321}">
                <p14:modId xmlns:p14="http://schemas.microsoft.com/office/powerpoint/2010/main" val="646770710"/>
              </p:ext>
            </p:extLst>
          </p:nvPr>
        </p:nvGraphicFramePr>
        <p:xfrm>
          <a:off x="602565" y="1320605"/>
          <a:ext cx="10972799" cy="3448343"/>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83904789-A89A-B396-EFBD-5F894A0EBC20}"/>
              </a:ext>
            </a:extLst>
          </p:cNvPr>
          <p:cNvCxnSpPr>
            <a:cxnSpLocks/>
          </p:cNvCxnSpPr>
          <p:nvPr/>
        </p:nvCxnSpPr>
        <p:spPr>
          <a:xfrm>
            <a:off x="2377440" y="1865142"/>
            <a:ext cx="0" cy="2355166"/>
          </a:xfrm>
          <a:prstGeom prst="line">
            <a:avLst/>
          </a:prstGeom>
          <a:ln w="57150">
            <a:solidFill>
              <a:srgbClr val="09FF1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5B99F93-4D9A-95A9-921B-7BDE80CDD79E}"/>
              </a:ext>
            </a:extLst>
          </p:cNvPr>
          <p:cNvCxnSpPr>
            <a:cxnSpLocks/>
          </p:cNvCxnSpPr>
          <p:nvPr/>
        </p:nvCxnSpPr>
        <p:spPr>
          <a:xfrm>
            <a:off x="5427785" y="1865142"/>
            <a:ext cx="0" cy="2355166"/>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2A2E34-B869-DD76-2382-3A6AB1E4964B}"/>
              </a:ext>
            </a:extLst>
          </p:cNvPr>
          <p:cNvCxnSpPr>
            <a:cxnSpLocks/>
          </p:cNvCxnSpPr>
          <p:nvPr/>
        </p:nvCxnSpPr>
        <p:spPr>
          <a:xfrm>
            <a:off x="9322191" y="1865142"/>
            <a:ext cx="0" cy="235516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rrow: Right 14">
            <a:extLst>
              <a:ext uri="{FF2B5EF4-FFF2-40B4-BE49-F238E27FC236}">
                <a16:creationId xmlns:a16="http://schemas.microsoft.com/office/drawing/2014/main" id="{72CFCDD7-73AF-C4BD-0B68-BDD1EC18E73F}"/>
              </a:ext>
            </a:extLst>
          </p:cNvPr>
          <p:cNvSpPr/>
          <p:nvPr/>
        </p:nvSpPr>
        <p:spPr>
          <a:xfrm>
            <a:off x="9463238" y="1800403"/>
            <a:ext cx="554882" cy="42802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TextBox 16">
            <a:extLst>
              <a:ext uri="{FF2B5EF4-FFF2-40B4-BE49-F238E27FC236}">
                <a16:creationId xmlns:a16="http://schemas.microsoft.com/office/drawing/2014/main" id="{2DF18AEB-12DF-1165-3542-3CCDE9FE28D1}"/>
              </a:ext>
            </a:extLst>
          </p:cNvPr>
          <p:cNvSpPr txBox="1"/>
          <p:nvPr/>
        </p:nvSpPr>
        <p:spPr>
          <a:xfrm>
            <a:off x="616636" y="4870030"/>
            <a:ext cx="7071309"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200" dirty="0">
                <a:solidFill>
                  <a:schemeClr val="tx1"/>
                </a:solidFill>
                <a:cs typeface="Arial" panose="020B0604020202020204" pitchFamily="34" charset="0"/>
              </a:rPr>
              <a:t>Canada Post also apparently saw a </a:t>
            </a:r>
            <a:r>
              <a:rPr lang="en-CA" sz="1200" b="1" dirty="0">
                <a:solidFill>
                  <a:schemeClr val="bg1"/>
                </a:solidFill>
                <a:highlight>
                  <a:srgbClr val="FF0000"/>
                </a:highlight>
                <a:cs typeface="Arial" panose="020B0604020202020204" pitchFamily="34" charset="0"/>
              </a:rPr>
              <a:t>326%</a:t>
            </a:r>
            <a:r>
              <a:rPr lang="en-CA" sz="1200" b="1" dirty="0">
                <a:solidFill>
                  <a:schemeClr val="bg1"/>
                </a:solidFill>
                <a:cs typeface="Arial" panose="020B0604020202020204" pitchFamily="34" charset="0"/>
              </a:rPr>
              <a:t> </a:t>
            </a:r>
            <a:r>
              <a:rPr lang="en-CA" sz="1200" b="1" dirty="0">
                <a:solidFill>
                  <a:schemeClr val="tx1"/>
                </a:solidFill>
                <a:cs typeface="Arial" panose="020B0604020202020204" pitchFamily="34" charset="0"/>
              </a:rPr>
              <a:t>increase in the hazardous occurrence reporting from 2020 to 2021</a:t>
            </a:r>
            <a:r>
              <a:rPr lang="en-CA" sz="1200" dirty="0">
                <a:solidFill>
                  <a:schemeClr val="tx1"/>
                </a:solidFill>
                <a:cs typeface="Arial" panose="020B0604020202020204" pitchFamily="34" charset="0"/>
              </a:rPr>
              <a:t> according to reports that were given provided to our community of postal workers via an information request. </a:t>
            </a:r>
          </a:p>
          <a:p>
            <a:r>
              <a:rPr lang="en-CA" sz="1200" dirty="0">
                <a:solidFill>
                  <a:schemeClr val="tx1"/>
                </a:solidFill>
                <a:cs typeface="Arial" panose="020B0604020202020204" pitchFamily="34" charset="0"/>
              </a:rPr>
              <a:t>Hazardous occurrence events can include: </a:t>
            </a:r>
            <a:r>
              <a:rPr lang="en-CA" sz="1200" b="1" dirty="0">
                <a:solidFill>
                  <a:schemeClr val="tx1"/>
                </a:solidFill>
                <a:cs typeface="Arial" panose="020B0604020202020204" pitchFamily="34" charset="0"/>
              </a:rPr>
              <a:t>Death of an employee (even if it appears to be from natural causes)</a:t>
            </a:r>
            <a:r>
              <a:rPr lang="en-CA" sz="1200" dirty="0">
                <a:solidFill>
                  <a:schemeClr val="tx1"/>
                </a:solidFill>
                <a:cs typeface="Arial" panose="020B0604020202020204" pitchFamily="34" charset="0"/>
              </a:rPr>
              <a:t>, </a:t>
            </a:r>
            <a:r>
              <a:rPr lang="en-US" sz="1200" b="0" i="0" dirty="0">
                <a:solidFill>
                  <a:schemeClr val="tx1"/>
                </a:solidFill>
                <a:effectLst/>
                <a:cs typeface="Arial" panose="020B0604020202020204" pitchFamily="34" charset="0"/>
              </a:rPr>
              <a:t>permanent disabling injury of an employee, permanent impairment of a body function of an employee</a:t>
            </a:r>
            <a:r>
              <a:rPr lang="en-CA" sz="1200" b="0" i="0" dirty="0">
                <a:solidFill>
                  <a:schemeClr val="tx1"/>
                </a:solidFill>
                <a:effectLst/>
                <a:cs typeface="Arial" panose="020B0604020202020204" pitchFamily="34" charset="0"/>
              </a:rPr>
              <a:t>, an explosion, </a:t>
            </a:r>
            <a:r>
              <a:rPr lang="en-US" sz="1200" b="0" i="0" dirty="0">
                <a:solidFill>
                  <a:schemeClr val="tx1"/>
                </a:solidFill>
                <a:effectLst/>
                <a:cs typeface="Arial" panose="020B0604020202020204" pitchFamily="34" charset="0"/>
              </a:rPr>
              <a:t>damage to a boiler or pressure vessel that results in fire or rupture of the boiler or pressure vessel</a:t>
            </a:r>
            <a:r>
              <a:rPr lang="en-CA" sz="1200" b="0" i="0" dirty="0">
                <a:solidFill>
                  <a:schemeClr val="tx1"/>
                </a:solidFill>
                <a:effectLst/>
                <a:cs typeface="Arial" panose="020B0604020202020204" pitchFamily="34" charset="0"/>
              </a:rPr>
              <a:t> or </a:t>
            </a:r>
            <a:r>
              <a:rPr lang="en-US" sz="1200" b="0" i="0" dirty="0">
                <a:solidFill>
                  <a:schemeClr val="tx1"/>
                </a:solidFill>
                <a:effectLst/>
                <a:cs typeface="Arial" panose="020B0604020202020204" pitchFamily="34" charset="0"/>
              </a:rPr>
              <a:t>damage to an elevating device that renders it unusable, or a free fall of an elevating device.</a:t>
            </a:r>
          </a:p>
        </p:txBody>
      </p:sp>
      <p:sp>
        <p:nvSpPr>
          <p:cNvPr id="21" name="TextBox 1">
            <a:extLst>
              <a:ext uri="{FF2B5EF4-FFF2-40B4-BE49-F238E27FC236}">
                <a16:creationId xmlns:a16="http://schemas.microsoft.com/office/drawing/2014/main" id="{5E69EA45-E616-2E4A-01A5-C0B20C6B373D}"/>
              </a:ext>
            </a:extLst>
          </p:cNvPr>
          <p:cNvSpPr txBox="1"/>
          <p:nvPr/>
        </p:nvSpPr>
        <p:spPr>
          <a:xfrm>
            <a:off x="1055077" y="1828799"/>
            <a:ext cx="1203866" cy="1147004"/>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CA" dirty="0">
                <a:cs typeface="Arial" panose="020B0604020202020204" pitchFamily="34" charset="0"/>
              </a:rPr>
              <a:t> Masks were provided and social distancing began at Canada Post</a:t>
            </a:r>
          </a:p>
        </p:txBody>
      </p:sp>
      <p:sp>
        <p:nvSpPr>
          <p:cNvPr id="22" name="TextBox 1">
            <a:extLst>
              <a:ext uri="{FF2B5EF4-FFF2-40B4-BE49-F238E27FC236}">
                <a16:creationId xmlns:a16="http://schemas.microsoft.com/office/drawing/2014/main" id="{EA90ED61-B1BD-7A63-F641-03873E03C056}"/>
              </a:ext>
            </a:extLst>
          </p:cNvPr>
          <p:cNvSpPr txBox="1"/>
          <p:nvPr/>
        </p:nvSpPr>
        <p:spPr>
          <a:xfrm>
            <a:off x="3581332" y="2807853"/>
            <a:ext cx="1700247" cy="914662"/>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CA" dirty="0">
                <a:cs typeface="Arial" panose="020B0604020202020204" pitchFamily="34" charset="0"/>
              </a:rPr>
              <a:t>Vaccines were made available in Canada and CP started to recommend them to employees.</a:t>
            </a:r>
          </a:p>
        </p:txBody>
      </p:sp>
      <p:sp>
        <p:nvSpPr>
          <p:cNvPr id="23" name="TextBox 1">
            <a:extLst>
              <a:ext uri="{FF2B5EF4-FFF2-40B4-BE49-F238E27FC236}">
                <a16:creationId xmlns:a16="http://schemas.microsoft.com/office/drawing/2014/main" id="{D78141CA-28BD-36F9-13A5-6D7806BA33B1}"/>
              </a:ext>
            </a:extLst>
          </p:cNvPr>
          <p:cNvSpPr txBox="1"/>
          <p:nvPr/>
        </p:nvSpPr>
        <p:spPr>
          <a:xfrm>
            <a:off x="6304261" y="3376505"/>
            <a:ext cx="923779" cy="441374"/>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CA" dirty="0">
                <a:solidFill>
                  <a:schemeClr val="tx1"/>
                </a:solidFill>
                <a:cs typeface="Arial" panose="020B0604020202020204" pitchFamily="34" charset="0"/>
              </a:rPr>
              <a:t>Mandatory Mask Policy</a:t>
            </a:r>
          </a:p>
        </p:txBody>
      </p:sp>
      <p:cxnSp>
        <p:nvCxnSpPr>
          <p:cNvPr id="25" name="Straight Connector 24">
            <a:extLst>
              <a:ext uri="{FF2B5EF4-FFF2-40B4-BE49-F238E27FC236}">
                <a16:creationId xmlns:a16="http://schemas.microsoft.com/office/drawing/2014/main" id="{F71D9DE2-6E26-910C-401F-A983800BFE2C}"/>
              </a:ext>
            </a:extLst>
          </p:cNvPr>
          <p:cNvCxnSpPr>
            <a:cxnSpLocks/>
          </p:cNvCxnSpPr>
          <p:nvPr/>
        </p:nvCxnSpPr>
        <p:spPr>
          <a:xfrm>
            <a:off x="6175715" y="1901484"/>
            <a:ext cx="0" cy="231882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24" name="TextBox 1">
            <a:extLst>
              <a:ext uri="{FF2B5EF4-FFF2-40B4-BE49-F238E27FC236}">
                <a16:creationId xmlns:a16="http://schemas.microsoft.com/office/drawing/2014/main" id="{4F548EA7-BBD6-E266-2746-747B71928366}"/>
              </a:ext>
            </a:extLst>
          </p:cNvPr>
          <p:cNvSpPr txBox="1"/>
          <p:nvPr/>
        </p:nvSpPr>
        <p:spPr>
          <a:xfrm>
            <a:off x="5583518" y="1827072"/>
            <a:ext cx="3610128" cy="1147005"/>
          </a:xfrm>
          <a:prstGeom prst="rect">
            <a:avLst/>
          </a:prstGeom>
        </p:spPr>
        <p:style>
          <a:lnRef idx="2">
            <a:schemeClr val="dk1"/>
          </a:lnRef>
          <a:fillRef idx="1">
            <a:schemeClr val="lt1"/>
          </a:fillRef>
          <a:effectRef idx="0">
            <a:schemeClr val="dk1"/>
          </a:effectRef>
          <a:fontRef idx="minor">
            <a:schemeClr val="dk1"/>
          </a:fontRef>
        </p:style>
        <p:txBody>
          <a:bodyPr wrap="square" rtlCol="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CA" dirty="0">
                <a:cs typeface="Arial" panose="020B0604020202020204" pitchFamily="34" charset="0"/>
              </a:rPr>
              <a:t>Vaccination practice implemented. CP went from </a:t>
            </a:r>
            <a:r>
              <a:rPr lang="en-CA" b="1" dirty="0">
                <a:cs typeface="Arial" panose="020B0604020202020204" pitchFamily="34" charset="0"/>
              </a:rPr>
              <a:t>45</a:t>
            </a:r>
            <a:r>
              <a:rPr lang="en-CA" dirty="0">
                <a:cs typeface="Arial" panose="020B0604020202020204" pitchFamily="34" charset="0"/>
              </a:rPr>
              <a:t> covid cases to </a:t>
            </a:r>
            <a:r>
              <a:rPr lang="en-CA" b="1" dirty="0">
                <a:cs typeface="Arial" panose="020B0604020202020204" pitchFamily="34" charset="0"/>
              </a:rPr>
              <a:t>2844</a:t>
            </a:r>
            <a:r>
              <a:rPr lang="en-CA" dirty="0">
                <a:cs typeface="Arial" panose="020B0604020202020204" pitchFamily="34" charset="0"/>
              </a:rPr>
              <a:t> right after the vaccines were implemented.</a:t>
            </a:r>
          </a:p>
          <a:p>
            <a:r>
              <a:rPr lang="en-CA" dirty="0">
                <a:cs typeface="Arial" panose="020B0604020202020204" pitchFamily="34" charset="0"/>
              </a:rPr>
              <a:t>This is a </a:t>
            </a:r>
            <a:r>
              <a:rPr lang="en-CA" b="1" dirty="0">
                <a:cs typeface="Arial" panose="020B0604020202020204" pitchFamily="34" charset="0"/>
              </a:rPr>
              <a:t>6220% </a:t>
            </a:r>
            <a:r>
              <a:rPr lang="en-CA" dirty="0">
                <a:cs typeface="Arial" panose="020B0604020202020204" pitchFamily="34" charset="0"/>
              </a:rPr>
              <a:t>increase in 2 months, and a </a:t>
            </a:r>
            <a:r>
              <a:rPr lang="en-CA" b="1" dirty="0">
                <a:cs typeface="Arial" panose="020B0604020202020204" pitchFamily="34" charset="0"/>
              </a:rPr>
              <a:t>590% </a:t>
            </a:r>
            <a:r>
              <a:rPr lang="en-CA" dirty="0">
                <a:cs typeface="Arial" panose="020B0604020202020204" pitchFamily="34" charset="0"/>
              </a:rPr>
              <a:t>increase over the average number of cases captured during this time period.</a:t>
            </a:r>
          </a:p>
        </p:txBody>
      </p:sp>
      <p:pic>
        <p:nvPicPr>
          <p:cNvPr id="16" name="Picture 15">
            <a:extLst>
              <a:ext uri="{FF2B5EF4-FFF2-40B4-BE49-F238E27FC236}">
                <a16:creationId xmlns:a16="http://schemas.microsoft.com/office/drawing/2014/main" id="{BE30F823-2C2A-AB3C-51AB-60A7E54F596E}"/>
              </a:ext>
            </a:extLst>
          </p:cNvPr>
          <p:cNvPicPr>
            <a:picLocks noChangeAspect="1"/>
          </p:cNvPicPr>
          <p:nvPr/>
        </p:nvPicPr>
        <p:blipFill>
          <a:blip r:embed="rId3"/>
          <a:stretch>
            <a:fillRect/>
          </a:stretch>
        </p:blipFill>
        <p:spPr>
          <a:xfrm>
            <a:off x="7856858" y="4870031"/>
            <a:ext cx="3718506" cy="1569660"/>
          </a:xfrm>
          <a:prstGeom prst="rect">
            <a:avLst/>
          </a:prstGeom>
          <a:ln>
            <a:solidFill>
              <a:schemeClr val="tx1"/>
            </a:solidFill>
          </a:ln>
        </p:spPr>
      </p:pic>
    </p:spTree>
    <p:extLst>
      <p:ext uri="{BB962C8B-B14F-4D97-AF65-F5344CB8AC3E}">
        <p14:creationId xmlns:p14="http://schemas.microsoft.com/office/powerpoint/2010/main" val="17612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wipe(up)">
                                      <p:cBhvr>
                                        <p:cTn id="43" dur="500"/>
                                        <p:tgtEl>
                                          <p:spTgt spid="1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7">
                                            <p:txEl>
                                              <p:pRg st="1" end="1"/>
                                            </p:txEl>
                                          </p:spTgt>
                                        </p:tgtEl>
                                        <p:attrNameLst>
                                          <p:attrName>style.visibility</p:attrName>
                                        </p:attrNameLst>
                                      </p:cBhvr>
                                      <p:to>
                                        <p:strVal val="visible"/>
                                      </p:to>
                                    </p:set>
                                    <p:animEffect transition="in" filter="wipe(up)">
                                      <p:cBhvr>
                                        <p:cTn id="48"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2" grpId="0" animBg="1"/>
      <p:bldP spid="23"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7F16E-3654-9BEC-9823-1005A54FF17C}"/>
              </a:ext>
            </a:extLst>
          </p:cNvPr>
          <p:cNvSpPr>
            <a:spLocks noGrp="1"/>
          </p:cNvSpPr>
          <p:nvPr>
            <p:ph type="title"/>
          </p:nvPr>
        </p:nvSpPr>
        <p:spPr>
          <a:xfrm>
            <a:off x="815926" y="609601"/>
            <a:ext cx="10700212" cy="477077"/>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CA" sz="2800" dirty="0">
                <a:cs typeface="Arial" panose="020B0604020202020204" pitchFamily="34" charset="0"/>
              </a:rPr>
              <a:t>My letter of informed consent and official work refusal...an overview</a:t>
            </a:r>
          </a:p>
        </p:txBody>
      </p:sp>
      <p:sp>
        <p:nvSpPr>
          <p:cNvPr id="7" name="TextBox 6">
            <a:extLst>
              <a:ext uri="{FF2B5EF4-FFF2-40B4-BE49-F238E27FC236}">
                <a16:creationId xmlns:a16="http://schemas.microsoft.com/office/drawing/2014/main" id="{07C4AEF5-11FB-FB64-77C4-5FCB54D93791}"/>
              </a:ext>
            </a:extLst>
          </p:cNvPr>
          <p:cNvSpPr txBox="1"/>
          <p:nvPr/>
        </p:nvSpPr>
        <p:spPr>
          <a:xfrm>
            <a:off x="815925" y="1171305"/>
            <a:ext cx="7116320" cy="523220"/>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CA" sz="1400" dirty="0">
                <a:solidFill>
                  <a:schemeClr val="tx1"/>
                </a:solidFill>
                <a:cs typeface="Arial" panose="020B0604020202020204" pitchFamily="34" charset="0"/>
              </a:rPr>
              <a:t>A large piece of my work refusal at Canada Post was a document that I referred to as my </a:t>
            </a:r>
            <a:r>
              <a:rPr lang="en-CA" sz="1400" b="1" i="1" dirty="0">
                <a:solidFill>
                  <a:schemeClr val="tx1"/>
                </a:solidFill>
                <a:cs typeface="Arial" panose="020B0604020202020204" pitchFamily="34" charset="0"/>
              </a:rPr>
              <a:t>Letter of Informed Consent.</a:t>
            </a:r>
          </a:p>
        </p:txBody>
      </p:sp>
      <p:pic>
        <p:nvPicPr>
          <p:cNvPr id="4" name="Picture 3">
            <a:extLst>
              <a:ext uri="{FF2B5EF4-FFF2-40B4-BE49-F238E27FC236}">
                <a16:creationId xmlns:a16="http://schemas.microsoft.com/office/drawing/2014/main" id="{DEBC2D78-8177-3E96-DB00-7250A6F36D1A}"/>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8136125" y="1543930"/>
            <a:ext cx="3380013" cy="4542095"/>
          </a:xfrm>
          <a:prstGeom prst="rect">
            <a:avLst/>
          </a:prstGeom>
          <a:ln>
            <a:solidFill>
              <a:schemeClr val="tx1"/>
            </a:solidFill>
          </a:ln>
        </p:spPr>
      </p:pic>
      <p:sp>
        <p:nvSpPr>
          <p:cNvPr id="5" name="TextBox 4">
            <a:extLst>
              <a:ext uri="{FF2B5EF4-FFF2-40B4-BE49-F238E27FC236}">
                <a16:creationId xmlns:a16="http://schemas.microsoft.com/office/drawing/2014/main" id="{56474DA2-22AA-1867-1011-5202291E9FD0}"/>
              </a:ext>
            </a:extLst>
          </p:cNvPr>
          <p:cNvSpPr txBox="1"/>
          <p:nvPr/>
        </p:nvSpPr>
        <p:spPr>
          <a:xfrm>
            <a:off x="815924" y="1691060"/>
            <a:ext cx="7116321" cy="480644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spcBef>
                <a:spcPts val="400"/>
              </a:spcBef>
              <a:buFont typeface="Arial" panose="020B0604020202020204" pitchFamily="34" charset="0"/>
              <a:buChar char="•"/>
            </a:pPr>
            <a:r>
              <a:rPr lang="en-CA" sz="1300" dirty="0">
                <a:cs typeface="Arial" panose="020B0604020202020204" pitchFamily="34" charset="0"/>
              </a:rPr>
              <a:t>This letter to the employer was 31 pages long, had 90 questions and included over 50 scientific studies and sources of legitimate scientific, medical and OHS information. </a:t>
            </a:r>
          </a:p>
          <a:p>
            <a:pPr marL="285750" indent="-285750">
              <a:spcBef>
                <a:spcPts val="400"/>
              </a:spcBef>
              <a:buFont typeface="Arial" panose="020B0604020202020204" pitchFamily="34" charset="0"/>
              <a:buChar char="•"/>
            </a:pPr>
            <a:r>
              <a:rPr lang="en-CA" sz="1300" dirty="0">
                <a:cs typeface="Arial" panose="020B0604020202020204" pitchFamily="34" charset="0"/>
              </a:rPr>
              <a:t>It highlighted the employees’ </a:t>
            </a:r>
            <a:r>
              <a:rPr lang="en-CA" sz="1300" b="1" dirty="0">
                <a:cs typeface="Arial" panose="020B0604020202020204" pitchFamily="34" charset="0"/>
              </a:rPr>
              <a:t>3 basic rights</a:t>
            </a:r>
            <a:r>
              <a:rPr lang="en-CA" sz="1300" dirty="0">
                <a:cs typeface="Arial" panose="020B0604020202020204" pitchFamily="34" charset="0"/>
              </a:rPr>
              <a:t>.</a:t>
            </a:r>
          </a:p>
          <a:p>
            <a:pPr marL="285750" indent="-285750">
              <a:spcBef>
                <a:spcPts val="400"/>
              </a:spcBef>
              <a:buFont typeface="Arial" panose="020B0604020202020204" pitchFamily="34" charset="0"/>
              <a:buChar char="•"/>
            </a:pPr>
            <a:r>
              <a:rPr lang="en-CA" sz="1300" dirty="0">
                <a:cs typeface="Arial" panose="020B0604020202020204" pitchFamily="34" charset="0"/>
              </a:rPr>
              <a:t>The letter informed the employer of the </a:t>
            </a:r>
            <a:r>
              <a:rPr lang="en-CA" sz="1300" b="1" dirty="0">
                <a:cs typeface="Arial" panose="020B0604020202020204" pitchFamily="34" charset="0"/>
              </a:rPr>
              <a:t>definition of danger </a:t>
            </a:r>
            <a:r>
              <a:rPr lang="en-CA" sz="1300" dirty="0">
                <a:cs typeface="Arial" panose="020B0604020202020204" pitchFamily="34" charset="0"/>
              </a:rPr>
              <a:t>and </a:t>
            </a:r>
            <a:r>
              <a:rPr lang="en-CA" sz="1300" b="1" dirty="0">
                <a:cs typeface="Arial" panose="020B0604020202020204" pitchFamily="34" charset="0"/>
              </a:rPr>
              <a:t>accompanying interpretive guidelines.</a:t>
            </a:r>
          </a:p>
          <a:p>
            <a:pPr marL="285750" indent="-285750">
              <a:spcBef>
                <a:spcPts val="400"/>
              </a:spcBef>
              <a:buFont typeface="Arial" panose="020B0604020202020204" pitchFamily="34" charset="0"/>
              <a:buChar char="•"/>
            </a:pPr>
            <a:r>
              <a:rPr lang="en-CA" sz="1300" dirty="0">
                <a:cs typeface="Arial" panose="020B0604020202020204" pitchFamily="34" charset="0"/>
              </a:rPr>
              <a:t>Pointed out and warned the employer of their </a:t>
            </a:r>
            <a:r>
              <a:rPr lang="en-CA" sz="1300" b="1" dirty="0">
                <a:cs typeface="Arial" panose="020B0604020202020204" pitchFamily="34" charset="0"/>
              </a:rPr>
              <a:t>legal liabilities </a:t>
            </a:r>
            <a:r>
              <a:rPr lang="en-CA" sz="1300" dirty="0">
                <a:cs typeface="Arial" panose="020B0604020202020204" pitchFamily="34" charset="0"/>
              </a:rPr>
              <a:t>that management was undertaking under the </a:t>
            </a:r>
            <a:r>
              <a:rPr lang="en-CA" sz="1300" b="1" dirty="0">
                <a:cs typeface="Arial" panose="020B0604020202020204" pitchFamily="34" charset="0"/>
              </a:rPr>
              <a:t>CLC, COHS regulations, the Criminal Code of Canada, the Genetic Non-Discrimination Act and the Assisted Human Reproduction Act</a:t>
            </a:r>
            <a:r>
              <a:rPr lang="en-CA" sz="1300" dirty="0">
                <a:cs typeface="Arial" panose="020B0604020202020204" pitchFamily="34" charset="0"/>
              </a:rPr>
              <a:t>.</a:t>
            </a:r>
          </a:p>
          <a:p>
            <a:pPr marL="285750" indent="-285750">
              <a:spcBef>
                <a:spcPts val="400"/>
              </a:spcBef>
              <a:buFont typeface="Arial" panose="020B0604020202020204" pitchFamily="34" charset="0"/>
              <a:buChar char="•"/>
            </a:pPr>
            <a:r>
              <a:rPr lang="en-CA" sz="1300" dirty="0">
                <a:cs typeface="Arial" panose="020B0604020202020204" pitchFamily="34" charset="0"/>
              </a:rPr>
              <a:t>It asked basic and complicated questions to measure the corporation’s understanding of mRNA technology and its effects on the employee.</a:t>
            </a:r>
          </a:p>
          <a:p>
            <a:pPr marL="285750" indent="-285750">
              <a:spcBef>
                <a:spcPts val="400"/>
              </a:spcBef>
              <a:buFont typeface="Arial" panose="020B0604020202020204" pitchFamily="34" charset="0"/>
              <a:buChar char="•"/>
            </a:pPr>
            <a:r>
              <a:rPr lang="en-CA" sz="1300" dirty="0">
                <a:cs typeface="Arial" panose="020B0604020202020204" pitchFamily="34" charset="0"/>
              </a:rPr>
              <a:t>It spoke to the clear connection of the </a:t>
            </a:r>
            <a:r>
              <a:rPr lang="en-CA" sz="1300" b="1" dirty="0">
                <a:cs typeface="Arial" panose="020B0604020202020204" pitchFamily="34" charset="0"/>
              </a:rPr>
              <a:t>spike protein and the dangers </a:t>
            </a:r>
            <a:r>
              <a:rPr lang="en-CA" sz="1300" dirty="0">
                <a:cs typeface="Arial" panose="020B0604020202020204" pitchFamily="34" charset="0"/>
              </a:rPr>
              <a:t>that it posed to the cardiovascular system.</a:t>
            </a:r>
          </a:p>
          <a:p>
            <a:pPr marL="285750" indent="-285750">
              <a:spcBef>
                <a:spcPts val="400"/>
              </a:spcBef>
              <a:buFont typeface="Arial" panose="020B0604020202020204" pitchFamily="34" charset="0"/>
              <a:buChar char="•"/>
            </a:pPr>
            <a:r>
              <a:rPr lang="en-CA" sz="1300" dirty="0">
                <a:cs typeface="Arial" panose="020B0604020202020204" pitchFamily="34" charset="0"/>
              </a:rPr>
              <a:t>It covered aspects of genetic manipulation and </a:t>
            </a:r>
            <a:r>
              <a:rPr lang="en-CA" sz="1300" b="1" dirty="0">
                <a:cs typeface="Arial" panose="020B0604020202020204" pitchFamily="34" charset="0"/>
              </a:rPr>
              <a:t>reverse transcriptase</a:t>
            </a:r>
            <a:r>
              <a:rPr lang="en-CA" sz="1300" dirty="0">
                <a:cs typeface="Arial" panose="020B0604020202020204" pitchFamily="34" charset="0"/>
              </a:rPr>
              <a:t>.</a:t>
            </a:r>
          </a:p>
          <a:p>
            <a:pPr marL="285750" indent="-285750">
              <a:spcBef>
                <a:spcPts val="400"/>
              </a:spcBef>
              <a:buFont typeface="Arial" panose="020B0604020202020204" pitchFamily="34" charset="0"/>
              <a:buChar char="•"/>
            </a:pPr>
            <a:r>
              <a:rPr lang="en-CA" sz="1300" dirty="0">
                <a:cs typeface="Arial" panose="020B0604020202020204" pitchFamily="34" charset="0"/>
              </a:rPr>
              <a:t>Raised concerns about the </a:t>
            </a:r>
            <a:r>
              <a:rPr lang="en-CA" sz="1300" b="1" dirty="0">
                <a:cs typeface="Arial" panose="020B0604020202020204" pitchFamily="34" charset="0"/>
              </a:rPr>
              <a:t>employer taking on the informed consent </a:t>
            </a:r>
            <a:r>
              <a:rPr lang="en-CA" sz="1300" dirty="0">
                <a:cs typeface="Arial" panose="020B0604020202020204" pitchFamily="34" charset="0"/>
              </a:rPr>
              <a:t>process of the physician.</a:t>
            </a:r>
          </a:p>
          <a:p>
            <a:pPr marL="285750" indent="-285750">
              <a:spcBef>
                <a:spcPts val="400"/>
              </a:spcBef>
              <a:buFont typeface="Arial" panose="020B0604020202020204" pitchFamily="34" charset="0"/>
              <a:buChar char="•"/>
            </a:pPr>
            <a:r>
              <a:rPr lang="en-CA" sz="1300" dirty="0">
                <a:cs typeface="Arial" panose="020B0604020202020204" pitchFamily="34" charset="0"/>
              </a:rPr>
              <a:t>It spoke to the </a:t>
            </a:r>
            <a:r>
              <a:rPr lang="en-CA" sz="1300" b="1" dirty="0">
                <a:cs typeface="Arial" panose="020B0604020202020204" pitchFamily="34" charset="0"/>
              </a:rPr>
              <a:t>lack of efficacy </a:t>
            </a:r>
            <a:r>
              <a:rPr lang="en-CA" sz="1300" dirty="0">
                <a:cs typeface="Arial" panose="020B0604020202020204" pitchFamily="34" charset="0"/>
              </a:rPr>
              <a:t>of the vaccines.</a:t>
            </a:r>
          </a:p>
          <a:p>
            <a:pPr marL="285750" indent="-285750">
              <a:spcBef>
                <a:spcPts val="400"/>
              </a:spcBef>
              <a:buFont typeface="Arial" panose="020B0604020202020204" pitchFamily="34" charset="0"/>
              <a:buChar char="•"/>
            </a:pPr>
            <a:r>
              <a:rPr lang="en-CA" sz="1300" dirty="0">
                <a:cs typeface="Arial" panose="020B0604020202020204" pitchFamily="34" charset="0"/>
              </a:rPr>
              <a:t>The letter spoke to the corporation </a:t>
            </a:r>
            <a:r>
              <a:rPr lang="en-CA" sz="1300" b="1" dirty="0">
                <a:cs typeface="Arial" panose="020B0604020202020204" pitchFamily="34" charset="0"/>
              </a:rPr>
              <a:t>using the vaccines as personal protective equipment.</a:t>
            </a:r>
          </a:p>
          <a:p>
            <a:pPr marL="285750" indent="-285750">
              <a:spcBef>
                <a:spcPts val="400"/>
              </a:spcBef>
              <a:buFont typeface="Arial" panose="020B0604020202020204" pitchFamily="34" charset="0"/>
              <a:buChar char="•"/>
            </a:pPr>
            <a:r>
              <a:rPr lang="en-CA" sz="1300" dirty="0">
                <a:cs typeface="Arial" panose="020B0604020202020204" pitchFamily="34" charset="0"/>
              </a:rPr>
              <a:t>The letter informed the employer that they were </a:t>
            </a:r>
            <a:r>
              <a:rPr lang="en-CA" sz="1300" b="1" dirty="0">
                <a:cs typeface="Arial" panose="020B0604020202020204" pitchFamily="34" charset="0"/>
              </a:rPr>
              <a:t>NOT</a:t>
            </a:r>
            <a:r>
              <a:rPr lang="en-CA" sz="1300" dirty="0">
                <a:cs typeface="Arial" panose="020B0604020202020204" pitchFamily="34" charset="0"/>
              </a:rPr>
              <a:t> to hand their legal responsibilities under part 2 of the Canada Labour Code over to an unaccountable third party like the Public Health Agency of Canada.</a:t>
            </a:r>
          </a:p>
        </p:txBody>
      </p:sp>
      <p:sp>
        <p:nvSpPr>
          <p:cNvPr id="3" name="Arrow: Right 2">
            <a:extLst>
              <a:ext uri="{FF2B5EF4-FFF2-40B4-BE49-F238E27FC236}">
                <a16:creationId xmlns:a16="http://schemas.microsoft.com/office/drawing/2014/main" id="{B1D79FC3-2EB1-9471-289D-7874A667F7F1}"/>
              </a:ext>
            </a:extLst>
          </p:cNvPr>
          <p:cNvSpPr/>
          <p:nvPr/>
        </p:nvSpPr>
        <p:spPr>
          <a:xfrm rot="1801005">
            <a:off x="7789156" y="1462778"/>
            <a:ext cx="1125978" cy="59435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D3544282-6DE2-7EE3-2BF3-3D8CF88B5295}"/>
              </a:ext>
            </a:extLst>
          </p:cNvPr>
          <p:cNvSpPr/>
          <p:nvPr/>
        </p:nvSpPr>
        <p:spPr>
          <a:xfrm>
            <a:off x="10044332" y="1533379"/>
            <a:ext cx="1294228" cy="4770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0923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F4BA686-5737-A5DF-A04D-53B18B073E63}"/>
              </a:ext>
            </a:extLst>
          </p:cNvPr>
          <p:cNvSpPr>
            <a:spLocks noGrp="1"/>
          </p:cNvSpPr>
          <p:nvPr>
            <p:ph type="subTitle" idx="1"/>
          </p:nvPr>
        </p:nvSpPr>
        <p:spPr>
          <a:xfrm>
            <a:off x="801855" y="1281128"/>
            <a:ext cx="10714281" cy="3396889"/>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l"/>
            <a:r>
              <a:rPr lang="en-CA" sz="1400" b="1" dirty="0">
                <a:solidFill>
                  <a:schemeClr val="tx1"/>
                </a:solidFill>
                <a:cs typeface="Arial" panose="020B0604020202020204" pitchFamily="34" charset="0"/>
              </a:rPr>
              <a:t>Stage 1 </a:t>
            </a:r>
            <a:r>
              <a:rPr lang="en-CA" sz="1400" dirty="0">
                <a:solidFill>
                  <a:schemeClr val="tx1"/>
                </a:solidFill>
                <a:cs typeface="Arial" panose="020B0604020202020204" pitchFamily="34" charset="0"/>
              </a:rPr>
              <a:t>– The employee submits the work refusal under their collective agreement or Canada labour code. An investigation and discussion with between the employee and their immediate supervisor would take place regarding the employer’s workplace process, equipment or activity. </a:t>
            </a:r>
          </a:p>
          <a:p>
            <a:pPr algn="l"/>
            <a:r>
              <a:rPr lang="en-CA" sz="1400" dirty="0">
                <a:solidFill>
                  <a:schemeClr val="tx1"/>
                </a:solidFill>
                <a:cs typeface="Arial" panose="020B0604020202020204" pitchFamily="34" charset="0"/>
              </a:rPr>
              <a:t>After a full investigation, then supervisor would then rule as to whether or not they believed the employee’s concerns constitute a </a:t>
            </a:r>
            <a:r>
              <a:rPr lang="en-CA" sz="1400" b="1" dirty="0">
                <a:solidFill>
                  <a:schemeClr val="tx1"/>
                </a:solidFill>
                <a:cs typeface="Arial" panose="020B0604020202020204" pitchFamily="34" charset="0"/>
              </a:rPr>
              <a:t>danger</a:t>
            </a:r>
            <a:r>
              <a:rPr lang="en-CA" sz="1400" dirty="0">
                <a:solidFill>
                  <a:schemeClr val="tx1"/>
                </a:solidFill>
                <a:cs typeface="Arial" panose="020B0604020202020204" pitchFamily="34" charset="0"/>
              </a:rPr>
              <a:t> or </a:t>
            </a:r>
            <a:r>
              <a:rPr lang="en-CA" sz="1400" b="1" dirty="0">
                <a:solidFill>
                  <a:schemeClr val="tx1"/>
                </a:solidFill>
                <a:cs typeface="Arial" panose="020B0604020202020204" pitchFamily="34" charset="0"/>
              </a:rPr>
              <a:t>do</a:t>
            </a:r>
            <a:r>
              <a:rPr lang="en-CA" sz="1400" dirty="0">
                <a:solidFill>
                  <a:schemeClr val="tx1"/>
                </a:solidFill>
                <a:cs typeface="Arial" panose="020B0604020202020204" pitchFamily="34" charset="0"/>
              </a:rPr>
              <a:t> </a:t>
            </a:r>
            <a:r>
              <a:rPr lang="en-CA" sz="1400" b="1" dirty="0">
                <a:solidFill>
                  <a:schemeClr val="tx1"/>
                </a:solidFill>
                <a:cs typeface="Arial" panose="020B0604020202020204" pitchFamily="34" charset="0"/>
              </a:rPr>
              <a:t>not constitute a danger.</a:t>
            </a:r>
          </a:p>
          <a:p>
            <a:pPr algn="l"/>
            <a:r>
              <a:rPr lang="en-CA" sz="1400" b="1" dirty="0">
                <a:solidFill>
                  <a:schemeClr val="tx1"/>
                </a:solidFill>
                <a:cs typeface="Arial" panose="020B0604020202020204" pitchFamily="34" charset="0"/>
              </a:rPr>
              <a:t>Stage 2 </a:t>
            </a:r>
            <a:r>
              <a:rPr lang="en-CA" sz="1400" dirty="0">
                <a:solidFill>
                  <a:schemeClr val="tx1"/>
                </a:solidFill>
                <a:cs typeface="Arial" panose="020B0604020202020204" pitchFamily="34" charset="0"/>
              </a:rPr>
              <a:t>– If your immediate supervisor does not believe there is a danger based on your evidence and information, then they can make a ruling of </a:t>
            </a:r>
            <a:r>
              <a:rPr lang="en-CA" sz="1400" b="1" dirty="0">
                <a:solidFill>
                  <a:schemeClr val="tx1"/>
                </a:solidFill>
                <a:cs typeface="Arial" panose="020B0604020202020204" pitchFamily="34" charset="0"/>
              </a:rPr>
              <a:t>“no danger” </a:t>
            </a:r>
            <a:r>
              <a:rPr lang="en-CA" sz="1400" dirty="0">
                <a:solidFill>
                  <a:schemeClr val="tx1"/>
                </a:solidFill>
                <a:cs typeface="Arial" panose="020B0604020202020204" pitchFamily="34" charset="0"/>
              </a:rPr>
              <a:t>and the investigation and all of the accompanying material and information would be escalated to the Local Joint Health and Safety Committee for further investigation. </a:t>
            </a:r>
          </a:p>
          <a:p>
            <a:pPr algn="l"/>
            <a:r>
              <a:rPr lang="en-CA" sz="1400" dirty="0">
                <a:solidFill>
                  <a:schemeClr val="tx1"/>
                </a:solidFill>
                <a:cs typeface="Arial" panose="020B0604020202020204" pitchFamily="34" charset="0"/>
              </a:rPr>
              <a:t>The Local joint would then meet with the employee that submitted the work refusal and go through all of their concerns in a fair and impartial investigation. The time to investigate can vary based on the complaint, the amount of information provided, the type of information provided, the level of expertise and safety knowledge from the complainant and committee members, etc... The committee would then make a ruling of danger or no danger and provide their response to both the employer and employee that submitted the refusal.</a:t>
            </a:r>
          </a:p>
          <a:p>
            <a:pPr algn="l"/>
            <a:r>
              <a:rPr lang="en-CA" sz="1400" b="1" dirty="0">
                <a:solidFill>
                  <a:schemeClr val="tx1"/>
                </a:solidFill>
                <a:cs typeface="Arial" panose="020B0604020202020204" pitchFamily="34" charset="0"/>
              </a:rPr>
              <a:t>Stage 3 </a:t>
            </a:r>
            <a:r>
              <a:rPr lang="en-CA" sz="1400" dirty="0">
                <a:solidFill>
                  <a:schemeClr val="tx1"/>
                </a:solidFill>
                <a:cs typeface="Arial" panose="020B0604020202020204" pitchFamily="34" charset="0"/>
              </a:rPr>
              <a:t>– If the employee is dissatisfied with the employer’s and committees investigation and do not agree with their findings, the matter can be escalated to the Labour Board (ESDC Health and Safety Officer or </a:t>
            </a:r>
            <a:r>
              <a:rPr lang="en-CA" sz="1400" b="1" dirty="0">
                <a:solidFill>
                  <a:schemeClr val="tx1"/>
                </a:solidFill>
                <a:cs typeface="Arial" panose="020B0604020202020204" pitchFamily="34" charset="0"/>
              </a:rPr>
              <a:t>HSO</a:t>
            </a:r>
            <a:r>
              <a:rPr lang="en-CA" sz="1400" dirty="0">
                <a:solidFill>
                  <a:schemeClr val="tx1"/>
                </a:solidFill>
                <a:cs typeface="Arial" panose="020B0604020202020204" pitchFamily="34" charset="0"/>
              </a:rPr>
              <a:t>) for investigation. The ESDC Officer would then meet with the parties involved and investigate the matter in the presence of the employee. </a:t>
            </a:r>
          </a:p>
          <a:p>
            <a:pPr algn="l"/>
            <a:r>
              <a:rPr lang="en-CA" sz="1400" b="1" dirty="0">
                <a:solidFill>
                  <a:schemeClr val="tx1"/>
                </a:solidFill>
                <a:cs typeface="Arial" panose="020B0604020202020204" pitchFamily="34" charset="0"/>
              </a:rPr>
              <a:t>Stage 4 </a:t>
            </a:r>
            <a:r>
              <a:rPr lang="en-CA" sz="1400" dirty="0">
                <a:solidFill>
                  <a:schemeClr val="tx1"/>
                </a:solidFill>
                <a:cs typeface="Arial" panose="020B0604020202020204" pitchFamily="34" charset="0"/>
              </a:rPr>
              <a:t>- If the HSO</a:t>
            </a:r>
            <a:r>
              <a:rPr lang="en-CA" sz="1400" b="1" dirty="0">
                <a:solidFill>
                  <a:schemeClr val="tx1"/>
                </a:solidFill>
                <a:cs typeface="Arial" panose="020B0604020202020204" pitchFamily="34" charset="0"/>
              </a:rPr>
              <a:t> </a:t>
            </a:r>
            <a:r>
              <a:rPr lang="en-CA" sz="1400" dirty="0">
                <a:solidFill>
                  <a:schemeClr val="tx1"/>
                </a:solidFill>
                <a:cs typeface="Arial" panose="020B0604020202020204" pitchFamily="34" charset="0"/>
              </a:rPr>
              <a:t>decides the employer’s actions are legitimate and do not constitute a danger, then the employee can contest the HSO’s ruling and take their case to the Canadian Industrial Relations Board for an appeal.</a:t>
            </a:r>
          </a:p>
        </p:txBody>
      </p:sp>
      <p:sp>
        <p:nvSpPr>
          <p:cNvPr id="4" name="Title 1">
            <a:extLst>
              <a:ext uri="{FF2B5EF4-FFF2-40B4-BE49-F238E27FC236}">
                <a16:creationId xmlns:a16="http://schemas.microsoft.com/office/drawing/2014/main" id="{FC82EDB8-33A9-60E1-35B5-418613FCA39F}"/>
              </a:ext>
            </a:extLst>
          </p:cNvPr>
          <p:cNvSpPr txBox="1">
            <a:spLocks/>
          </p:cNvSpPr>
          <p:nvPr/>
        </p:nvSpPr>
        <p:spPr>
          <a:xfrm>
            <a:off x="801856" y="705415"/>
            <a:ext cx="10714280" cy="4770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b">
            <a:normAutofit fontScale="97500" lnSpcReduction="10000"/>
          </a:bodyPr>
          <a:lstStyle>
            <a:lvl1pPr algn="r" defTabSz="457200" rtl="0" eaLnBrk="1" latinLnBrk="0" hangingPunct="1">
              <a:spcBef>
                <a:spcPct val="0"/>
              </a:spcBef>
              <a:buNone/>
              <a:defRPr sz="5400" kern="1200">
                <a:solidFill>
                  <a:schemeClr val="accen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l"/>
            <a:r>
              <a:rPr lang="en-CA" sz="2800" dirty="0">
                <a:solidFill>
                  <a:schemeClr val="bg1"/>
                </a:solidFill>
                <a:cs typeface="Arial" panose="020B0604020202020204" pitchFamily="34" charset="0"/>
              </a:rPr>
              <a:t>Work refusals have four basic stages... </a:t>
            </a:r>
          </a:p>
        </p:txBody>
      </p:sp>
      <p:sp>
        <p:nvSpPr>
          <p:cNvPr id="5" name="TextBox 4">
            <a:extLst>
              <a:ext uri="{FF2B5EF4-FFF2-40B4-BE49-F238E27FC236}">
                <a16:creationId xmlns:a16="http://schemas.microsoft.com/office/drawing/2014/main" id="{F2322F5E-314B-5E1D-D25B-AF0C7DD9ED53}"/>
              </a:ext>
            </a:extLst>
          </p:cNvPr>
          <p:cNvSpPr txBox="1"/>
          <p:nvPr/>
        </p:nvSpPr>
        <p:spPr>
          <a:xfrm>
            <a:off x="801855" y="4734449"/>
            <a:ext cx="10714281" cy="14927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CA" sz="1300" dirty="0">
                <a:solidFill>
                  <a:schemeClr val="tx1"/>
                </a:solidFill>
                <a:cs typeface="Arial" panose="020B0604020202020204" pitchFamily="34" charset="0"/>
              </a:rPr>
              <a:t>When it comes to federal work refusals, </a:t>
            </a:r>
            <a:r>
              <a:rPr lang="en-CA" sz="1300" b="1" dirty="0">
                <a:solidFill>
                  <a:schemeClr val="tx1"/>
                </a:solidFill>
                <a:cs typeface="Arial" panose="020B0604020202020204" pitchFamily="34" charset="0"/>
              </a:rPr>
              <a:t>it is mandatory </a:t>
            </a:r>
            <a:r>
              <a:rPr lang="en-CA" sz="1300" dirty="0">
                <a:solidFill>
                  <a:schemeClr val="tx1"/>
                </a:solidFill>
                <a:cs typeface="Arial" panose="020B0604020202020204" pitchFamily="34" charset="0"/>
              </a:rPr>
              <a:t>within the first 3 stages for the refusing employee to be afforded an investigation into their concerns by their supervisor, the LJHSC and the ESDC HSO.</a:t>
            </a:r>
            <a:br>
              <a:rPr lang="en-CA" sz="1300" dirty="0">
                <a:solidFill>
                  <a:schemeClr val="tx1"/>
                </a:solidFill>
                <a:cs typeface="Arial" panose="020B0604020202020204" pitchFamily="34" charset="0"/>
              </a:rPr>
            </a:br>
            <a:endParaRPr lang="en-CA" sz="1300" dirty="0">
              <a:solidFill>
                <a:schemeClr val="tx1"/>
              </a:solidFill>
              <a:cs typeface="Arial" panose="020B0604020202020204" pitchFamily="34" charset="0"/>
            </a:endParaRPr>
          </a:p>
          <a:p>
            <a:r>
              <a:rPr lang="en-CA" sz="1300" dirty="0">
                <a:solidFill>
                  <a:schemeClr val="tx1"/>
                </a:solidFill>
                <a:cs typeface="Arial" panose="020B0604020202020204" pitchFamily="34" charset="0"/>
              </a:rPr>
              <a:t>I can tell you flat out, that when it came to investigating or reviewing any of the information provided to Canada Post as part of my letter of informed consent, absolutely </a:t>
            </a:r>
            <a:r>
              <a:rPr lang="en-CA" sz="1300" b="1" dirty="0">
                <a:solidFill>
                  <a:schemeClr val="tx1"/>
                </a:solidFill>
                <a:cs typeface="Arial" panose="020B0604020202020204" pitchFamily="34" charset="0"/>
              </a:rPr>
              <a:t>nothing was reviewed with me at any stage </a:t>
            </a:r>
            <a:r>
              <a:rPr lang="en-CA" sz="1300" dirty="0">
                <a:solidFill>
                  <a:schemeClr val="tx1"/>
                </a:solidFill>
                <a:cs typeface="Arial" panose="020B0604020202020204" pitchFamily="34" charset="0"/>
              </a:rPr>
              <a:t>of the work refusal process. In fact, each party claimed to have reviewed ALL of my material without me present, and then on record, lied about what I had said at each level of the investigation in their submitted responses to me.</a:t>
            </a:r>
          </a:p>
        </p:txBody>
      </p:sp>
    </p:spTree>
    <p:extLst>
      <p:ext uri="{BB962C8B-B14F-4D97-AF65-F5344CB8AC3E}">
        <p14:creationId xmlns:p14="http://schemas.microsoft.com/office/powerpoint/2010/main" val="268877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up)">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wipe(up)">
                                      <p:cBhvr>
                                        <p:cTn id="4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EB19-B1E6-1661-3A57-1B20EF431F67}"/>
              </a:ext>
            </a:extLst>
          </p:cNvPr>
          <p:cNvSpPr>
            <a:spLocks noGrp="1"/>
          </p:cNvSpPr>
          <p:nvPr>
            <p:ph type="title"/>
          </p:nvPr>
        </p:nvSpPr>
        <p:spPr>
          <a:xfrm>
            <a:off x="599608" y="676188"/>
            <a:ext cx="10865559" cy="516835"/>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CA" sz="2800" dirty="0">
                <a:cs typeface="Arial" panose="020B0604020202020204" pitchFamily="34" charset="0"/>
              </a:rPr>
              <a:t>Stage 1 - The investigation with my immediate team leader...</a:t>
            </a:r>
          </a:p>
        </p:txBody>
      </p:sp>
      <p:sp>
        <p:nvSpPr>
          <p:cNvPr id="3" name="Content Placeholder 2">
            <a:extLst>
              <a:ext uri="{FF2B5EF4-FFF2-40B4-BE49-F238E27FC236}">
                <a16:creationId xmlns:a16="http://schemas.microsoft.com/office/drawing/2014/main" id="{2DE6F1B3-373F-C7A2-DB45-99917E493518}"/>
              </a:ext>
            </a:extLst>
          </p:cNvPr>
          <p:cNvSpPr>
            <a:spLocks noGrp="1"/>
          </p:cNvSpPr>
          <p:nvPr>
            <p:ph idx="1"/>
          </p:nvPr>
        </p:nvSpPr>
        <p:spPr>
          <a:xfrm>
            <a:off x="608374" y="1259442"/>
            <a:ext cx="2888973" cy="1430750"/>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pPr marL="0" indent="0">
              <a:buNone/>
            </a:pPr>
            <a:r>
              <a:rPr lang="en-CA" sz="1400" dirty="0">
                <a:solidFill>
                  <a:schemeClr val="tx1"/>
                </a:solidFill>
                <a:cs typeface="Arial" panose="020B0604020202020204" pitchFamily="34" charset="0"/>
              </a:rPr>
              <a:t>Prior to my work refusal, I first had to file a hazard report , which included my letter of informed consent and 90 questions. It was responded to within just 24 hours by Canada Post with the following answer:</a:t>
            </a:r>
          </a:p>
        </p:txBody>
      </p:sp>
      <p:sp>
        <p:nvSpPr>
          <p:cNvPr id="4" name="TextBox 3">
            <a:extLst>
              <a:ext uri="{FF2B5EF4-FFF2-40B4-BE49-F238E27FC236}">
                <a16:creationId xmlns:a16="http://schemas.microsoft.com/office/drawing/2014/main" id="{F1E5089C-7722-5C8B-8B9D-A653D76D7ACA}"/>
              </a:ext>
            </a:extLst>
          </p:cNvPr>
          <p:cNvSpPr txBox="1"/>
          <p:nvPr/>
        </p:nvSpPr>
        <p:spPr>
          <a:xfrm>
            <a:off x="3629464" y="1259442"/>
            <a:ext cx="7976992" cy="509370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300" dirty="0">
                <a:cs typeface="Arial" panose="020B0604020202020204" pitchFamily="34" charset="0"/>
              </a:rPr>
              <a:t>Response by </a:t>
            </a:r>
            <a:r>
              <a:rPr lang="en-US" sz="1300" dirty="0">
                <a:highlight>
                  <a:srgbClr val="000000"/>
                </a:highlight>
                <a:cs typeface="Arial" panose="020B0604020202020204" pitchFamily="34" charset="0"/>
              </a:rPr>
              <a:t>Team Leader Sheri </a:t>
            </a:r>
            <a:r>
              <a:rPr lang="en-US" sz="1300" dirty="0" err="1">
                <a:highlight>
                  <a:srgbClr val="000000"/>
                </a:highlight>
                <a:cs typeface="Arial" panose="020B0604020202020204" pitchFamily="34" charset="0"/>
              </a:rPr>
              <a:t>Medynski</a:t>
            </a:r>
            <a:r>
              <a:rPr lang="en-US" sz="1300" dirty="0">
                <a:cs typeface="Arial" panose="020B0604020202020204" pitchFamily="34" charset="0"/>
              </a:rPr>
              <a:t> to a hazard report received Nov 23 @ 6:56 pm CST from Ryan </a:t>
            </a:r>
            <a:r>
              <a:rPr lang="en-US" sz="1300" dirty="0" err="1">
                <a:cs typeface="Arial" panose="020B0604020202020204" pitchFamily="34" charset="0"/>
              </a:rPr>
              <a:t>Orydzuk</a:t>
            </a:r>
            <a:r>
              <a:rPr lang="en-US" sz="1300" dirty="0">
                <a:cs typeface="Arial" panose="020B0604020202020204" pitchFamily="34" charset="0"/>
              </a:rPr>
              <a:t> HRBP Canada Post Corporation specifically stating in hazard report the following </a:t>
            </a:r>
            <a:r>
              <a:rPr lang="en-US" sz="1300" b="1" i="1" dirty="0">
                <a:cs typeface="Arial" panose="020B0604020202020204" pitchFamily="34" charset="0"/>
              </a:rPr>
              <a:t>“The listed hazards of concern are the vaccinations that the Canada Post Corporation has chosen as a means to enforce their vaccination practice. The vaccinations may constitute a potential danger given the federal government’s definition of danger for all Canada Post employees that are forced to take the vaccine as per the Canada Post mandate.” </a:t>
            </a:r>
            <a:br>
              <a:rPr lang="en-US" sz="1300" dirty="0">
                <a:cs typeface="Arial" panose="020B0604020202020204" pitchFamily="34" charset="0"/>
              </a:rPr>
            </a:br>
            <a:br>
              <a:rPr lang="en-US" sz="1300" dirty="0">
                <a:cs typeface="Arial" panose="020B0604020202020204" pitchFamily="34" charset="0"/>
              </a:rPr>
            </a:br>
            <a:r>
              <a:rPr lang="en-US" sz="1300" dirty="0">
                <a:cs typeface="Arial" panose="020B0604020202020204" pitchFamily="34" charset="0"/>
              </a:rPr>
              <a:t>Ryan, thank you for your concerns outlined in the hazard report. These are unprecedented times for all Canadians and Canada Post, and I acknowledge the perspective you conveyed as we implement this new practice. As you may be aware, the Government of Canada announced a Covid-19 vaccine requirement for the federal workforce </a:t>
            </a:r>
            <a:r>
              <a:rPr lang="en-US" sz="1300" b="1" u="sng" dirty="0">
                <a:solidFill>
                  <a:srgbClr val="FF0000"/>
                </a:solidFill>
                <a:cs typeface="Arial" panose="020B0604020202020204" pitchFamily="34" charset="0"/>
              </a:rPr>
              <a:t>and asked Crown corporations</a:t>
            </a:r>
            <a:r>
              <a:rPr lang="en-US" sz="1300" dirty="0">
                <a:cs typeface="Arial" panose="020B0604020202020204" pitchFamily="34" charset="0"/>
              </a:rPr>
              <a:t>, like Canada Post, to </a:t>
            </a:r>
            <a:r>
              <a:rPr lang="en-US" sz="1300" b="1" u="sng" dirty="0">
                <a:solidFill>
                  <a:srgbClr val="FF0000"/>
                </a:solidFill>
                <a:cs typeface="Arial" panose="020B0604020202020204" pitchFamily="34" charset="0"/>
              </a:rPr>
              <a:t>implement policies mirroring these requirements</a:t>
            </a:r>
            <a:r>
              <a:rPr lang="en-US" sz="1300" dirty="0">
                <a:cs typeface="Arial" panose="020B0604020202020204" pitchFamily="34" charset="0"/>
              </a:rPr>
              <a:t>. As such, after consultations with all bargaining groups and our Policy Committees, Canada Post developed a vaccination practice in line with the federal government’s approach with consideration of the Privacy Act and the Canadian Human Rights Act. </a:t>
            </a:r>
          </a:p>
          <a:p>
            <a:endParaRPr lang="en-US" sz="1300" dirty="0">
              <a:cs typeface="Arial" panose="020B0604020202020204" pitchFamily="34" charset="0"/>
            </a:endParaRPr>
          </a:p>
          <a:p>
            <a:r>
              <a:rPr lang="en-US" sz="1300" dirty="0">
                <a:cs typeface="Arial" panose="020B0604020202020204" pitchFamily="34" charset="0"/>
              </a:rPr>
              <a:t>Our practice came into effect October 29, 2021 and requires all employees actively at work to be fully compliant by November 26, 2021. With respect to some of your specific questions, I can confirm information about the vaccines authorized for use in Canada is publicly available on the Government of Canada website</a:t>
            </a:r>
            <a:r>
              <a:rPr lang="en-US" sz="1300" b="1" dirty="0">
                <a:cs typeface="Arial" panose="020B0604020202020204" pitchFamily="34" charset="0"/>
              </a:rPr>
              <a:t>. I would also encourage you to view information on vaccination efficacy available through Health Canada, if you have not done so already, as you take all things into consideration. </a:t>
            </a:r>
            <a:r>
              <a:rPr lang="en-US" sz="1300" b="1" u="sng" dirty="0">
                <a:solidFill>
                  <a:srgbClr val="FF0000"/>
                </a:solidFill>
                <a:cs typeface="Arial" panose="020B0604020202020204" pitchFamily="34" charset="0"/>
              </a:rPr>
              <a:t>CPC is committed to creating and maintaining a healthy and safe environment for all employees, visitors, contractors, and customers. </a:t>
            </a:r>
            <a:r>
              <a:rPr lang="en-US" sz="1300" dirty="0">
                <a:cs typeface="Arial" panose="020B0604020202020204" pitchFamily="34" charset="0"/>
              </a:rPr>
              <a:t>Vaccination has shown to be effective in reducing the transmission of Covid-19 and protecting individuals from severe consequences of the virus. CPC continues to encourage any employee who is not fully vaccinated to begin or complete the vaccination process and thus ensure employees follow the </a:t>
            </a:r>
            <a:r>
              <a:rPr lang="en-US" sz="1300" b="1" u="sng" dirty="0">
                <a:solidFill>
                  <a:srgbClr val="FF0000"/>
                </a:solidFill>
                <a:cs typeface="Arial" panose="020B0604020202020204" pitchFamily="34" charset="0"/>
              </a:rPr>
              <a:t>corporation’s mandatory Vaccination Practice</a:t>
            </a:r>
            <a:endParaRPr lang="en-CA" sz="1300" b="1" u="sng" dirty="0">
              <a:solidFill>
                <a:srgbClr val="FF0000"/>
              </a:solidFill>
              <a:cs typeface="Arial" panose="020B0604020202020204" pitchFamily="34" charset="0"/>
            </a:endParaRPr>
          </a:p>
        </p:txBody>
      </p:sp>
      <p:sp>
        <p:nvSpPr>
          <p:cNvPr id="5" name="TextBox 4">
            <a:extLst>
              <a:ext uri="{FF2B5EF4-FFF2-40B4-BE49-F238E27FC236}">
                <a16:creationId xmlns:a16="http://schemas.microsoft.com/office/drawing/2014/main" id="{D35720BC-B958-39BB-2CB2-7053D9FD9A9D}"/>
              </a:ext>
            </a:extLst>
          </p:cNvPr>
          <p:cNvSpPr txBox="1"/>
          <p:nvPr/>
        </p:nvSpPr>
        <p:spPr>
          <a:xfrm>
            <a:off x="589211" y="2752624"/>
            <a:ext cx="2888973" cy="492443"/>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CA" sz="1300" b="1" dirty="0">
                <a:solidFill>
                  <a:schemeClr val="bg1"/>
                </a:solidFill>
                <a:cs typeface="Arial" panose="020B0604020202020204" pitchFamily="34" charset="0"/>
              </a:rPr>
              <a:t>What does their response imply when looked at closely?</a:t>
            </a:r>
          </a:p>
        </p:txBody>
      </p:sp>
      <p:sp>
        <p:nvSpPr>
          <p:cNvPr id="6" name="TextBox 5">
            <a:extLst>
              <a:ext uri="{FF2B5EF4-FFF2-40B4-BE49-F238E27FC236}">
                <a16:creationId xmlns:a16="http://schemas.microsoft.com/office/drawing/2014/main" id="{5625B729-84A3-BD64-6980-10C8201F9709}"/>
              </a:ext>
            </a:extLst>
          </p:cNvPr>
          <p:cNvSpPr txBox="1"/>
          <p:nvPr/>
        </p:nvSpPr>
        <p:spPr>
          <a:xfrm>
            <a:off x="585543" y="3240424"/>
            <a:ext cx="2982347" cy="31239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spcBef>
                <a:spcPts val="600"/>
              </a:spcBef>
              <a:buAutoNum type="arabicPeriod"/>
            </a:pPr>
            <a:r>
              <a:rPr lang="en-CA" sz="1300" dirty="0">
                <a:cs typeface="Arial" panose="020B0604020202020204" pitchFamily="34" charset="0"/>
              </a:rPr>
              <a:t>That the federal government clearly asked Canada Post to implement their OWN vaccination practice; again, they CHOSE to adopt the liability.</a:t>
            </a:r>
          </a:p>
          <a:p>
            <a:pPr marL="342900" indent="-342900">
              <a:spcBef>
                <a:spcPts val="600"/>
              </a:spcBef>
              <a:buAutoNum type="arabicPeriod"/>
            </a:pPr>
            <a:r>
              <a:rPr lang="en-CA" sz="1300" dirty="0">
                <a:cs typeface="Arial" panose="020B0604020202020204" pitchFamily="34" charset="0"/>
              </a:rPr>
              <a:t>The practice itself is a health and safety practice for </a:t>
            </a:r>
            <a:r>
              <a:rPr lang="en-CA" sz="1300" b="1" dirty="0">
                <a:cs typeface="Arial" panose="020B0604020202020204" pitchFamily="34" charset="0"/>
              </a:rPr>
              <a:t>“employees, visitors, contractors, and customers”  </a:t>
            </a:r>
            <a:r>
              <a:rPr lang="en-CA" sz="1300" dirty="0">
                <a:cs typeface="Arial" panose="020B0604020202020204" pitchFamily="34" charset="0"/>
              </a:rPr>
              <a:t>while working in a Canada Post facility.</a:t>
            </a:r>
          </a:p>
          <a:p>
            <a:pPr marL="342900" indent="-342900">
              <a:spcBef>
                <a:spcPts val="600"/>
              </a:spcBef>
              <a:buAutoNum type="arabicPeriod"/>
            </a:pPr>
            <a:r>
              <a:rPr lang="en-CA" sz="1300" dirty="0">
                <a:cs typeface="Arial" panose="020B0604020202020204" pitchFamily="34" charset="0"/>
              </a:rPr>
              <a:t>The practice is a condition of employment.</a:t>
            </a:r>
          </a:p>
          <a:p>
            <a:pPr marL="342900" indent="-342900">
              <a:spcBef>
                <a:spcPts val="600"/>
              </a:spcBef>
              <a:buAutoNum type="arabicPeriod"/>
            </a:pPr>
            <a:r>
              <a:rPr lang="en-CA" sz="1300" dirty="0">
                <a:cs typeface="Arial" panose="020B0604020202020204" pitchFamily="34" charset="0"/>
              </a:rPr>
              <a:t>No investigation took place.</a:t>
            </a:r>
          </a:p>
        </p:txBody>
      </p:sp>
      <p:sp>
        <p:nvSpPr>
          <p:cNvPr id="7" name="Arrow: Right 6">
            <a:extLst>
              <a:ext uri="{FF2B5EF4-FFF2-40B4-BE49-F238E27FC236}">
                <a16:creationId xmlns:a16="http://schemas.microsoft.com/office/drawing/2014/main" id="{FF1654A8-5DA6-24DD-041B-0C9BD783E3A6}"/>
              </a:ext>
            </a:extLst>
          </p:cNvPr>
          <p:cNvSpPr/>
          <p:nvPr/>
        </p:nvSpPr>
        <p:spPr>
          <a:xfrm>
            <a:off x="2968284" y="2307102"/>
            <a:ext cx="731520" cy="36576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4095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EB19-B1E6-1661-3A57-1B20EF431F67}"/>
              </a:ext>
            </a:extLst>
          </p:cNvPr>
          <p:cNvSpPr>
            <a:spLocks noGrp="1"/>
          </p:cNvSpPr>
          <p:nvPr>
            <p:ph type="title"/>
          </p:nvPr>
        </p:nvSpPr>
        <p:spPr>
          <a:xfrm>
            <a:off x="661182" y="622852"/>
            <a:ext cx="10866254" cy="516835"/>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CA" sz="2800" dirty="0">
                <a:cs typeface="Arial" panose="020B0604020202020204" pitchFamily="34" charset="0"/>
              </a:rPr>
              <a:t>Stage 1 - The investigation with my immediate team leader...continued</a:t>
            </a:r>
          </a:p>
        </p:txBody>
      </p:sp>
      <p:sp>
        <p:nvSpPr>
          <p:cNvPr id="11" name="TextBox 10">
            <a:extLst>
              <a:ext uri="{FF2B5EF4-FFF2-40B4-BE49-F238E27FC236}">
                <a16:creationId xmlns:a16="http://schemas.microsoft.com/office/drawing/2014/main" id="{EC017DFC-4888-0FDC-CD8B-D323EF0C52A0}"/>
              </a:ext>
            </a:extLst>
          </p:cNvPr>
          <p:cNvSpPr txBox="1"/>
          <p:nvPr/>
        </p:nvSpPr>
        <p:spPr>
          <a:xfrm>
            <a:off x="661182" y="1304144"/>
            <a:ext cx="10866254" cy="523220"/>
          </a:xfrm>
          <a:prstGeom prst="rect">
            <a:avLst/>
          </a:prstGeom>
          <a:solidFill>
            <a:schemeClr val="accent3"/>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dirty="0"/>
              <a:t>After not receiving an adequate response or investigation into my safety concerns I responded to my employer with the following email on November 26, 2021.</a:t>
            </a:r>
          </a:p>
        </p:txBody>
      </p:sp>
      <p:sp>
        <p:nvSpPr>
          <p:cNvPr id="12" name="TextBox 11">
            <a:extLst>
              <a:ext uri="{FF2B5EF4-FFF2-40B4-BE49-F238E27FC236}">
                <a16:creationId xmlns:a16="http://schemas.microsoft.com/office/drawing/2014/main" id="{A4CFF75B-EE5F-E868-27A4-83E162ED1AA3}"/>
              </a:ext>
            </a:extLst>
          </p:cNvPr>
          <p:cNvSpPr txBox="1"/>
          <p:nvPr/>
        </p:nvSpPr>
        <p:spPr>
          <a:xfrm>
            <a:off x="661182" y="1827364"/>
            <a:ext cx="10866254" cy="44884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200"/>
              </a:spcBef>
            </a:pPr>
            <a:r>
              <a:rPr lang="en-CA" sz="11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Good afternoon, thank you for your response to my query. </a:t>
            </a:r>
          </a:p>
          <a:p>
            <a:pPr>
              <a:spcBef>
                <a:spcPts val="200"/>
              </a:spcBef>
            </a:pPr>
            <a:r>
              <a:rPr lang="en-CA" sz="11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200"/>
              </a:spcBef>
            </a:pPr>
            <a:r>
              <a:rPr lang="en-CA" sz="11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 unfortunately do not think that you have adequately answered any of the questions that I have provided to you as per my “Right to Know” and “Right to Participate”. I would have thought that the three of you would have been able to at least review some of my questions and at minimum, engage me in a conversation regarding my concerns. </a:t>
            </a:r>
            <a:r>
              <a:rPr lang="en-CA" sz="1100" b="1"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This is usually standard practice when an employee raises a safety concern and again seems to be quite a departure from the standard operating protocols when a hazard is raised, especially one documented so well by a safety representative within the organization. </a:t>
            </a:r>
          </a:p>
          <a:p>
            <a:pPr>
              <a:spcBef>
                <a:spcPts val="200"/>
              </a:spcBef>
            </a:pPr>
            <a:endParaRPr lang="en-CA" sz="11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spcBef>
                <a:spcPts val="200"/>
              </a:spcBef>
            </a:pPr>
            <a:r>
              <a:rPr lang="en-CA" sz="1100" b="1"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 only want to help by illustrating the potential gaps that may have been missed by whomever has created this safety practice, as there appears to be many that have not been considered. </a:t>
            </a:r>
          </a:p>
          <a:p>
            <a:pPr>
              <a:spcBef>
                <a:spcPts val="200"/>
              </a:spcBef>
            </a:pPr>
            <a:r>
              <a:rPr lang="en-CA" sz="11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200"/>
              </a:spcBef>
            </a:pPr>
            <a:r>
              <a:rPr lang="en-CA" sz="11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As you have not taken my safety concerns seriously, and have not provided me any informed consent under my right to know as highlighted in section 2 of the Canada Labour Code, I am issuing you the attached work refusal as a means to try and re-engage all of you as my “employer” with my safety concern. I would also remind you that by not addressing my safety concerns or by providing any response to me as to whether you consider my highlighted safety issues to be a hazard, a danger, or neither, I am attaching the very same informed consent document as before to this work refusal, while reminding you that you are required by law to provide me your answer as to whether my work refusal has merit based on the definition of danger and the corresponding Interpretative Guidelines that elaborate on the definition. </a:t>
            </a:r>
          </a:p>
          <a:p>
            <a:pPr>
              <a:spcBef>
                <a:spcPts val="200"/>
              </a:spcBef>
            </a:pPr>
            <a:r>
              <a:rPr lang="en-CA" sz="11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200"/>
              </a:spcBef>
            </a:pPr>
            <a:r>
              <a:rPr lang="en-CA" sz="1100" b="1"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Rather than making this decision on your own, it would be best to spend the necessary time with me to hear what I have to say and to review all of the information that I have so that you can best ascertain if there is a risk to any Canada Post employee. </a:t>
            </a:r>
            <a:r>
              <a:rPr lang="en-CA" sz="11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There is much to go through and this will be time consuming. </a:t>
            </a:r>
          </a:p>
          <a:p>
            <a:pPr>
              <a:spcBef>
                <a:spcPts val="200"/>
              </a:spcBef>
            </a:pPr>
            <a:r>
              <a:rPr lang="en-CA" sz="11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 would also ask the employer if it is possible that during my discussions with them regarding my work refusal that I be afforded witness representation for the conversations. As I understand I do not have a bargaining agency to represent me, I am asking if this is possible and whom the corporation would deem acceptable for this request?</a:t>
            </a:r>
          </a:p>
          <a:p>
            <a:pPr>
              <a:spcBef>
                <a:spcPts val="200"/>
              </a:spcBef>
            </a:pPr>
            <a:r>
              <a:rPr lang="en-CA" sz="11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200"/>
              </a:spcBef>
            </a:pPr>
            <a:r>
              <a:rPr lang="en-CA" sz="11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 will also remind the employer that as I am exercising my Right to Refuse their vaccination practice, I am not to suffer any loss of wage while the work refusal is taking place. </a:t>
            </a:r>
          </a:p>
          <a:p>
            <a:pPr>
              <a:spcBef>
                <a:spcPts val="200"/>
              </a:spcBef>
            </a:pPr>
            <a:r>
              <a:rPr lang="en-CA" sz="11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spcBef>
                <a:spcPts val="200"/>
              </a:spcBef>
            </a:pPr>
            <a:r>
              <a:rPr lang="en-CA" sz="1100"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 look forward to discussing this matter with you further, have a nice weekend.</a:t>
            </a:r>
          </a:p>
        </p:txBody>
      </p:sp>
    </p:spTree>
    <p:extLst>
      <p:ext uri="{BB962C8B-B14F-4D97-AF65-F5344CB8AC3E}">
        <p14:creationId xmlns:p14="http://schemas.microsoft.com/office/powerpoint/2010/main" val="313841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EB19-B1E6-1661-3A57-1B20EF431F67}"/>
              </a:ext>
            </a:extLst>
          </p:cNvPr>
          <p:cNvSpPr>
            <a:spLocks noGrp="1"/>
          </p:cNvSpPr>
          <p:nvPr>
            <p:ph type="title"/>
          </p:nvPr>
        </p:nvSpPr>
        <p:spPr>
          <a:xfrm>
            <a:off x="543340" y="622852"/>
            <a:ext cx="10719536" cy="516835"/>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CA" sz="2800" dirty="0">
                <a:cs typeface="Arial" panose="020B0604020202020204" pitchFamily="34" charset="0"/>
              </a:rPr>
              <a:t>Stage 1 - The investigation with my immediate team leader...continued</a:t>
            </a:r>
          </a:p>
        </p:txBody>
      </p:sp>
      <p:sp>
        <p:nvSpPr>
          <p:cNvPr id="10" name="TextBox 9">
            <a:extLst>
              <a:ext uri="{FF2B5EF4-FFF2-40B4-BE49-F238E27FC236}">
                <a16:creationId xmlns:a16="http://schemas.microsoft.com/office/drawing/2014/main" id="{DBB6FD37-512C-1A73-FA78-54C27960D268}"/>
              </a:ext>
            </a:extLst>
          </p:cNvPr>
          <p:cNvSpPr txBox="1"/>
          <p:nvPr/>
        </p:nvSpPr>
        <p:spPr>
          <a:xfrm>
            <a:off x="543340" y="1280160"/>
            <a:ext cx="10719536"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dirty="0">
                <a:cs typeface="Arial" panose="020B0604020202020204" pitchFamily="34" charset="0"/>
              </a:rPr>
              <a:t>After being denied that initial investigation regarding my hazard report, I then formalized my concern into an official work refusal that included the Director of Occupational Health and Safety, the Director of Human Resources and my immediate team leader.</a:t>
            </a:r>
          </a:p>
          <a:p>
            <a:endParaRPr lang="en-CA" sz="1400" dirty="0">
              <a:cs typeface="Arial" panose="020B0604020202020204" pitchFamily="34" charset="0"/>
            </a:endParaRPr>
          </a:p>
          <a:p>
            <a:r>
              <a:rPr lang="en-CA" sz="1400" dirty="0">
                <a:cs typeface="Arial" panose="020B0604020202020204" pitchFamily="34" charset="0"/>
              </a:rPr>
              <a:t>At no time was an investigation completed in my presence and the employer provided the same pathetic response to </a:t>
            </a:r>
            <a:r>
              <a:rPr lang="en-CA" sz="1400" b="1" dirty="0">
                <a:cs typeface="Arial" panose="020B0604020202020204" pitchFamily="34" charset="0"/>
              </a:rPr>
              <a:t>78%</a:t>
            </a:r>
            <a:r>
              <a:rPr lang="en-CA" sz="1400" dirty="0">
                <a:cs typeface="Arial" panose="020B0604020202020204" pitchFamily="34" charset="0"/>
              </a:rPr>
              <a:t> of the questions I posed to them. </a:t>
            </a:r>
          </a:p>
        </p:txBody>
      </p:sp>
      <p:sp>
        <p:nvSpPr>
          <p:cNvPr id="11" name="TextBox 10">
            <a:extLst>
              <a:ext uri="{FF2B5EF4-FFF2-40B4-BE49-F238E27FC236}">
                <a16:creationId xmlns:a16="http://schemas.microsoft.com/office/drawing/2014/main" id="{553F96B9-81D1-2143-3CD2-AD185DB1F897}"/>
              </a:ext>
            </a:extLst>
          </p:cNvPr>
          <p:cNvSpPr txBox="1"/>
          <p:nvPr/>
        </p:nvSpPr>
        <p:spPr>
          <a:xfrm>
            <a:off x="543340" y="2449711"/>
            <a:ext cx="10719535" cy="83099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600" i="1" dirty="0">
                <a:cs typeface="Arial" panose="020B0604020202020204" pitchFamily="34" charset="0"/>
              </a:rPr>
              <a:t>From the start of the pandemic, Canada Post has stated that it follows the guidance from the Public Health Agencies of Canada and those vaccines approved by Health Canada. </a:t>
            </a:r>
          </a:p>
          <a:p>
            <a:r>
              <a:rPr lang="en-US" sz="1600" i="1" dirty="0">
                <a:cs typeface="Arial" panose="020B0604020202020204" pitchFamily="34" charset="0"/>
              </a:rPr>
              <a:t>This response was given for </a:t>
            </a:r>
            <a:r>
              <a:rPr lang="en-US" sz="1600" b="1" i="1" dirty="0">
                <a:cs typeface="Arial" panose="020B0604020202020204" pitchFamily="34" charset="0"/>
              </a:rPr>
              <a:t>78%</a:t>
            </a:r>
            <a:r>
              <a:rPr lang="en-US" sz="1600" i="1" dirty="0">
                <a:cs typeface="Arial" panose="020B0604020202020204" pitchFamily="34" charset="0"/>
              </a:rPr>
              <a:t> of the questions submitted.</a:t>
            </a:r>
            <a:endParaRPr lang="en-CA" sz="1600" i="1" dirty="0">
              <a:cs typeface="Arial" panose="020B0604020202020204" pitchFamily="34" charset="0"/>
            </a:endParaRPr>
          </a:p>
        </p:txBody>
      </p:sp>
      <p:sp>
        <p:nvSpPr>
          <p:cNvPr id="12" name="TextBox 11">
            <a:extLst>
              <a:ext uri="{FF2B5EF4-FFF2-40B4-BE49-F238E27FC236}">
                <a16:creationId xmlns:a16="http://schemas.microsoft.com/office/drawing/2014/main" id="{42DADDFB-4AAE-BEE9-7B67-1A5EF1397DC9}"/>
              </a:ext>
            </a:extLst>
          </p:cNvPr>
          <p:cNvSpPr txBox="1"/>
          <p:nvPr/>
        </p:nvSpPr>
        <p:spPr>
          <a:xfrm>
            <a:off x="543339" y="3368020"/>
            <a:ext cx="3620697" cy="31085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dirty="0">
                <a:solidFill>
                  <a:schemeClr val="tx1"/>
                </a:solidFill>
                <a:cs typeface="Arial" panose="020B0604020202020204" pitchFamily="34" charset="0"/>
              </a:rPr>
              <a:t>Once again, employer’s </a:t>
            </a:r>
            <a:r>
              <a:rPr lang="en-CA" sz="1400" b="1" dirty="0">
                <a:solidFill>
                  <a:schemeClr val="tx1"/>
                </a:solidFill>
                <a:cs typeface="Arial" panose="020B0604020202020204" pitchFamily="34" charset="0"/>
              </a:rPr>
              <a:t>cannot defer their legal responsibilities</a:t>
            </a:r>
            <a:r>
              <a:rPr lang="en-CA" sz="1400" dirty="0">
                <a:solidFill>
                  <a:schemeClr val="tx1"/>
                </a:solidFill>
                <a:cs typeface="Arial" panose="020B0604020202020204" pitchFamily="34" charset="0"/>
              </a:rPr>
              <a:t> over to an unaccountable third party, which is why the </a:t>
            </a:r>
            <a:r>
              <a:rPr lang="en-CA" sz="1400" b="1" dirty="0">
                <a:solidFill>
                  <a:schemeClr val="tx1"/>
                </a:solidFill>
                <a:cs typeface="Arial" panose="020B0604020202020204" pitchFamily="34" charset="0"/>
              </a:rPr>
              <a:t>employers are liable for the WCB claim</a:t>
            </a:r>
            <a:r>
              <a:rPr lang="en-CA" sz="1400" dirty="0">
                <a:solidFill>
                  <a:schemeClr val="tx1"/>
                </a:solidFill>
                <a:cs typeface="Arial" panose="020B0604020202020204" pitchFamily="34" charset="0"/>
              </a:rPr>
              <a:t> and any subsequent compensation – </a:t>
            </a:r>
            <a:r>
              <a:rPr lang="en-CA" sz="1400" b="1" dirty="0">
                <a:solidFill>
                  <a:schemeClr val="tx1"/>
                </a:solidFill>
                <a:cs typeface="Arial" panose="020B0604020202020204" pitchFamily="34" charset="0"/>
              </a:rPr>
              <a:t>NOT THE PHAC.</a:t>
            </a:r>
            <a:br>
              <a:rPr lang="en-CA" sz="1400" b="1" dirty="0">
                <a:solidFill>
                  <a:schemeClr val="tx1"/>
                </a:solidFill>
                <a:cs typeface="Arial" panose="020B0604020202020204" pitchFamily="34" charset="0"/>
              </a:rPr>
            </a:br>
            <a:br>
              <a:rPr lang="en-CA" sz="1400" b="1" dirty="0">
                <a:solidFill>
                  <a:schemeClr val="tx1"/>
                </a:solidFill>
                <a:cs typeface="Arial" panose="020B0604020202020204" pitchFamily="34" charset="0"/>
              </a:rPr>
            </a:br>
            <a:r>
              <a:rPr lang="en-CA" sz="1400" dirty="0">
                <a:solidFill>
                  <a:schemeClr val="tx1"/>
                </a:solidFill>
                <a:cs typeface="Arial" panose="020B0604020202020204" pitchFamily="34" charset="0"/>
              </a:rPr>
              <a:t>The employer’s repeated response and refusal to investigate the material I had provided them in my letter of informed consent, demonstrates a </a:t>
            </a:r>
            <a:r>
              <a:rPr lang="en-CA" sz="1400" b="1" dirty="0">
                <a:solidFill>
                  <a:schemeClr val="tx1"/>
                </a:solidFill>
                <a:cs typeface="Arial" panose="020B0604020202020204" pitchFamily="34" charset="0"/>
              </a:rPr>
              <a:t>willful intent to ignore their legal obligations, </a:t>
            </a:r>
            <a:r>
              <a:rPr lang="en-CA" sz="1400" dirty="0">
                <a:solidFill>
                  <a:schemeClr val="tx1"/>
                </a:solidFill>
                <a:cs typeface="Arial" panose="020B0604020202020204" pitchFamily="34" charset="0"/>
              </a:rPr>
              <a:t>despite being advised by a </a:t>
            </a:r>
            <a:r>
              <a:rPr lang="en-CA" sz="1400" b="1" u="sng" dirty="0">
                <a:solidFill>
                  <a:schemeClr val="tx1"/>
                </a:solidFill>
                <a:cs typeface="Arial" panose="020B0604020202020204" pitchFamily="34" charset="0"/>
              </a:rPr>
              <a:t>safety professional</a:t>
            </a:r>
            <a:r>
              <a:rPr lang="en-CA" sz="1400" dirty="0">
                <a:solidFill>
                  <a:schemeClr val="tx1"/>
                </a:solidFill>
                <a:cs typeface="Arial" panose="020B0604020202020204" pitchFamily="34" charset="0"/>
              </a:rPr>
              <a:t> of their legal duties.</a:t>
            </a:r>
          </a:p>
        </p:txBody>
      </p:sp>
      <p:pic>
        <p:nvPicPr>
          <p:cNvPr id="3" name="Picture 2">
            <a:extLst>
              <a:ext uri="{FF2B5EF4-FFF2-40B4-BE49-F238E27FC236}">
                <a16:creationId xmlns:a16="http://schemas.microsoft.com/office/drawing/2014/main" id="{39C38745-6F69-CA2C-ECD7-B49CF9D40B6D}"/>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4347147" y="3377256"/>
            <a:ext cx="3186713" cy="3108543"/>
          </a:xfrm>
          <a:prstGeom prst="rect">
            <a:avLst/>
          </a:prstGeom>
          <a:ln/>
        </p:spPr>
        <p:style>
          <a:lnRef idx="2">
            <a:schemeClr val="dk1"/>
          </a:lnRef>
          <a:fillRef idx="1">
            <a:schemeClr val="lt1"/>
          </a:fillRef>
          <a:effectRef idx="0">
            <a:schemeClr val="dk1"/>
          </a:effectRef>
          <a:fontRef idx="minor">
            <a:schemeClr val="dk1"/>
          </a:fontRef>
        </p:style>
      </p:pic>
      <p:pic>
        <p:nvPicPr>
          <p:cNvPr id="4" name="Picture 3">
            <a:extLst>
              <a:ext uri="{FF2B5EF4-FFF2-40B4-BE49-F238E27FC236}">
                <a16:creationId xmlns:a16="http://schemas.microsoft.com/office/drawing/2014/main" id="{A43C2B6B-333C-50D2-0303-170159102FE3}"/>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7673009" y="3377256"/>
            <a:ext cx="3589866" cy="3108543"/>
          </a:xfrm>
          <a:prstGeom prst="rect">
            <a:avLst/>
          </a:prstGeom>
          <a:ln/>
        </p:spPr>
        <p:style>
          <a:lnRef idx="2">
            <a:schemeClr val="dk1"/>
          </a:lnRef>
          <a:fillRef idx="1">
            <a:schemeClr val="lt1"/>
          </a:fillRef>
          <a:effectRef idx="0">
            <a:schemeClr val="dk1"/>
          </a:effectRef>
          <a:fontRef idx="minor">
            <a:schemeClr val="dk1"/>
          </a:fontRef>
        </p:style>
      </p:pic>
      <p:sp>
        <p:nvSpPr>
          <p:cNvPr id="5" name="Arrow: Right 4">
            <a:extLst>
              <a:ext uri="{FF2B5EF4-FFF2-40B4-BE49-F238E27FC236}">
                <a16:creationId xmlns:a16="http://schemas.microsoft.com/office/drawing/2014/main" id="{B03216F6-9DA5-CD74-E432-F60AB16F4560}"/>
              </a:ext>
            </a:extLst>
          </p:cNvPr>
          <p:cNvSpPr/>
          <p:nvPr/>
        </p:nvSpPr>
        <p:spPr>
          <a:xfrm>
            <a:off x="3792511" y="4580026"/>
            <a:ext cx="659568" cy="47968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9802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2">
                                            <p:bg/>
                                          </p:spTgt>
                                        </p:tgtEl>
                                        <p:attrNameLst>
                                          <p:attrName>style.visibility</p:attrName>
                                        </p:attrNameLst>
                                      </p:cBhvr>
                                      <p:to>
                                        <p:strVal val="visible"/>
                                      </p:to>
                                    </p:set>
                                    <p:animEffect transition="in" filter="wipe(up)">
                                      <p:cBhvr>
                                        <p:cTn id="11" dur="500"/>
                                        <p:tgtEl>
                                          <p:spTgt spid="12">
                                            <p:bg/>
                                          </p:spTgt>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wipe(up)">
                                      <p:cBhvr>
                                        <p:cTn id="14" dur="500"/>
                                        <p:tgtEl>
                                          <p:spTgt spid="12">
                                            <p:txEl>
                                              <p:pRg st="0" end="0"/>
                                            </p:txEl>
                                          </p:spTgt>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000"/>
                            </p:stCondLst>
                            <p:childTnLst>
                              <p:par>
                                <p:cTn id="20" presetID="16" presetClass="entr" presetSubtype="37"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outVertical)">
                                      <p:cBhvr>
                                        <p:cTn id="22" dur="500"/>
                                        <p:tgtEl>
                                          <p:spTgt spid="3"/>
                                        </p:tgtEl>
                                      </p:cBhvr>
                                    </p:animEffect>
                                  </p:childTnLst>
                                </p:cTn>
                              </p:par>
                            </p:childTnLst>
                          </p:cTn>
                        </p:par>
                        <p:par>
                          <p:cTn id="23" fill="hold">
                            <p:stCondLst>
                              <p:cond delay="1500"/>
                            </p:stCondLst>
                            <p:childTnLst>
                              <p:par>
                                <p:cTn id="24" presetID="16" presetClass="entr" presetSubtype="37"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out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allAtOnce"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B2301E-5AFB-18C2-C743-C0FDF2137AB3}"/>
              </a:ext>
            </a:extLst>
          </p:cNvPr>
          <p:cNvSpPr txBox="1"/>
          <p:nvPr/>
        </p:nvSpPr>
        <p:spPr>
          <a:xfrm>
            <a:off x="1274162" y="2014759"/>
            <a:ext cx="9768975"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2400" dirty="0">
                <a:cs typeface="Arial" panose="020B0604020202020204" pitchFamily="34" charset="0"/>
              </a:rPr>
              <a:t>All I can say to every single Canada Post employee that may see this testimony, is that the information I gave to Senior Officers at Canada Post regarding their vaccination mandate, should have </a:t>
            </a:r>
            <a:r>
              <a:rPr lang="en-CA" sz="2400" b="1" dirty="0">
                <a:cs typeface="Arial" panose="020B0604020202020204" pitchFamily="34" charset="0"/>
              </a:rPr>
              <a:t>immediately halted</a:t>
            </a:r>
            <a:r>
              <a:rPr lang="en-CA" sz="2400" dirty="0">
                <a:cs typeface="Arial" panose="020B0604020202020204" pitchFamily="34" charset="0"/>
              </a:rPr>
              <a:t> their vaccination practice, and had them greatly concerned for health and well-being of their employees as well as themselves.</a:t>
            </a:r>
          </a:p>
        </p:txBody>
      </p:sp>
      <p:sp>
        <p:nvSpPr>
          <p:cNvPr id="4" name="TextBox 3">
            <a:extLst>
              <a:ext uri="{FF2B5EF4-FFF2-40B4-BE49-F238E27FC236}">
                <a16:creationId xmlns:a16="http://schemas.microsoft.com/office/drawing/2014/main" id="{318124BC-0F76-F55F-E205-19564B64BC5A}"/>
              </a:ext>
            </a:extLst>
          </p:cNvPr>
          <p:cNvSpPr txBox="1"/>
          <p:nvPr/>
        </p:nvSpPr>
        <p:spPr>
          <a:xfrm>
            <a:off x="1274162" y="4082661"/>
            <a:ext cx="9798954"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sz="2400" dirty="0">
                <a:solidFill>
                  <a:schemeClr val="tx1"/>
                </a:solidFill>
              </a:rPr>
              <a:t>The </a:t>
            </a:r>
            <a:r>
              <a:rPr lang="en-CA" sz="2400" b="1" i="1" dirty="0">
                <a:solidFill>
                  <a:schemeClr val="tx1"/>
                </a:solidFill>
                <a:cs typeface="Arial" panose="020B0604020202020204" pitchFamily="34" charset="0"/>
              </a:rPr>
              <a:t>Senior</a:t>
            </a:r>
            <a:r>
              <a:rPr lang="en-CA" sz="2400" b="1" i="1" dirty="0">
                <a:solidFill>
                  <a:schemeClr val="tx1"/>
                </a:solidFill>
              </a:rPr>
              <a:t> Officers</a:t>
            </a:r>
            <a:r>
              <a:rPr lang="en-CA" sz="2400" b="1" dirty="0">
                <a:solidFill>
                  <a:schemeClr val="tx1"/>
                </a:solidFill>
              </a:rPr>
              <a:t> </a:t>
            </a:r>
            <a:r>
              <a:rPr lang="en-CA" sz="2400" dirty="0">
                <a:solidFill>
                  <a:schemeClr val="tx1"/>
                </a:solidFill>
              </a:rPr>
              <a:t>should have also been terrified of the potential legal complications they could face for creating and then implementing a vaccination practice that broke several OHS Laws.</a:t>
            </a:r>
          </a:p>
        </p:txBody>
      </p:sp>
    </p:spTree>
    <p:extLst>
      <p:ext uri="{BB962C8B-B14F-4D97-AF65-F5344CB8AC3E}">
        <p14:creationId xmlns:p14="http://schemas.microsoft.com/office/powerpoint/2010/main" val="35286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EB19-B1E6-1661-3A57-1B20EF431F67}"/>
              </a:ext>
            </a:extLst>
          </p:cNvPr>
          <p:cNvSpPr>
            <a:spLocks noGrp="1"/>
          </p:cNvSpPr>
          <p:nvPr>
            <p:ph type="title"/>
          </p:nvPr>
        </p:nvSpPr>
        <p:spPr>
          <a:xfrm>
            <a:off x="661182" y="626875"/>
            <a:ext cx="10775852" cy="516835"/>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en-CA" sz="2800" dirty="0">
                <a:cs typeface="Arial" panose="020B0604020202020204" pitchFamily="34" charset="0"/>
              </a:rPr>
              <a:t>Stage 2 – Investigation by the Local Joint Health and Safety Committee</a:t>
            </a:r>
          </a:p>
        </p:txBody>
      </p:sp>
      <p:sp>
        <p:nvSpPr>
          <p:cNvPr id="6" name="TextBox 5">
            <a:extLst>
              <a:ext uri="{FF2B5EF4-FFF2-40B4-BE49-F238E27FC236}">
                <a16:creationId xmlns:a16="http://schemas.microsoft.com/office/drawing/2014/main" id="{A682FFFB-A1CF-8D44-3546-B172C1FEFC2D}"/>
              </a:ext>
            </a:extLst>
          </p:cNvPr>
          <p:cNvSpPr txBox="1"/>
          <p:nvPr/>
        </p:nvSpPr>
        <p:spPr>
          <a:xfrm>
            <a:off x="661182" y="1274164"/>
            <a:ext cx="10775852"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dirty="0">
                <a:solidFill>
                  <a:schemeClr val="tx1"/>
                </a:solidFill>
                <a:cs typeface="Arial" panose="020B0604020202020204" pitchFamily="34" charset="0"/>
              </a:rPr>
              <a:t>The investigation shifting to the LJHSC first gave me hope, as I had assisted and advised the two co-chairs that were investigating my claim for years as their Safety Officer at the Edmonton Mail Processing Plant.</a:t>
            </a:r>
          </a:p>
          <a:p>
            <a:r>
              <a:rPr lang="en-CA" sz="1400" dirty="0">
                <a:solidFill>
                  <a:schemeClr val="tx1"/>
                </a:solidFill>
                <a:cs typeface="Arial" panose="020B0604020202020204" pitchFamily="34" charset="0"/>
              </a:rPr>
              <a:t>This also meant that the </a:t>
            </a:r>
            <a:r>
              <a:rPr lang="en-CA" sz="1400" b="1" dirty="0">
                <a:solidFill>
                  <a:schemeClr val="tx1"/>
                </a:solidFill>
                <a:cs typeface="Arial" panose="020B0604020202020204" pitchFamily="34" charset="0"/>
              </a:rPr>
              <a:t>union co-chair</a:t>
            </a:r>
            <a:r>
              <a:rPr lang="en-CA" sz="1400" dirty="0">
                <a:solidFill>
                  <a:schemeClr val="tx1"/>
                </a:solidFill>
                <a:cs typeface="Arial" panose="020B0604020202020204" pitchFamily="34" charset="0"/>
              </a:rPr>
              <a:t> would now receive ALL of the documentation that I provided Canada Post. </a:t>
            </a:r>
          </a:p>
          <a:p>
            <a:endParaRPr lang="en-CA" sz="1400" dirty="0">
              <a:solidFill>
                <a:schemeClr val="tx1"/>
              </a:solidFill>
              <a:cs typeface="Arial" panose="020B0604020202020204" pitchFamily="34" charset="0"/>
            </a:endParaRPr>
          </a:p>
          <a:p>
            <a:r>
              <a:rPr lang="en-CA" sz="1400" dirty="0">
                <a:solidFill>
                  <a:schemeClr val="tx1"/>
                </a:solidFill>
                <a:cs typeface="Arial" panose="020B0604020202020204" pitchFamily="34" charset="0"/>
              </a:rPr>
              <a:t>I thought that this would have been to my advantage, because I was certain that when this information had reached the union and committee, that they would immediately want the employer to shut down their vaccination practice as well. </a:t>
            </a:r>
          </a:p>
          <a:p>
            <a:r>
              <a:rPr lang="en-CA" sz="1400" dirty="0">
                <a:solidFill>
                  <a:schemeClr val="tx1"/>
                </a:solidFill>
                <a:cs typeface="Arial" panose="020B0604020202020204" pitchFamily="34" charset="0"/>
              </a:rPr>
              <a:t>At this point in the proceedings, I now had another expert Canada Post Safety Officer acting as a witness to the events themselves.</a:t>
            </a:r>
          </a:p>
        </p:txBody>
      </p:sp>
      <p:sp>
        <p:nvSpPr>
          <p:cNvPr id="7" name="TextBox 6">
            <a:extLst>
              <a:ext uri="{FF2B5EF4-FFF2-40B4-BE49-F238E27FC236}">
                <a16:creationId xmlns:a16="http://schemas.microsoft.com/office/drawing/2014/main" id="{9D9798B7-9763-1386-52AD-2139B4E7CF87}"/>
              </a:ext>
            </a:extLst>
          </p:cNvPr>
          <p:cNvSpPr txBox="1"/>
          <p:nvPr/>
        </p:nvSpPr>
        <p:spPr>
          <a:xfrm>
            <a:off x="661182" y="2992349"/>
            <a:ext cx="10775852"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300" dirty="0">
                <a:solidFill>
                  <a:schemeClr val="tx1"/>
                </a:solidFill>
                <a:cs typeface="Arial" panose="020B0604020202020204" pitchFamily="34" charset="0"/>
              </a:rPr>
              <a:t>However, </a:t>
            </a:r>
            <a:r>
              <a:rPr lang="en-CA" sz="1300" b="1" dirty="0">
                <a:solidFill>
                  <a:schemeClr val="tx1"/>
                </a:solidFill>
                <a:cs typeface="Arial" panose="020B0604020202020204" pitchFamily="34" charset="0"/>
              </a:rPr>
              <a:t>the LJHSC only met with me for a total of 35 minutes, </a:t>
            </a:r>
            <a:r>
              <a:rPr lang="en-CA" sz="1300" dirty="0">
                <a:solidFill>
                  <a:schemeClr val="tx1"/>
                </a:solidFill>
                <a:cs typeface="Arial" panose="020B0604020202020204" pitchFamily="34" charset="0"/>
              </a:rPr>
              <a:t>and only to ask me about the wording of my refusal. Despite mentioning to them several times in our discussion the need to set up </a:t>
            </a:r>
            <a:r>
              <a:rPr lang="en-CA" sz="1300" b="1" dirty="0">
                <a:solidFill>
                  <a:schemeClr val="tx1"/>
                </a:solidFill>
                <a:cs typeface="Arial" panose="020B0604020202020204" pitchFamily="34" charset="0"/>
              </a:rPr>
              <a:t>multiple meetings to review ALL of the information</a:t>
            </a:r>
            <a:r>
              <a:rPr lang="en-CA" sz="1300" dirty="0">
                <a:solidFill>
                  <a:schemeClr val="tx1"/>
                </a:solidFill>
                <a:cs typeface="Arial" panose="020B0604020202020204" pitchFamily="34" charset="0"/>
              </a:rPr>
              <a:t> that I had submitted, the LJHSC was able to come to a conclusion without my presence or input and within a couple of hours of receiving the information. Not only that, but management was provided the committee’s conclusion without my presence despite this being </a:t>
            </a:r>
            <a:r>
              <a:rPr lang="en-CA" sz="1300" b="1" dirty="0">
                <a:solidFill>
                  <a:schemeClr val="tx1"/>
                </a:solidFill>
                <a:cs typeface="Arial" panose="020B0604020202020204" pitchFamily="34" charset="0"/>
              </a:rPr>
              <a:t>MY WORK REFUSAL. </a:t>
            </a:r>
          </a:p>
        </p:txBody>
      </p:sp>
      <p:sp>
        <p:nvSpPr>
          <p:cNvPr id="8" name="TextBox 7">
            <a:extLst>
              <a:ext uri="{FF2B5EF4-FFF2-40B4-BE49-F238E27FC236}">
                <a16:creationId xmlns:a16="http://schemas.microsoft.com/office/drawing/2014/main" id="{950D101C-28F1-0BFF-8922-FC56A6828C5A}"/>
              </a:ext>
            </a:extLst>
          </p:cNvPr>
          <p:cNvSpPr txBox="1"/>
          <p:nvPr/>
        </p:nvSpPr>
        <p:spPr>
          <a:xfrm>
            <a:off x="661182" y="4046275"/>
            <a:ext cx="3198666" cy="2292935"/>
          </a:xfrm>
          <a:prstGeom prst="rect">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CA" sz="1300" dirty="0">
                <a:solidFill>
                  <a:schemeClr val="bg1"/>
                </a:solidFill>
                <a:cs typeface="Arial" panose="020B0604020202020204" pitchFamily="34" charset="0"/>
              </a:rPr>
              <a:t>The LJHSC denied me my proper investigation, and did not follow the legislation that governs their “duties” as a committee.</a:t>
            </a:r>
            <a:br>
              <a:rPr lang="en-CA" sz="1300" dirty="0">
                <a:solidFill>
                  <a:schemeClr val="bg1"/>
                </a:solidFill>
                <a:cs typeface="Arial" panose="020B0604020202020204" pitchFamily="34" charset="0"/>
              </a:rPr>
            </a:br>
            <a:br>
              <a:rPr lang="en-CA" sz="1300" dirty="0">
                <a:solidFill>
                  <a:schemeClr val="bg1"/>
                </a:solidFill>
                <a:cs typeface="Arial" panose="020B0604020202020204" pitchFamily="34" charset="0"/>
              </a:rPr>
            </a:br>
            <a:r>
              <a:rPr lang="en-CA" sz="1300" dirty="0">
                <a:solidFill>
                  <a:schemeClr val="bg1"/>
                </a:solidFill>
                <a:cs typeface="Arial" panose="020B0604020202020204" pitchFamily="34" charset="0"/>
              </a:rPr>
              <a:t>They </a:t>
            </a:r>
            <a:r>
              <a:rPr lang="en-CA" sz="1300" b="1" dirty="0">
                <a:solidFill>
                  <a:schemeClr val="bg1"/>
                </a:solidFill>
                <a:cs typeface="Arial" panose="020B0604020202020204" pitchFamily="34" charset="0"/>
              </a:rPr>
              <a:t>did not review a single piece of evidence or information that was provided to them in my presence</a:t>
            </a:r>
            <a:r>
              <a:rPr lang="en-CA" sz="1300" dirty="0">
                <a:solidFill>
                  <a:schemeClr val="bg1"/>
                </a:solidFill>
                <a:cs typeface="Arial" panose="020B0604020202020204" pitchFamily="34" charset="0"/>
              </a:rPr>
              <a:t>, and subsequently lied about what I had said during my time with them in their final investigation report.</a:t>
            </a:r>
          </a:p>
        </p:txBody>
      </p:sp>
      <p:sp>
        <p:nvSpPr>
          <p:cNvPr id="13" name="TextBox 12">
            <a:extLst>
              <a:ext uri="{FF2B5EF4-FFF2-40B4-BE49-F238E27FC236}">
                <a16:creationId xmlns:a16="http://schemas.microsoft.com/office/drawing/2014/main" id="{D6273F64-8D4A-5BD3-786E-DE1BDBDBCCD0}"/>
              </a:ext>
            </a:extLst>
          </p:cNvPr>
          <p:cNvSpPr txBox="1"/>
          <p:nvPr/>
        </p:nvSpPr>
        <p:spPr>
          <a:xfrm>
            <a:off x="3849246" y="4053180"/>
            <a:ext cx="3967089" cy="292388"/>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CA" sz="1300" b="1" dirty="0">
                <a:solidFill>
                  <a:schemeClr val="tx1"/>
                </a:solidFill>
                <a:latin typeface="Arial" panose="020B0604020202020204" pitchFamily="34" charset="0"/>
                <a:cs typeface="Arial" panose="020B0604020202020204" pitchFamily="34" charset="0"/>
              </a:rPr>
              <a:t>Key points from the LJHSC report</a:t>
            </a:r>
          </a:p>
        </p:txBody>
      </p:sp>
      <p:sp>
        <p:nvSpPr>
          <p:cNvPr id="15" name="TextBox 14">
            <a:extLst>
              <a:ext uri="{FF2B5EF4-FFF2-40B4-BE49-F238E27FC236}">
                <a16:creationId xmlns:a16="http://schemas.microsoft.com/office/drawing/2014/main" id="{5F4EE27C-9C29-0F23-AD43-96C027E8C71C}"/>
              </a:ext>
            </a:extLst>
          </p:cNvPr>
          <p:cNvSpPr txBox="1"/>
          <p:nvPr/>
        </p:nvSpPr>
        <p:spPr>
          <a:xfrm>
            <a:off x="3849246" y="5402652"/>
            <a:ext cx="7587789" cy="946413"/>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spcAft>
                <a:spcPts val="865"/>
              </a:spcAft>
            </a:pPr>
            <a:r>
              <a:rPr lang="en-CA" sz="1200" i="1" dirty="0">
                <a:solidFill>
                  <a:schemeClr val="tx1"/>
                </a:solidFill>
                <a:effectLst/>
                <a:ea typeface="Times New Roman" panose="02020603050405020304" pitchFamily="18" charset="0"/>
                <a:cs typeface="Arial" panose="020B0604020202020204" pitchFamily="34" charset="0"/>
              </a:rPr>
              <a:t>Canada Post provided options to their Employees to be fully vaccinated, work towards becoming fully vaccinated, or request an accommodation based on Human Rights, Religious or Medical grounds.</a:t>
            </a:r>
          </a:p>
          <a:p>
            <a:pPr>
              <a:spcAft>
                <a:spcPts val="865"/>
              </a:spcAft>
            </a:pPr>
            <a:r>
              <a:rPr lang="en-CA" sz="1200" b="1" i="1" dirty="0">
                <a:solidFill>
                  <a:schemeClr val="tx1"/>
                </a:solidFill>
                <a:effectLst/>
                <a:ea typeface="Times New Roman" panose="02020603050405020304" pitchFamily="18" charset="0"/>
                <a:cs typeface="Arial" panose="020B0604020202020204" pitchFamily="34" charset="0"/>
              </a:rPr>
              <a:t>LJHSC concludes that there is no danger </a:t>
            </a:r>
            <a:r>
              <a:rPr lang="en-CA" sz="1200" i="1" dirty="0">
                <a:solidFill>
                  <a:schemeClr val="tx1"/>
                </a:solidFill>
                <a:effectLst/>
                <a:ea typeface="Times New Roman" panose="02020603050405020304" pitchFamily="18" charset="0"/>
                <a:cs typeface="Arial" panose="020B0604020202020204" pitchFamily="34" charset="0"/>
              </a:rPr>
              <a:t>and that the COVID 19 mandatory vaccination practice has </a:t>
            </a:r>
            <a:r>
              <a:rPr lang="en-CA" sz="1200" b="1" i="1" u="sng" dirty="0">
                <a:solidFill>
                  <a:schemeClr val="tx1"/>
                </a:solidFill>
                <a:effectLst/>
                <a:ea typeface="Times New Roman" panose="02020603050405020304" pitchFamily="18" charset="0"/>
                <a:cs typeface="Arial" panose="020B0604020202020204" pitchFamily="34" charset="0"/>
              </a:rPr>
              <a:t>been put into effect with good intentions for the health and safety </a:t>
            </a:r>
            <a:r>
              <a:rPr lang="en-CA" sz="1200" i="1" dirty="0">
                <a:solidFill>
                  <a:schemeClr val="tx1"/>
                </a:solidFill>
                <a:effectLst/>
                <a:ea typeface="Times New Roman" panose="02020603050405020304" pitchFamily="18" charset="0"/>
                <a:cs typeface="Arial" panose="020B0604020202020204" pitchFamily="34" charset="0"/>
              </a:rPr>
              <a:t>of their Employees. </a:t>
            </a:r>
          </a:p>
        </p:txBody>
      </p:sp>
      <p:sp>
        <p:nvSpPr>
          <p:cNvPr id="14" name="TextBox 13">
            <a:extLst>
              <a:ext uri="{FF2B5EF4-FFF2-40B4-BE49-F238E27FC236}">
                <a16:creationId xmlns:a16="http://schemas.microsoft.com/office/drawing/2014/main" id="{579766D1-48F6-6347-7C97-9A8A7BE6FECB}"/>
              </a:ext>
            </a:extLst>
          </p:cNvPr>
          <p:cNvSpPr txBox="1"/>
          <p:nvPr/>
        </p:nvSpPr>
        <p:spPr>
          <a:xfrm>
            <a:off x="3849246" y="4349781"/>
            <a:ext cx="7587788"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200" dirty="0">
                <a:solidFill>
                  <a:schemeClr val="tx1"/>
                </a:solidFill>
                <a:cs typeface="Arial" panose="020B0604020202020204" pitchFamily="34" charset="0"/>
              </a:rPr>
              <a:t>The Edmonton Mail Processing Plant’s formal response to me was nothing more than a couple of paragraphs and </a:t>
            </a:r>
            <a:r>
              <a:rPr lang="en-CA" sz="1200" b="1" dirty="0">
                <a:solidFill>
                  <a:schemeClr val="tx1"/>
                </a:solidFill>
                <a:cs typeface="Arial" panose="020B0604020202020204" pitchFamily="34" charset="0"/>
              </a:rPr>
              <a:t>DID NOT </a:t>
            </a:r>
            <a:r>
              <a:rPr lang="en-CA" sz="1200" dirty="0">
                <a:solidFill>
                  <a:schemeClr val="tx1"/>
                </a:solidFill>
                <a:cs typeface="Arial" panose="020B0604020202020204" pitchFamily="34" charset="0"/>
              </a:rPr>
              <a:t>address any of the attached studies or concerns listed in my Letter of Informed Consent. I also informed the co-chairs that the employer was breaking the law, but there was no concern reported or even mentioned in their “final” report.</a:t>
            </a:r>
          </a:p>
          <a:p>
            <a:r>
              <a:rPr lang="en-CA" sz="1200" dirty="0">
                <a:solidFill>
                  <a:schemeClr val="tx1"/>
                </a:solidFill>
                <a:cs typeface="Arial" panose="020B0604020202020204" pitchFamily="34" charset="0"/>
              </a:rPr>
              <a:t>One ridiculous thing the LJHSC did say is this:</a:t>
            </a:r>
          </a:p>
        </p:txBody>
      </p:sp>
    </p:spTree>
    <p:extLst>
      <p:ext uri="{BB962C8B-B14F-4D97-AF65-F5344CB8AC3E}">
        <p14:creationId xmlns:p14="http://schemas.microsoft.com/office/powerpoint/2010/main" val="139153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up)">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up)">
                                      <p:cBhvr>
                                        <p:cTn id="16" dur="500"/>
                                        <p:tgtEl>
                                          <p:spTgt spid="6">
                                            <p:txEl>
                                              <p:pRg st="3" end="3"/>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wipe(up)">
                                      <p:cBhvr>
                                        <p:cTn id="20" dur="500"/>
                                        <p:tgtEl>
                                          <p:spTgt spid="6">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0"/>
                            </p:stCondLst>
                            <p:childTnLst>
                              <p:par>
                                <p:cTn id="35" presetID="22" presetClass="entr" presetSubtype="1"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5"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EB19-B1E6-1661-3A57-1B20EF431F67}"/>
              </a:ext>
            </a:extLst>
          </p:cNvPr>
          <p:cNvSpPr>
            <a:spLocks noGrp="1"/>
          </p:cNvSpPr>
          <p:nvPr>
            <p:ph type="title"/>
          </p:nvPr>
        </p:nvSpPr>
        <p:spPr>
          <a:xfrm>
            <a:off x="731517" y="702836"/>
            <a:ext cx="10705514" cy="51683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CA" sz="2200" dirty="0">
                <a:cs typeface="Arial" panose="020B0604020202020204" pitchFamily="34" charset="0"/>
              </a:rPr>
              <a:t>Stage 2 – Investigation by the Local Joint Health and Safety Committee (continued)</a:t>
            </a:r>
          </a:p>
        </p:txBody>
      </p:sp>
      <p:sp>
        <p:nvSpPr>
          <p:cNvPr id="3" name="TextBox 2">
            <a:extLst>
              <a:ext uri="{FF2B5EF4-FFF2-40B4-BE49-F238E27FC236}">
                <a16:creationId xmlns:a16="http://schemas.microsoft.com/office/drawing/2014/main" id="{F4940529-1C44-26ED-7DEB-22F8740FBC33}"/>
              </a:ext>
            </a:extLst>
          </p:cNvPr>
          <p:cNvSpPr txBox="1"/>
          <p:nvPr/>
        </p:nvSpPr>
        <p:spPr>
          <a:xfrm>
            <a:off x="731517" y="1362627"/>
            <a:ext cx="10705514"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600" dirty="0">
                <a:solidFill>
                  <a:schemeClr val="tx1"/>
                </a:solidFill>
                <a:cs typeface="Arial" panose="020B0604020202020204" pitchFamily="34" charset="0"/>
              </a:rPr>
              <a:t>This was the response from the Director of Health and Safety. From my perspective, he is doing everything he can to prevent this matter from going to the Labour Board for review. </a:t>
            </a:r>
          </a:p>
          <a:p>
            <a:r>
              <a:rPr lang="en-CA" sz="1600" dirty="0">
                <a:solidFill>
                  <a:schemeClr val="tx1"/>
                </a:solidFill>
                <a:cs typeface="Arial" panose="020B0604020202020204" pitchFamily="34" charset="0"/>
              </a:rPr>
              <a:t>He tried to conclude, that if I do not provide a response to escalate to the Labour Board within an hour, that the corporation would automatically conclude that my safety concerns would be somehow be resolved, and that the work refusal would be closed from their perspective.</a:t>
            </a:r>
          </a:p>
        </p:txBody>
      </p:sp>
      <p:sp>
        <p:nvSpPr>
          <p:cNvPr id="4" name="TextBox 3">
            <a:extLst>
              <a:ext uri="{FF2B5EF4-FFF2-40B4-BE49-F238E27FC236}">
                <a16:creationId xmlns:a16="http://schemas.microsoft.com/office/drawing/2014/main" id="{DDE27B4C-6802-0B71-9261-FEFF99FF0C85}"/>
              </a:ext>
            </a:extLst>
          </p:cNvPr>
          <p:cNvSpPr txBox="1"/>
          <p:nvPr/>
        </p:nvSpPr>
        <p:spPr>
          <a:xfrm>
            <a:off x="731517" y="2765220"/>
            <a:ext cx="10705514" cy="353943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600" b="0" i="1" dirty="0">
                <a:solidFill>
                  <a:schemeClr val="tx1"/>
                </a:solidFill>
                <a:effectLst/>
                <a:cs typeface="Arial" panose="020B0604020202020204" pitchFamily="34" charset="0"/>
              </a:rPr>
              <a:t>Hi Ryan, </a:t>
            </a:r>
            <a:r>
              <a:rPr lang="en-US" sz="1600" i="1" dirty="0">
                <a:solidFill>
                  <a:schemeClr val="tx1"/>
                </a:solidFill>
                <a:highlight>
                  <a:srgbClr val="000000"/>
                </a:highlight>
                <a:cs typeface="Arial" panose="020B0604020202020204" pitchFamily="34" charset="0"/>
              </a:rPr>
              <a:t>           </a:t>
            </a:r>
            <a:r>
              <a:rPr lang="en-US" sz="1600" b="0" i="1" dirty="0">
                <a:solidFill>
                  <a:schemeClr val="tx1"/>
                </a:solidFill>
                <a:effectLst/>
                <a:cs typeface="Arial" panose="020B0604020202020204" pitchFamily="34" charset="0"/>
              </a:rPr>
              <a:t> and I have received and reviewed the investigation report from the LJHSC.  Further to your meeting with them on November 29, 2021, the LJHSC determined they had enough information to finalize their investigation and report to the employer.  The LJHSC’s report is attached along with the full refusal investigation report to date.  You will also see an updated hazard/refusal form. </a:t>
            </a:r>
          </a:p>
          <a:p>
            <a:pPr algn="l"/>
            <a:r>
              <a:rPr lang="en-US" sz="1600" b="0" i="1" dirty="0">
                <a:solidFill>
                  <a:schemeClr val="tx1"/>
                </a:solidFill>
                <a:effectLst/>
                <a:cs typeface="Arial" panose="020B0604020202020204" pitchFamily="34" charset="0"/>
              </a:rPr>
              <a:t> </a:t>
            </a:r>
          </a:p>
          <a:p>
            <a:pPr algn="l"/>
            <a:r>
              <a:rPr lang="en-US" sz="1600" b="0" i="1" dirty="0">
                <a:solidFill>
                  <a:schemeClr val="tx1"/>
                </a:solidFill>
                <a:effectLst/>
                <a:cs typeface="Arial" panose="020B0604020202020204" pitchFamily="34" charset="0"/>
              </a:rPr>
              <a:t>You will see the LJHSC agrees with your supervisor’ (</a:t>
            </a:r>
            <a:r>
              <a:rPr lang="en-US" sz="1600" b="0" i="1" dirty="0">
                <a:solidFill>
                  <a:schemeClr val="tx1"/>
                </a:solidFill>
                <a:effectLst/>
                <a:highlight>
                  <a:srgbClr val="000000"/>
                </a:highlight>
                <a:cs typeface="Arial" panose="020B0604020202020204" pitchFamily="34" charset="0"/>
              </a:rPr>
              <a:t>                   </a:t>
            </a:r>
            <a:r>
              <a:rPr lang="en-US" sz="1600" b="0" i="1" dirty="0">
                <a:solidFill>
                  <a:schemeClr val="tx1"/>
                </a:solidFill>
                <a:effectLst/>
                <a:cs typeface="Arial" panose="020B0604020202020204" pitchFamily="34" charset="0"/>
              </a:rPr>
              <a:t>) initial investigation and finds that there is “No Danger” to your refusal.  I ask you review the LJHSC investigation report and let </a:t>
            </a:r>
            <a:r>
              <a:rPr lang="en-US" sz="1600" b="0" i="1" dirty="0">
                <a:solidFill>
                  <a:schemeClr val="tx1"/>
                </a:solidFill>
                <a:effectLst/>
                <a:highlight>
                  <a:srgbClr val="000000"/>
                </a:highlight>
                <a:cs typeface="Arial" panose="020B0604020202020204" pitchFamily="34" charset="0"/>
              </a:rPr>
              <a:t>           </a:t>
            </a:r>
            <a:r>
              <a:rPr lang="en-US" sz="1600" b="0" i="1" dirty="0">
                <a:solidFill>
                  <a:schemeClr val="tx1"/>
                </a:solidFill>
                <a:effectLst/>
                <a:cs typeface="Arial" panose="020B0604020202020204" pitchFamily="34" charset="0"/>
              </a:rPr>
              <a:t> and I know if you are satisfied or not with the result of their investigation and the decision of no danger.  </a:t>
            </a:r>
          </a:p>
          <a:p>
            <a:pPr algn="l"/>
            <a:r>
              <a:rPr lang="en-US" sz="1600" b="0" i="1" dirty="0">
                <a:solidFill>
                  <a:schemeClr val="tx1"/>
                </a:solidFill>
                <a:effectLst/>
                <a:cs typeface="Arial" panose="020B0604020202020204" pitchFamily="34" charset="0"/>
              </a:rPr>
              <a:t>We will give you one hour to respond to us from time of this email.  If we do not hear back from you within the one hour, we will conclude you agree with the LJHSC and the refusal process has concluded.  If we do hear back from you within the required time and you are not satisfied with the LJHSC decision of no danger, we will escalate the investigation to ESDC for a decision today.  If you have any questions please reach out.</a:t>
            </a:r>
          </a:p>
          <a:p>
            <a:pPr algn="l"/>
            <a:r>
              <a:rPr lang="en-US" sz="1600" b="0" i="1" dirty="0">
                <a:solidFill>
                  <a:schemeClr val="tx1"/>
                </a:solidFill>
                <a:effectLst/>
                <a:cs typeface="Arial" panose="020B0604020202020204" pitchFamily="34" charset="0"/>
              </a:rPr>
              <a:t> </a:t>
            </a:r>
          </a:p>
          <a:p>
            <a:pPr algn="l"/>
            <a:r>
              <a:rPr lang="en-US" sz="1600" b="0" i="1" dirty="0">
                <a:solidFill>
                  <a:schemeClr val="tx1"/>
                </a:solidFill>
                <a:effectLst/>
                <a:cs typeface="Arial" panose="020B0604020202020204" pitchFamily="34" charset="0"/>
              </a:rPr>
              <a:t>Thanks Ryan, on behalf of </a:t>
            </a:r>
            <a:r>
              <a:rPr lang="en-US" sz="1600" b="0" i="1" dirty="0">
                <a:solidFill>
                  <a:schemeClr val="tx1"/>
                </a:solidFill>
                <a:effectLst/>
                <a:highlight>
                  <a:srgbClr val="000000"/>
                </a:highlight>
                <a:cs typeface="Arial" panose="020B0604020202020204" pitchFamily="34" charset="0"/>
              </a:rPr>
              <a:t>           </a:t>
            </a:r>
            <a:r>
              <a:rPr lang="en-US" sz="1600" b="0" i="1" dirty="0">
                <a:solidFill>
                  <a:schemeClr val="tx1"/>
                </a:solidFill>
                <a:effectLst/>
                <a:cs typeface="Arial" panose="020B0604020202020204" pitchFamily="34" charset="0"/>
              </a:rPr>
              <a:t> and I,  </a:t>
            </a:r>
          </a:p>
        </p:txBody>
      </p:sp>
      <p:cxnSp>
        <p:nvCxnSpPr>
          <p:cNvPr id="9" name="Straight Connector 8">
            <a:extLst>
              <a:ext uri="{FF2B5EF4-FFF2-40B4-BE49-F238E27FC236}">
                <a16:creationId xmlns:a16="http://schemas.microsoft.com/office/drawing/2014/main" id="{4D7D42C9-2653-8D08-0311-AF2E5DB4E96D}"/>
              </a:ext>
            </a:extLst>
          </p:cNvPr>
          <p:cNvCxnSpPr>
            <a:cxnSpLocks/>
          </p:cNvCxnSpPr>
          <p:nvPr/>
        </p:nvCxnSpPr>
        <p:spPr>
          <a:xfrm>
            <a:off x="825025" y="5022003"/>
            <a:ext cx="102743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2DC14FB-B5FD-E1BB-EC23-8520382AF378}"/>
              </a:ext>
            </a:extLst>
          </p:cNvPr>
          <p:cNvCxnSpPr>
            <a:cxnSpLocks/>
          </p:cNvCxnSpPr>
          <p:nvPr/>
        </p:nvCxnSpPr>
        <p:spPr>
          <a:xfrm>
            <a:off x="853159" y="5263640"/>
            <a:ext cx="84033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BD6179F-E2AE-D81B-E29D-F3A01DE6C5DF}"/>
              </a:ext>
            </a:extLst>
          </p:cNvPr>
          <p:cNvCxnSpPr>
            <a:cxnSpLocks/>
          </p:cNvCxnSpPr>
          <p:nvPr/>
        </p:nvCxnSpPr>
        <p:spPr>
          <a:xfrm>
            <a:off x="2901363" y="3049988"/>
            <a:ext cx="63551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42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EB8B27-1A7C-D81C-4AFC-B8A58585612F}"/>
              </a:ext>
            </a:extLst>
          </p:cNvPr>
          <p:cNvPicPr>
            <a:picLocks noChangeAspect="1"/>
          </p:cNvPicPr>
          <p:nvPr/>
        </p:nvPicPr>
        <p:blipFill>
          <a:blip r:embed="rId2"/>
          <a:stretch>
            <a:fillRect/>
          </a:stretch>
        </p:blipFill>
        <p:spPr>
          <a:xfrm>
            <a:off x="2382982" y="1320800"/>
            <a:ext cx="7472218" cy="4239491"/>
          </a:xfrm>
          <a:prstGeom prst="rect">
            <a:avLst/>
          </a:prstGeom>
          <a:ln w="19050">
            <a:solidFill>
              <a:schemeClr val="tx1"/>
            </a:solidFill>
          </a:ln>
        </p:spPr>
      </p:pic>
      <p:sp>
        <p:nvSpPr>
          <p:cNvPr id="4" name="TextBox 3">
            <a:extLst>
              <a:ext uri="{FF2B5EF4-FFF2-40B4-BE49-F238E27FC236}">
                <a16:creationId xmlns:a16="http://schemas.microsoft.com/office/drawing/2014/main" id="{1D3ABA48-8F2E-9E23-BFEE-78EB0148E954}"/>
              </a:ext>
            </a:extLst>
          </p:cNvPr>
          <p:cNvSpPr txBox="1"/>
          <p:nvPr/>
        </p:nvSpPr>
        <p:spPr>
          <a:xfrm>
            <a:off x="1034472" y="655612"/>
            <a:ext cx="10123051" cy="523220"/>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CA" sz="2800" dirty="0">
                <a:cs typeface="Arial" panose="020B0604020202020204" pitchFamily="34" charset="0"/>
              </a:rPr>
              <a:t>Ann the former pharmacist</a:t>
            </a:r>
          </a:p>
        </p:txBody>
      </p:sp>
      <p:sp>
        <p:nvSpPr>
          <p:cNvPr id="5" name="TextBox 4">
            <a:extLst>
              <a:ext uri="{FF2B5EF4-FFF2-40B4-BE49-F238E27FC236}">
                <a16:creationId xmlns:a16="http://schemas.microsoft.com/office/drawing/2014/main" id="{1C629120-6A79-F0DF-9EB7-2FC24297990F}"/>
              </a:ext>
            </a:extLst>
          </p:cNvPr>
          <p:cNvSpPr txBox="1"/>
          <p:nvPr/>
        </p:nvSpPr>
        <p:spPr>
          <a:xfrm>
            <a:off x="1034472" y="4731336"/>
            <a:ext cx="10123051"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1600" dirty="0">
                <a:cs typeface="Arial" panose="020B0604020202020204" pitchFamily="34" charset="0"/>
              </a:rPr>
              <a:t>Ann made some very good points about “informed consent” in her interview, but more importantly, she asked a key question to the National Citizens Inquiry towards the end of her testimony: </a:t>
            </a:r>
          </a:p>
          <a:p>
            <a:pPr algn="ctr"/>
            <a:r>
              <a:rPr lang="en-CA" sz="1600" b="1" dirty="0">
                <a:cs typeface="Arial" panose="020B0604020202020204" pitchFamily="34" charset="0"/>
              </a:rPr>
              <a:t>Who is accountable for all of this?</a:t>
            </a:r>
          </a:p>
          <a:p>
            <a:pPr algn="ctr"/>
            <a:endParaRPr lang="en-CA" sz="1600" dirty="0">
              <a:cs typeface="Arial" panose="020B0604020202020204" pitchFamily="34" charset="0"/>
            </a:endParaRPr>
          </a:p>
          <a:p>
            <a:pPr algn="ctr"/>
            <a:r>
              <a:rPr lang="en-CA" sz="1600" dirty="0">
                <a:cs typeface="Arial" panose="020B0604020202020204" pitchFamily="34" charset="0"/>
              </a:rPr>
              <a:t>Today I am going to share whom I believe to be fully responsible, and highlight </a:t>
            </a:r>
          </a:p>
          <a:p>
            <a:pPr algn="ctr"/>
            <a:r>
              <a:rPr lang="en-CA" sz="1600" dirty="0">
                <a:cs typeface="Arial" panose="020B0604020202020204" pitchFamily="34" charset="0"/>
              </a:rPr>
              <a:t>the </a:t>
            </a:r>
            <a:r>
              <a:rPr lang="en-CA" sz="1600" b="1" dirty="0">
                <a:cs typeface="Arial" panose="020B0604020202020204" pitchFamily="34" charset="0"/>
              </a:rPr>
              <a:t>well-known</a:t>
            </a:r>
            <a:r>
              <a:rPr lang="en-CA" sz="1600" dirty="0">
                <a:cs typeface="Arial" panose="020B0604020202020204" pitchFamily="34" charset="0"/>
              </a:rPr>
              <a:t> laws that can be utilized to possibly hold those individuals accountable.</a:t>
            </a:r>
          </a:p>
        </p:txBody>
      </p:sp>
    </p:spTree>
    <p:extLst>
      <p:ext uri="{BB962C8B-B14F-4D97-AF65-F5344CB8AC3E}">
        <p14:creationId xmlns:p14="http://schemas.microsoft.com/office/powerpoint/2010/main" val="90530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EB19-B1E6-1661-3A57-1B20EF431F67}"/>
              </a:ext>
            </a:extLst>
          </p:cNvPr>
          <p:cNvSpPr>
            <a:spLocks noGrp="1"/>
          </p:cNvSpPr>
          <p:nvPr>
            <p:ph type="title"/>
          </p:nvPr>
        </p:nvSpPr>
        <p:spPr>
          <a:xfrm>
            <a:off x="703384" y="665056"/>
            <a:ext cx="10733649" cy="51683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CA" sz="2200" dirty="0">
                <a:cs typeface="Arial" panose="020B0604020202020204" pitchFamily="34" charset="0"/>
              </a:rPr>
              <a:t>Stage 2 – Investigation by the Local Joint Health and Safety Committee (continued)</a:t>
            </a:r>
          </a:p>
        </p:txBody>
      </p:sp>
      <p:sp>
        <p:nvSpPr>
          <p:cNvPr id="3" name="TextBox 2">
            <a:extLst>
              <a:ext uri="{FF2B5EF4-FFF2-40B4-BE49-F238E27FC236}">
                <a16:creationId xmlns:a16="http://schemas.microsoft.com/office/drawing/2014/main" id="{F4940529-1C44-26ED-7DEB-22F8740FBC33}"/>
              </a:ext>
            </a:extLst>
          </p:cNvPr>
          <p:cNvSpPr txBox="1"/>
          <p:nvPr/>
        </p:nvSpPr>
        <p:spPr>
          <a:xfrm>
            <a:off x="703384" y="1277085"/>
            <a:ext cx="8572527"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CA" sz="1600" b="1" dirty="0">
                <a:solidFill>
                  <a:schemeClr val="bg1"/>
                </a:solidFill>
                <a:cs typeface="Arial" panose="020B0604020202020204" pitchFamily="34" charset="0"/>
              </a:rPr>
              <a:t>My first email response to the corporation regarding the LJHSC investigation</a:t>
            </a:r>
          </a:p>
        </p:txBody>
      </p:sp>
      <p:sp>
        <p:nvSpPr>
          <p:cNvPr id="5" name="TextBox 4">
            <a:extLst>
              <a:ext uri="{FF2B5EF4-FFF2-40B4-BE49-F238E27FC236}">
                <a16:creationId xmlns:a16="http://schemas.microsoft.com/office/drawing/2014/main" id="{E3E08F08-6836-7524-0B6A-15DE77FC7B31}"/>
              </a:ext>
            </a:extLst>
          </p:cNvPr>
          <p:cNvSpPr txBox="1"/>
          <p:nvPr/>
        </p:nvSpPr>
        <p:spPr>
          <a:xfrm>
            <a:off x="703384" y="1615639"/>
            <a:ext cx="10916530" cy="47089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200" b="0" i="1" dirty="0">
                <a:solidFill>
                  <a:schemeClr val="tx1"/>
                </a:solidFill>
                <a:effectLst/>
                <a:cs typeface="Arial" panose="020B0604020202020204" pitchFamily="34" charset="0"/>
              </a:rPr>
              <a:t>Good morning </a:t>
            </a:r>
            <a:r>
              <a:rPr lang="en-US" sz="1200" b="0" i="1" dirty="0">
                <a:solidFill>
                  <a:schemeClr val="tx1"/>
                </a:solidFill>
                <a:effectLst/>
                <a:highlight>
                  <a:srgbClr val="000000"/>
                </a:highlight>
                <a:cs typeface="Arial" panose="020B0604020202020204" pitchFamily="34" charset="0"/>
              </a:rPr>
              <a:t>       </a:t>
            </a:r>
            <a:r>
              <a:rPr lang="en-US" sz="1200" b="0" i="1" dirty="0">
                <a:solidFill>
                  <a:schemeClr val="tx1"/>
                </a:solidFill>
                <a:effectLst/>
                <a:cs typeface="Arial" panose="020B0604020202020204" pitchFamily="34" charset="0"/>
              </a:rPr>
              <a:t>, I would ask how the LJHSC was able to come to this conclusion without being able to review any of the information that I have provided within my work refusal with me?</a:t>
            </a:r>
          </a:p>
          <a:p>
            <a:pPr algn="l"/>
            <a:r>
              <a:rPr lang="en-US" sz="1200" b="0" i="1" dirty="0">
                <a:solidFill>
                  <a:schemeClr val="tx1"/>
                </a:solidFill>
                <a:effectLst/>
                <a:cs typeface="Arial" panose="020B0604020202020204" pitchFamily="34" charset="0"/>
              </a:rPr>
              <a:t> </a:t>
            </a:r>
          </a:p>
          <a:p>
            <a:pPr algn="l"/>
            <a:r>
              <a:rPr lang="en-US" sz="1200" b="0" i="1" dirty="0">
                <a:solidFill>
                  <a:schemeClr val="tx1"/>
                </a:solidFill>
                <a:effectLst/>
                <a:cs typeface="Arial" panose="020B0604020202020204" pitchFamily="34" charset="0"/>
              </a:rPr>
              <a:t>I was only able to speak with the LJHSC for 30 minutes, </a:t>
            </a:r>
            <a:r>
              <a:rPr lang="en-US" sz="1200" b="0" i="1" dirty="0">
                <a:solidFill>
                  <a:schemeClr val="tx1"/>
                </a:solidFill>
                <a:effectLst/>
                <a:highlight>
                  <a:srgbClr val="FFFF00"/>
                </a:highlight>
                <a:cs typeface="Arial" panose="020B0604020202020204" pitchFamily="34" charset="0"/>
              </a:rPr>
              <a:t>and was not able to review</a:t>
            </a:r>
            <a:r>
              <a:rPr lang="en-US" sz="1200" b="1" i="1" u="sng" dirty="0">
                <a:solidFill>
                  <a:schemeClr val="tx1"/>
                </a:solidFill>
                <a:effectLst/>
                <a:highlight>
                  <a:srgbClr val="FFFF00"/>
                </a:highlight>
                <a:cs typeface="Arial" panose="020B0604020202020204" pitchFamily="34" charset="0"/>
              </a:rPr>
              <a:t> any</a:t>
            </a:r>
            <a:r>
              <a:rPr lang="en-US" sz="1200" b="0" i="1" dirty="0">
                <a:solidFill>
                  <a:schemeClr val="tx1"/>
                </a:solidFill>
                <a:effectLst/>
                <a:highlight>
                  <a:srgbClr val="FFFF00"/>
                </a:highlight>
                <a:cs typeface="Arial" panose="020B0604020202020204" pitchFamily="34" charset="0"/>
              </a:rPr>
              <a:t> of my information or material with the LJHSC</a:t>
            </a:r>
            <a:r>
              <a:rPr lang="en-US" sz="1200" b="0" i="1" dirty="0">
                <a:solidFill>
                  <a:schemeClr val="tx1"/>
                </a:solidFill>
                <a:effectLst/>
                <a:cs typeface="Arial" panose="020B0604020202020204" pitchFamily="34" charset="0"/>
              </a:rPr>
              <a:t>, and clearly there is something very strange happening when a employee’s work refusal somehow has an hour deadline for response via email. Since when has this ever been the process with work refusals and since when does the LJHSC make a determination on the material without reviewing it with the employee that submitted the work refusal present?</a:t>
            </a:r>
          </a:p>
          <a:p>
            <a:pPr algn="l"/>
            <a:r>
              <a:rPr lang="en-US" sz="1200" b="0" i="1" dirty="0">
                <a:solidFill>
                  <a:schemeClr val="tx1"/>
                </a:solidFill>
                <a:effectLst/>
                <a:cs typeface="Arial" panose="020B0604020202020204" pitchFamily="34" charset="0"/>
              </a:rPr>
              <a:t> </a:t>
            </a:r>
          </a:p>
          <a:p>
            <a:pPr algn="l"/>
            <a:r>
              <a:rPr lang="en-US" sz="1200" b="0" i="1" dirty="0">
                <a:solidFill>
                  <a:schemeClr val="tx1"/>
                </a:solidFill>
                <a:effectLst/>
                <a:highlight>
                  <a:srgbClr val="FFFF00"/>
                </a:highlight>
                <a:cs typeface="Arial" panose="020B0604020202020204" pitchFamily="34" charset="0"/>
              </a:rPr>
              <a:t>I am demanding more time to review all of the information that was submitted to the LJHSC as they did not respond to any of the information to material provided in my work refusal</a:t>
            </a:r>
            <a:r>
              <a:rPr lang="en-US" sz="1200" b="0" i="1" dirty="0">
                <a:solidFill>
                  <a:schemeClr val="tx1"/>
                </a:solidFill>
                <a:effectLst/>
                <a:cs typeface="Arial" panose="020B0604020202020204" pitchFamily="34" charset="0"/>
              </a:rPr>
              <a:t>, and Canada Post still has not fulfilled their Employer’s Responsibilities under section 2 of the Canada </a:t>
            </a:r>
            <a:r>
              <a:rPr lang="en-US" sz="1200" b="0" i="1" dirty="0" err="1">
                <a:solidFill>
                  <a:schemeClr val="tx1"/>
                </a:solidFill>
                <a:effectLst/>
                <a:cs typeface="Arial" panose="020B0604020202020204" pitchFamily="34" charset="0"/>
              </a:rPr>
              <a:t>Labour</a:t>
            </a:r>
            <a:r>
              <a:rPr lang="en-US" sz="1200" b="0" i="1" dirty="0">
                <a:solidFill>
                  <a:schemeClr val="tx1"/>
                </a:solidFill>
                <a:effectLst/>
                <a:cs typeface="Arial" panose="020B0604020202020204" pitchFamily="34" charset="0"/>
              </a:rPr>
              <a:t> Code. I also told the LJHSC with </a:t>
            </a:r>
            <a:r>
              <a:rPr lang="en-US" sz="1200" b="0" i="1" dirty="0">
                <a:solidFill>
                  <a:schemeClr val="tx1"/>
                </a:solidFill>
                <a:effectLst/>
                <a:highlight>
                  <a:srgbClr val="000000"/>
                </a:highlight>
                <a:cs typeface="Arial" panose="020B0604020202020204" pitchFamily="34" charset="0"/>
              </a:rPr>
              <a:t>                 </a:t>
            </a:r>
            <a:r>
              <a:rPr lang="en-US" sz="1200" b="0" i="1" dirty="0">
                <a:solidFill>
                  <a:schemeClr val="tx1"/>
                </a:solidFill>
                <a:effectLst/>
                <a:cs typeface="Arial" panose="020B0604020202020204" pitchFamily="34" charset="0"/>
              </a:rPr>
              <a:t> present that I would need much more time to go through all of the relevant information. I do not feel any of the minutes provided by the LJHSC in this report convey anything of importance that was talked about, nor does it mention the key discussion regarding the Financial Act, the Core Public Administration or the corresponding schedules that apply to the Government’s policy for which Canada Post had told its employees was obligated to implement and enforce a vaccine mandate. </a:t>
            </a:r>
            <a:r>
              <a:rPr lang="en-US" sz="1200" b="0" i="1" dirty="0">
                <a:solidFill>
                  <a:schemeClr val="tx1"/>
                </a:solidFill>
                <a:effectLst/>
                <a:highlight>
                  <a:srgbClr val="FFFF00"/>
                </a:highlight>
                <a:cs typeface="Arial" panose="020B0604020202020204" pitchFamily="34" charset="0"/>
              </a:rPr>
              <a:t>To be blunt there is no policy for Canada Post to follow</a:t>
            </a:r>
            <a:r>
              <a:rPr lang="en-US" sz="1200" b="0" i="1" dirty="0">
                <a:solidFill>
                  <a:schemeClr val="tx1"/>
                </a:solidFill>
                <a:effectLst/>
                <a:cs typeface="Arial" panose="020B0604020202020204" pitchFamily="34" charset="0"/>
              </a:rPr>
              <a:t>, and they are choosing to implement a vaccination practice of their own without following the necessary steps that the employer must follow under section 2 of the </a:t>
            </a:r>
            <a:r>
              <a:rPr lang="en-US" sz="1200" b="0" i="1" dirty="0" err="1">
                <a:solidFill>
                  <a:schemeClr val="tx1"/>
                </a:solidFill>
                <a:effectLst/>
                <a:cs typeface="Arial" panose="020B0604020202020204" pitchFamily="34" charset="0"/>
              </a:rPr>
              <a:t>Labour</a:t>
            </a:r>
            <a:r>
              <a:rPr lang="en-US" sz="1200" b="0" i="1" dirty="0">
                <a:solidFill>
                  <a:schemeClr val="tx1"/>
                </a:solidFill>
                <a:effectLst/>
                <a:cs typeface="Arial" panose="020B0604020202020204" pitchFamily="34" charset="0"/>
              </a:rPr>
              <a:t> Code.</a:t>
            </a:r>
          </a:p>
          <a:p>
            <a:pPr algn="l"/>
            <a:r>
              <a:rPr lang="en-US" sz="1200" b="0" i="1" dirty="0">
                <a:solidFill>
                  <a:schemeClr val="tx1"/>
                </a:solidFill>
                <a:effectLst/>
                <a:cs typeface="Arial" panose="020B0604020202020204" pitchFamily="34" charset="0"/>
              </a:rPr>
              <a:t> </a:t>
            </a:r>
          </a:p>
          <a:p>
            <a:pPr algn="l"/>
            <a:r>
              <a:rPr lang="en-US" sz="1200" b="0" i="1" dirty="0">
                <a:solidFill>
                  <a:schemeClr val="tx1"/>
                </a:solidFill>
                <a:effectLst/>
                <a:highlight>
                  <a:srgbClr val="FFFF00"/>
                </a:highlight>
                <a:cs typeface="Arial" panose="020B0604020202020204" pitchFamily="34" charset="0"/>
              </a:rPr>
              <a:t>I have had not further follow up questions from the LJHSC regarding any of the information I provided which to me would be an impossibility if reviewed, and I would also remind you that I still have not received any responses to the 88 questions that were submitted to the LJHSC committee as part of my work refusal.</a:t>
            </a:r>
          </a:p>
          <a:p>
            <a:pPr algn="l"/>
            <a:r>
              <a:rPr lang="en-US" sz="1200" b="0" i="1" dirty="0">
                <a:solidFill>
                  <a:schemeClr val="tx1"/>
                </a:solidFill>
                <a:effectLst/>
                <a:cs typeface="Arial" panose="020B0604020202020204" pitchFamily="34" charset="0"/>
              </a:rPr>
              <a:t> </a:t>
            </a:r>
          </a:p>
          <a:p>
            <a:pPr algn="l"/>
            <a:r>
              <a:rPr lang="en-US" sz="1200" b="0" i="1" dirty="0">
                <a:solidFill>
                  <a:schemeClr val="tx1"/>
                </a:solidFill>
                <a:effectLst/>
                <a:cs typeface="Arial" panose="020B0604020202020204" pitchFamily="34" charset="0"/>
              </a:rPr>
              <a:t>As my entire discussion around the financial act and its applicability to Canada Post has not been mentioned in the LJHSC minutes that you provided me, I will explain what I was saying to the LJHSC and ask that this be made part of the official record; this can be confirmed by witness </a:t>
            </a:r>
            <a:r>
              <a:rPr lang="en-US" sz="1200" b="0" i="1" dirty="0">
                <a:solidFill>
                  <a:schemeClr val="tx1"/>
                </a:solidFill>
                <a:effectLst/>
                <a:highlight>
                  <a:srgbClr val="000000"/>
                </a:highlight>
                <a:cs typeface="Arial" panose="020B0604020202020204" pitchFamily="34" charset="0"/>
              </a:rPr>
              <a:t> </a:t>
            </a:r>
            <a:r>
              <a:rPr lang="en-US" sz="1200" i="1" dirty="0">
                <a:solidFill>
                  <a:schemeClr val="tx1"/>
                </a:solidFill>
                <a:highlight>
                  <a:srgbClr val="000000"/>
                </a:highlight>
                <a:cs typeface="Arial" panose="020B0604020202020204" pitchFamily="34" charset="0"/>
              </a:rPr>
              <a:t>               </a:t>
            </a:r>
            <a:r>
              <a:rPr lang="en-US" sz="1200" i="1" dirty="0">
                <a:solidFill>
                  <a:schemeClr val="tx1"/>
                </a:solidFill>
                <a:cs typeface="Arial" panose="020B0604020202020204" pitchFamily="34" charset="0"/>
              </a:rPr>
              <a:t>.</a:t>
            </a:r>
            <a:endParaRPr lang="en-US" sz="1200" b="0" i="1" dirty="0">
              <a:solidFill>
                <a:schemeClr val="tx1"/>
              </a:solidFill>
              <a:effectLst/>
              <a:cs typeface="Arial" panose="020B0604020202020204" pitchFamily="34" charset="0"/>
            </a:endParaRPr>
          </a:p>
          <a:p>
            <a:pPr algn="l"/>
            <a:r>
              <a:rPr lang="en-US" sz="1200" b="0" i="1" dirty="0">
                <a:solidFill>
                  <a:schemeClr val="tx1"/>
                </a:solidFill>
                <a:effectLst/>
                <a:cs typeface="Arial" panose="020B0604020202020204" pitchFamily="34" charset="0"/>
              </a:rPr>
              <a:t> </a:t>
            </a:r>
          </a:p>
          <a:p>
            <a:pPr algn="l"/>
            <a:r>
              <a:rPr lang="en-US" sz="1200" b="0" i="1" dirty="0">
                <a:solidFill>
                  <a:schemeClr val="tx1"/>
                </a:solidFill>
                <a:effectLst/>
                <a:cs typeface="Arial" panose="020B0604020202020204" pitchFamily="34" charset="0"/>
              </a:rPr>
              <a:t>I will not be denied my rights under the Canada </a:t>
            </a:r>
            <a:r>
              <a:rPr lang="en-US" sz="1200" b="0" i="1" dirty="0" err="1">
                <a:solidFill>
                  <a:schemeClr val="tx1"/>
                </a:solidFill>
                <a:effectLst/>
                <a:cs typeface="Arial" panose="020B0604020202020204" pitchFamily="34" charset="0"/>
              </a:rPr>
              <a:t>Labour</a:t>
            </a:r>
            <a:r>
              <a:rPr lang="en-US" sz="1200" b="0" i="1" dirty="0">
                <a:solidFill>
                  <a:schemeClr val="tx1"/>
                </a:solidFill>
                <a:effectLst/>
                <a:cs typeface="Arial" panose="020B0604020202020204" pitchFamily="34" charset="0"/>
              </a:rPr>
              <a:t> Code, not will I be denied my opportunity to properly meet with the LJHSC regarding this work refusal.</a:t>
            </a:r>
          </a:p>
        </p:txBody>
      </p:sp>
    </p:spTree>
    <p:extLst>
      <p:ext uri="{BB962C8B-B14F-4D97-AF65-F5344CB8AC3E}">
        <p14:creationId xmlns:p14="http://schemas.microsoft.com/office/powerpoint/2010/main" val="386515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up)">
                                      <p:cBhvr>
                                        <p:cTn id="7" dur="500"/>
                                        <p:tgtEl>
                                          <p:spTgt spid="5">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up)">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up)">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wipe(up)">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wipe(up)">
                                      <p:cBhvr>
                                        <p:cTn id="31" dur="500"/>
                                        <p:tgtEl>
                                          <p:spTgt spid="5">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Effect transition="in" filter="wipe(up)">
                                      <p:cBhvr>
                                        <p:cTn id="36"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EB19-B1E6-1661-3A57-1B20EF431F67}"/>
              </a:ext>
            </a:extLst>
          </p:cNvPr>
          <p:cNvSpPr>
            <a:spLocks noGrp="1"/>
          </p:cNvSpPr>
          <p:nvPr>
            <p:ph type="title"/>
          </p:nvPr>
        </p:nvSpPr>
        <p:spPr>
          <a:xfrm>
            <a:off x="675248" y="674597"/>
            <a:ext cx="10761783" cy="516835"/>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CA" sz="2200" dirty="0">
                <a:cs typeface="Arial" panose="020B0604020202020204" pitchFamily="34" charset="0"/>
              </a:rPr>
              <a:t>Stage 2 – Investigation by the Local Joint Health and Safety Committee (continued)</a:t>
            </a:r>
          </a:p>
        </p:txBody>
      </p:sp>
      <p:sp>
        <p:nvSpPr>
          <p:cNvPr id="3" name="TextBox 2">
            <a:extLst>
              <a:ext uri="{FF2B5EF4-FFF2-40B4-BE49-F238E27FC236}">
                <a16:creationId xmlns:a16="http://schemas.microsoft.com/office/drawing/2014/main" id="{F4940529-1C44-26ED-7DEB-22F8740FBC33}"/>
              </a:ext>
            </a:extLst>
          </p:cNvPr>
          <p:cNvSpPr txBox="1"/>
          <p:nvPr/>
        </p:nvSpPr>
        <p:spPr>
          <a:xfrm>
            <a:off x="675248" y="1294227"/>
            <a:ext cx="10170943" cy="3077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CA" sz="1400" b="1" dirty="0">
                <a:solidFill>
                  <a:schemeClr val="bg1"/>
                </a:solidFill>
                <a:cs typeface="Arial" panose="020B0604020202020204" pitchFamily="34" charset="0"/>
              </a:rPr>
              <a:t>After receiving no response, this was my second email response to the corporation regarding the LJHSC investigation</a:t>
            </a:r>
          </a:p>
        </p:txBody>
      </p:sp>
      <p:sp>
        <p:nvSpPr>
          <p:cNvPr id="5" name="TextBox 4">
            <a:extLst>
              <a:ext uri="{FF2B5EF4-FFF2-40B4-BE49-F238E27FC236}">
                <a16:creationId xmlns:a16="http://schemas.microsoft.com/office/drawing/2014/main" id="{E3E08F08-6836-7524-0B6A-15DE77FC7B31}"/>
              </a:ext>
            </a:extLst>
          </p:cNvPr>
          <p:cNvSpPr txBox="1"/>
          <p:nvPr/>
        </p:nvSpPr>
        <p:spPr>
          <a:xfrm>
            <a:off x="675248" y="1598289"/>
            <a:ext cx="10761786" cy="48320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100" b="0" i="1" dirty="0">
                <a:solidFill>
                  <a:schemeClr val="tx1"/>
                </a:solidFill>
                <a:effectLst/>
                <a:cs typeface="Arial" panose="020B0604020202020204" pitchFamily="34" charset="0"/>
              </a:rPr>
              <a:t>Good afternoon </a:t>
            </a:r>
            <a:r>
              <a:rPr lang="en-US" sz="1100" b="0" i="1" dirty="0">
                <a:solidFill>
                  <a:schemeClr val="tx1"/>
                </a:solidFill>
                <a:effectLst/>
                <a:highlight>
                  <a:srgbClr val="000000"/>
                </a:highlight>
                <a:cs typeface="Arial" panose="020B0604020202020204" pitchFamily="34" charset="0"/>
              </a:rPr>
              <a:t>       </a:t>
            </a:r>
            <a:r>
              <a:rPr lang="en-US" sz="1100" b="0" i="1" dirty="0">
                <a:solidFill>
                  <a:schemeClr val="tx1"/>
                </a:solidFill>
                <a:effectLst/>
                <a:cs typeface="Arial" panose="020B0604020202020204" pitchFamily="34" charset="0"/>
              </a:rPr>
              <a:t>, </a:t>
            </a:r>
            <a:r>
              <a:rPr lang="en-US" sz="1100" b="0" i="1" dirty="0">
                <a:solidFill>
                  <a:schemeClr val="tx1"/>
                </a:solidFill>
                <a:effectLst/>
                <a:highlight>
                  <a:srgbClr val="FFFF00"/>
                </a:highlight>
                <a:cs typeface="Arial" panose="020B0604020202020204" pitchFamily="34" charset="0"/>
              </a:rPr>
              <a:t>unfortunately the LJHSC and the corporation has not followed the correct rules of engagement and still has not provided any answers to the questions that I have provided regarding the vaccinations that the corporation is mandating their employees to take</a:t>
            </a:r>
            <a:r>
              <a:rPr lang="en-US" sz="1100" b="0" i="1" dirty="0">
                <a:solidFill>
                  <a:schemeClr val="tx1"/>
                </a:solidFill>
                <a:effectLst/>
                <a:cs typeface="Arial" panose="020B0604020202020204" pitchFamily="34" charset="0"/>
              </a:rPr>
              <a:t>.</a:t>
            </a:r>
          </a:p>
          <a:p>
            <a:pPr algn="l"/>
            <a:r>
              <a:rPr lang="en-US" sz="1100" b="0" i="1" dirty="0">
                <a:solidFill>
                  <a:schemeClr val="tx1"/>
                </a:solidFill>
                <a:effectLst/>
                <a:cs typeface="Arial" panose="020B0604020202020204" pitchFamily="34" charset="0"/>
              </a:rPr>
              <a:t> </a:t>
            </a:r>
          </a:p>
          <a:p>
            <a:pPr algn="l"/>
            <a:r>
              <a:rPr lang="en-US" sz="1100" b="0" i="1" dirty="0">
                <a:solidFill>
                  <a:schemeClr val="tx1"/>
                </a:solidFill>
                <a:effectLst/>
                <a:cs typeface="Arial" panose="020B0604020202020204" pitchFamily="34" charset="0"/>
              </a:rPr>
              <a:t>Again, I will reiterate that the process is to be followed, and in case you need some understanding as to what I am referring to, please look no further than the excerpt from the federal government down </a:t>
            </a:r>
            <a:r>
              <a:rPr lang="en-US" sz="1100" b="0" i="1" dirty="0">
                <a:solidFill>
                  <a:schemeClr val="tx1"/>
                </a:solidFill>
                <a:effectLst/>
                <a:highlight>
                  <a:srgbClr val="FFFF00"/>
                </a:highlight>
                <a:cs typeface="Arial" panose="020B0604020202020204" pitchFamily="34" charset="0"/>
              </a:rPr>
              <a:t>below as well as Canada Post’s document on Hazard reporting and the work refusal process</a:t>
            </a:r>
            <a:r>
              <a:rPr lang="en-US" sz="1100" b="0" i="1" dirty="0">
                <a:solidFill>
                  <a:schemeClr val="tx1"/>
                </a:solidFill>
                <a:effectLst/>
                <a:cs typeface="Arial" panose="020B0604020202020204" pitchFamily="34" charset="0"/>
              </a:rPr>
              <a:t>. Further to the information that you provided to me from the LJHSC, the employee that has put in the work refusal, needs to be present for the review of the material and the investigation. As I was unable to go through any of the questions on my work refusal with the LJHSC, and I was not afforded an opportunity by the LJHSC to go through my entire work refusal, this process will not move forward until this takes place.</a:t>
            </a:r>
          </a:p>
          <a:p>
            <a:pPr algn="l"/>
            <a:r>
              <a:rPr lang="en-US" sz="1100" b="0" i="1" dirty="0">
                <a:solidFill>
                  <a:schemeClr val="tx1"/>
                </a:solidFill>
                <a:effectLst/>
                <a:cs typeface="Arial" panose="020B0604020202020204" pitchFamily="34" charset="0"/>
              </a:rPr>
              <a:t> </a:t>
            </a:r>
          </a:p>
          <a:p>
            <a:pPr algn="l"/>
            <a:r>
              <a:rPr lang="en-US" sz="1100" b="0" i="1" dirty="0">
                <a:solidFill>
                  <a:schemeClr val="tx1"/>
                </a:solidFill>
                <a:effectLst/>
                <a:highlight>
                  <a:srgbClr val="FFFF00"/>
                </a:highlight>
                <a:cs typeface="Arial" panose="020B0604020202020204" pitchFamily="34" charset="0"/>
              </a:rPr>
              <a:t>At no point should the LJHSC be investigating or reviewing this matter without my presence. At no point has the LJHSC reviewed any of the material that I have submitted as per my original work refusal, nor was my immediate supervisor present during the limited 30 minute discussion that took place.</a:t>
            </a:r>
          </a:p>
          <a:p>
            <a:pPr algn="l"/>
            <a:r>
              <a:rPr lang="en-US" sz="1100" b="0" i="1" dirty="0">
                <a:solidFill>
                  <a:schemeClr val="tx1"/>
                </a:solidFill>
                <a:effectLst/>
                <a:cs typeface="Arial" panose="020B0604020202020204" pitchFamily="34" charset="0"/>
              </a:rPr>
              <a:t> </a:t>
            </a:r>
          </a:p>
          <a:p>
            <a:pPr algn="l"/>
            <a:r>
              <a:rPr lang="en-US" sz="1100" b="0" i="1" dirty="0">
                <a:solidFill>
                  <a:schemeClr val="tx1"/>
                </a:solidFill>
                <a:effectLst/>
                <a:cs typeface="Arial" panose="020B0604020202020204" pitchFamily="34" charset="0"/>
              </a:rPr>
              <a:t>I find it strange that the rules seem to keep bending for my particular work refusal, and I am still wondering why there has been no review of </a:t>
            </a:r>
            <a:r>
              <a:rPr lang="en-US" sz="1100" i="1" dirty="0">
                <a:solidFill>
                  <a:schemeClr val="tx1"/>
                </a:solidFill>
                <a:cs typeface="Arial" panose="020B0604020202020204" pitchFamily="34" charset="0"/>
              </a:rPr>
              <a:t>the</a:t>
            </a:r>
            <a:r>
              <a:rPr lang="en-US" sz="1100" b="0" i="1" dirty="0">
                <a:solidFill>
                  <a:schemeClr val="tx1"/>
                </a:solidFill>
                <a:effectLst/>
                <a:cs typeface="Arial" panose="020B0604020202020204" pitchFamily="34" charset="0"/>
              </a:rPr>
              <a:t> provided material with me present to provide insight and understanding around my concerns about vaccination safety. You also have not addressed any of the concerns nor have you provided me any minutes that reflect my actual 30 minute discussion with the LJHSC about the Core Public Administration or Canada Post’s absence from the schedules that the federal vaccination mandate was for.</a:t>
            </a:r>
          </a:p>
          <a:p>
            <a:pPr algn="l"/>
            <a:r>
              <a:rPr lang="en-US" sz="1100" b="0" i="1" dirty="0">
                <a:solidFill>
                  <a:schemeClr val="tx1"/>
                </a:solidFill>
                <a:effectLst/>
                <a:cs typeface="Arial" panose="020B0604020202020204" pitchFamily="34" charset="0"/>
              </a:rPr>
              <a:t> </a:t>
            </a:r>
          </a:p>
          <a:p>
            <a:pPr algn="l"/>
            <a:r>
              <a:rPr lang="en-US" sz="1100" b="0" i="1" dirty="0">
                <a:solidFill>
                  <a:schemeClr val="tx1"/>
                </a:solidFill>
                <a:effectLst/>
                <a:highlight>
                  <a:srgbClr val="FFFF00"/>
                </a:highlight>
                <a:cs typeface="Arial" panose="020B0604020202020204" pitchFamily="34" charset="0"/>
              </a:rPr>
              <a:t>This is unacceptable, and does not follow the legislation that has already been created in section 2 of the Canada </a:t>
            </a:r>
            <a:r>
              <a:rPr lang="en-US" sz="1100" b="0" i="1" dirty="0" err="1">
                <a:solidFill>
                  <a:schemeClr val="tx1"/>
                </a:solidFill>
                <a:effectLst/>
                <a:highlight>
                  <a:srgbClr val="FFFF00"/>
                </a:highlight>
                <a:cs typeface="Arial" panose="020B0604020202020204" pitchFamily="34" charset="0"/>
              </a:rPr>
              <a:t>Labour</a:t>
            </a:r>
            <a:r>
              <a:rPr lang="en-US" sz="1100" b="0" i="1" dirty="0">
                <a:solidFill>
                  <a:schemeClr val="tx1"/>
                </a:solidFill>
                <a:effectLst/>
                <a:highlight>
                  <a:srgbClr val="FFFF00"/>
                </a:highlight>
                <a:cs typeface="Arial" panose="020B0604020202020204" pitchFamily="34" charset="0"/>
              </a:rPr>
              <a:t> Code. I will also add that it is not appropriate to claim that the Public Health Authority of Canada is my employer. By the legal definition, they are not my employer and cannot mandate anything at Canada Post.  I again point you to the Employer’s Responsibilities under section 2 of the Canada </a:t>
            </a:r>
            <a:r>
              <a:rPr lang="en-US" sz="1100" b="0" i="1" dirty="0" err="1">
                <a:solidFill>
                  <a:schemeClr val="tx1"/>
                </a:solidFill>
                <a:effectLst/>
                <a:highlight>
                  <a:srgbClr val="FFFF00"/>
                </a:highlight>
                <a:cs typeface="Arial" panose="020B0604020202020204" pitchFamily="34" charset="0"/>
              </a:rPr>
              <a:t>Labour</a:t>
            </a:r>
            <a:r>
              <a:rPr lang="en-US" sz="1100" b="0" i="1" dirty="0">
                <a:solidFill>
                  <a:schemeClr val="tx1"/>
                </a:solidFill>
                <a:effectLst/>
                <a:highlight>
                  <a:srgbClr val="FFFF00"/>
                </a:highlight>
                <a:cs typeface="Arial" panose="020B0604020202020204" pitchFamily="34" charset="0"/>
              </a:rPr>
              <a:t> Code and will add that there have already been several errors made by the corporation as it pertains to the work refusal process; both the </a:t>
            </a:r>
            <a:r>
              <a:rPr lang="en-US" sz="1100" b="0" i="1" dirty="0" err="1">
                <a:solidFill>
                  <a:schemeClr val="tx1"/>
                </a:solidFill>
                <a:effectLst/>
                <a:highlight>
                  <a:srgbClr val="FFFF00"/>
                </a:highlight>
                <a:cs typeface="Arial" panose="020B0604020202020204" pitchFamily="34" charset="0"/>
              </a:rPr>
              <a:t>Labour</a:t>
            </a:r>
            <a:r>
              <a:rPr lang="en-US" sz="1100" b="0" i="1" dirty="0">
                <a:solidFill>
                  <a:schemeClr val="tx1"/>
                </a:solidFill>
                <a:effectLst/>
                <a:highlight>
                  <a:srgbClr val="FFFF00"/>
                </a:highlight>
                <a:cs typeface="Arial" panose="020B0604020202020204" pitchFamily="34" charset="0"/>
              </a:rPr>
              <a:t> Code and with our own internal policies. Further to these issues, you still have not provided me any answers under my Right to Know, or my Right To Participate, which would facilitate in my informed consent regarding the corporation’s vaccination mandate.</a:t>
            </a:r>
          </a:p>
          <a:p>
            <a:pPr algn="l"/>
            <a:r>
              <a:rPr lang="en-US" sz="1100" b="0" i="1" dirty="0">
                <a:solidFill>
                  <a:schemeClr val="tx1"/>
                </a:solidFill>
                <a:effectLst/>
                <a:cs typeface="Arial" panose="020B0604020202020204" pitchFamily="34" charset="0"/>
              </a:rPr>
              <a:t> </a:t>
            </a:r>
          </a:p>
          <a:p>
            <a:pPr algn="l"/>
            <a:r>
              <a:rPr lang="en-US" sz="1100" b="0" i="1" dirty="0">
                <a:solidFill>
                  <a:schemeClr val="tx1"/>
                </a:solidFill>
                <a:effectLst/>
                <a:highlight>
                  <a:srgbClr val="FFFF00"/>
                </a:highlight>
                <a:cs typeface="Arial" panose="020B0604020202020204" pitchFamily="34" charset="0"/>
              </a:rPr>
              <a:t>I will also add that Canada Post has already conceded in their first response to me, that the corporation was “asked” by the federal government to implement these policies. See below. This issue is at the very heart of the concern that I have brought forward to you all for review: that Canada Post created a workplace safety practice that was never a mandate for the corporation to undertake. As such, since the corporation has taken this direction they need to fulfill their obligations under the employer’s responsibilities.</a:t>
            </a:r>
          </a:p>
        </p:txBody>
      </p:sp>
    </p:spTree>
    <p:extLst>
      <p:ext uri="{BB962C8B-B14F-4D97-AF65-F5344CB8AC3E}">
        <p14:creationId xmlns:p14="http://schemas.microsoft.com/office/powerpoint/2010/main" val="321590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up)">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up)">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up)">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up)">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wipe(up)">
                                      <p:cBhvr>
                                        <p:cTn id="3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5C21CB-EABD-B21E-0ED7-62BAB207B7CE}"/>
              </a:ext>
            </a:extLst>
          </p:cNvPr>
          <p:cNvSpPr txBox="1"/>
          <p:nvPr/>
        </p:nvSpPr>
        <p:spPr>
          <a:xfrm>
            <a:off x="647114" y="633047"/>
            <a:ext cx="10897772"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sz="2400" dirty="0">
                <a:cs typeface="Arial" panose="020B0604020202020204" pitchFamily="34" charset="0"/>
              </a:rPr>
              <a:t>Stage 3 – Investigation by Canadian Labour Board  - ESDC</a:t>
            </a:r>
          </a:p>
        </p:txBody>
      </p:sp>
      <p:sp>
        <p:nvSpPr>
          <p:cNvPr id="3" name="TextBox 2">
            <a:extLst>
              <a:ext uri="{FF2B5EF4-FFF2-40B4-BE49-F238E27FC236}">
                <a16:creationId xmlns:a16="http://schemas.microsoft.com/office/drawing/2014/main" id="{8D760B71-9025-542B-9E65-77FA676223DF}"/>
              </a:ext>
            </a:extLst>
          </p:cNvPr>
          <p:cNvSpPr txBox="1"/>
          <p:nvPr/>
        </p:nvSpPr>
        <p:spPr>
          <a:xfrm>
            <a:off x="647113" y="1252025"/>
            <a:ext cx="10897773"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dirty="0">
                <a:cs typeface="Arial" panose="020B0604020202020204" pitchFamily="34" charset="0"/>
              </a:rPr>
              <a:t>After the corporation ignored my emails, my concerns were forwarded to the Labour Board. Again, I had some temporary hope, as the Labour Board HSO was someone that I had worked with on several prior work refusals.</a:t>
            </a:r>
          </a:p>
          <a:p>
            <a:r>
              <a:rPr lang="en-CA" sz="1400" dirty="0">
                <a:cs typeface="Arial" panose="020B0604020202020204" pitchFamily="34" charset="0"/>
              </a:rPr>
              <a:t>But this was short lived, the HSO ended up trying to talk me out of my work refusal to begin with.</a:t>
            </a:r>
          </a:p>
          <a:p>
            <a:endParaRPr lang="en-CA" sz="1400" dirty="0">
              <a:cs typeface="Arial" panose="020B0604020202020204" pitchFamily="34" charset="0"/>
            </a:endParaRPr>
          </a:p>
          <a:p>
            <a:r>
              <a:rPr lang="en-CA" sz="1400" dirty="0">
                <a:cs typeface="Arial" panose="020B0604020202020204" pitchFamily="34" charset="0"/>
              </a:rPr>
              <a:t>During an intense 45 minute phone call, I was able to convince the HSO and his supervisor that they were required by law to investigate all of my concerns. </a:t>
            </a:r>
          </a:p>
        </p:txBody>
      </p:sp>
      <p:sp>
        <p:nvSpPr>
          <p:cNvPr id="4" name="TextBox 3">
            <a:extLst>
              <a:ext uri="{FF2B5EF4-FFF2-40B4-BE49-F238E27FC236}">
                <a16:creationId xmlns:a16="http://schemas.microsoft.com/office/drawing/2014/main" id="{EF2C117A-764E-5F64-62AF-9676181C4772}"/>
              </a:ext>
            </a:extLst>
          </p:cNvPr>
          <p:cNvSpPr txBox="1"/>
          <p:nvPr/>
        </p:nvSpPr>
        <p:spPr>
          <a:xfrm>
            <a:off x="647114" y="2808988"/>
            <a:ext cx="3981157" cy="34932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300" dirty="0">
                <a:cs typeface="Arial" panose="020B0604020202020204" pitchFamily="34" charset="0"/>
              </a:rPr>
              <a:t>The HSO advised me that he received all of my documentation, including my </a:t>
            </a:r>
            <a:r>
              <a:rPr lang="en-CA" sz="1300" b="1" i="1" dirty="0">
                <a:cs typeface="Arial" panose="020B0604020202020204" pitchFamily="34" charset="0"/>
              </a:rPr>
              <a:t>Letter of Informed Consent, </a:t>
            </a:r>
            <a:r>
              <a:rPr lang="en-CA" sz="1300" dirty="0">
                <a:cs typeface="Arial" panose="020B0604020202020204" pitchFamily="34" charset="0"/>
              </a:rPr>
              <a:t>and that I would be able to present ALL of my material as part of my work refusal to him and his HSO colleague that would be investigating the matter. </a:t>
            </a:r>
          </a:p>
          <a:p>
            <a:endParaRPr lang="en-CA" sz="1300" dirty="0">
              <a:cs typeface="Arial" panose="020B0604020202020204" pitchFamily="34" charset="0"/>
            </a:endParaRPr>
          </a:p>
          <a:p>
            <a:r>
              <a:rPr lang="en-CA" sz="1300" dirty="0">
                <a:cs typeface="Arial" panose="020B0604020202020204" pitchFamily="34" charset="0"/>
              </a:rPr>
              <a:t>This gave me some hope, as I finally would be able to show the board my evidence, and how many egregious violations the employer had committed. </a:t>
            </a:r>
          </a:p>
          <a:p>
            <a:endParaRPr lang="en-CA" sz="1300" dirty="0">
              <a:cs typeface="Arial" panose="020B0604020202020204" pitchFamily="34" charset="0"/>
            </a:endParaRPr>
          </a:p>
          <a:p>
            <a:r>
              <a:rPr lang="en-CA" sz="1300" dirty="0">
                <a:cs typeface="Arial" panose="020B0604020202020204" pitchFamily="34" charset="0"/>
              </a:rPr>
              <a:t>However my elation was short lived...</a:t>
            </a:r>
            <a:br>
              <a:rPr lang="en-CA" sz="1300" dirty="0">
                <a:cs typeface="Arial" panose="020B0604020202020204" pitchFamily="34" charset="0"/>
              </a:rPr>
            </a:br>
            <a:r>
              <a:rPr lang="en-CA" sz="1300" dirty="0">
                <a:cs typeface="Arial" panose="020B0604020202020204" pitchFamily="34" charset="0"/>
              </a:rPr>
              <a:t>After the HSO read my letter of informed consent, he no longer wanted me to present my material, and told me flat out that this was </a:t>
            </a:r>
            <a:r>
              <a:rPr lang="en-CA" sz="1300" b="1" dirty="0">
                <a:cs typeface="Arial" panose="020B0604020202020204" pitchFamily="34" charset="0"/>
              </a:rPr>
              <a:t>“his investigation” </a:t>
            </a:r>
            <a:r>
              <a:rPr lang="en-CA" sz="1300" dirty="0">
                <a:cs typeface="Arial" panose="020B0604020202020204" pitchFamily="34" charset="0"/>
              </a:rPr>
              <a:t>and that he would be running it and asking the questions.</a:t>
            </a:r>
          </a:p>
        </p:txBody>
      </p:sp>
      <p:sp>
        <p:nvSpPr>
          <p:cNvPr id="5" name="TextBox 4">
            <a:extLst>
              <a:ext uri="{FF2B5EF4-FFF2-40B4-BE49-F238E27FC236}">
                <a16:creationId xmlns:a16="http://schemas.microsoft.com/office/drawing/2014/main" id="{FCD39425-3356-817E-10B9-0283C008F880}"/>
              </a:ext>
            </a:extLst>
          </p:cNvPr>
          <p:cNvSpPr txBox="1"/>
          <p:nvPr/>
        </p:nvSpPr>
        <p:spPr>
          <a:xfrm>
            <a:off x="4754880" y="2747884"/>
            <a:ext cx="6790007" cy="3693319"/>
          </a:xfrm>
          <a:prstGeom prst="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300" i="1" dirty="0">
                <a:solidFill>
                  <a:srgbClr val="242424"/>
                </a:solidFill>
                <a:effectLst/>
                <a:cs typeface="Arial" panose="020B0604020202020204" pitchFamily="34" charset="0"/>
              </a:rPr>
              <a:t>Good morning  </a:t>
            </a:r>
            <a:r>
              <a:rPr lang="en-US" sz="1300" i="1" dirty="0">
                <a:solidFill>
                  <a:srgbClr val="242424"/>
                </a:solidFill>
                <a:effectLst/>
                <a:highlight>
                  <a:srgbClr val="000000"/>
                </a:highlight>
                <a:cs typeface="Arial" panose="020B0604020202020204" pitchFamily="34" charset="0"/>
              </a:rPr>
              <a:t>         </a:t>
            </a:r>
            <a:r>
              <a:rPr lang="en-US" sz="1300" i="1" dirty="0">
                <a:solidFill>
                  <a:srgbClr val="242424"/>
                </a:solidFill>
                <a:effectLst/>
                <a:cs typeface="Arial" panose="020B0604020202020204" pitchFamily="34" charset="0"/>
              </a:rPr>
              <a:t>, I have spoken to </a:t>
            </a:r>
            <a:r>
              <a:rPr lang="en-US" sz="1300" i="1" dirty="0">
                <a:solidFill>
                  <a:srgbClr val="242424"/>
                </a:solidFill>
                <a:effectLst/>
                <a:highlight>
                  <a:srgbClr val="000000"/>
                </a:highlight>
                <a:cs typeface="Arial" panose="020B0604020202020204" pitchFamily="34" charset="0"/>
              </a:rPr>
              <a:t>               </a:t>
            </a:r>
            <a:r>
              <a:rPr lang="en-US" sz="1300" i="1" dirty="0">
                <a:solidFill>
                  <a:srgbClr val="242424"/>
                </a:solidFill>
                <a:effectLst/>
                <a:cs typeface="Arial" panose="020B0604020202020204" pitchFamily="34" charset="0"/>
              </a:rPr>
              <a:t>  and due to his very busy schedule, the earliest opportunity for us to meet would be Friday at 9:00 am.</a:t>
            </a:r>
          </a:p>
          <a:p>
            <a:pPr algn="l"/>
            <a:r>
              <a:rPr lang="en-US" sz="1300" i="1" dirty="0">
                <a:solidFill>
                  <a:srgbClr val="242424"/>
                </a:solidFill>
                <a:effectLst/>
                <a:cs typeface="Arial" panose="020B0604020202020204" pitchFamily="34" charset="0"/>
              </a:rPr>
              <a:t> </a:t>
            </a:r>
          </a:p>
          <a:p>
            <a:pPr algn="l"/>
            <a:r>
              <a:rPr lang="en-US" sz="1300" b="1" i="1" dirty="0">
                <a:solidFill>
                  <a:srgbClr val="242424"/>
                </a:solidFill>
                <a:effectLst/>
                <a:cs typeface="Arial" panose="020B0604020202020204" pitchFamily="34" charset="0"/>
              </a:rPr>
              <a:t>I would recommend booking off your whole day, as there will be much to discuss</a:t>
            </a:r>
            <a:r>
              <a:rPr lang="en-US" sz="1300" i="1" dirty="0">
                <a:solidFill>
                  <a:srgbClr val="242424"/>
                </a:solidFill>
                <a:effectLst/>
                <a:cs typeface="Arial" panose="020B0604020202020204" pitchFamily="34" charset="0"/>
              </a:rPr>
              <a:t>. </a:t>
            </a:r>
            <a:r>
              <a:rPr lang="en-US" sz="1300" b="1" i="1" dirty="0">
                <a:solidFill>
                  <a:srgbClr val="242424"/>
                </a:solidFill>
                <a:effectLst/>
                <a:cs typeface="Arial" panose="020B0604020202020204" pitchFamily="34" charset="0"/>
              </a:rPr>
              <a:t>I do not know if we will conclude with all of my information on that day, so please consider being ready to have another meeting</a:t>
            </a:r>
            <a:r>
              <a:rPr lang="en-US" sz="1300" i="1" dirty="0">
                <a:solidFill>
                  <a:srgbClr val="242424"/>
                </a:solidFill>
                <a:effectLst/>
                <a:cs typeface="Arial" panose="020B0604020202020204" pitchFamily="34" charset="0"/>
              </a:rPr>
              <a:t> </a:t>
            </a:r>
            <a:r>
              <a:rPr lang="en-US" sz="1300" b="1" i="1" dirty="0">
                <a:solidFill>
                  <a:srgbClr val="242424"/>
                </a:solidFill>
                <a:effectLst/>
                <a:cs typeface="Arial" panose="020B0604020202020204" pitchFamily="34" charset="0"/>
              </a:rPr>
              <a:t>to finish anything that was not covered in the first meeting</a:t>
            </a:r>
            <a:r>
              <a:rPr lang="en-US" sz="1300" i="1" dirty="0">
                <a:solidFill>
                  <a:srgbClr val="242424"/>
                </a:solidFill>
                <a:effectLst/>
                <a:cs typeface="Arial" panose="020B0604020202020204" pitchFamily="34" charset="0"/>
              </a:rPr>
              <a:t> – we can cross that bridge when we get there if necessary of course.</a:t>
            </a:r>
          </a:p>
          <a:p>
            <a:pPr algn="l"/>
            <a:r>
              <a:rPr lang="en-US" sz="1300" i="1" dirty="0">
                <a:solidFill>
                  <a:srgbClr val="242424"/>
                </a:solidFill>
                <a:effectLst/>
                <a:cs typeface="Arial" panose="020B0604020202020204" pitchFamily="34" charset="0"/>
              </a:rPr>
              <a:t> </a:t>
            </a:r>
          </a:p>
          <a:p>
            <a:pPr algn="l"/>
            <a:r>
              <a:rPr lang="en-US" sz="1300" i="1" dirty="0">
                <a:solidFill>
                  <a:srgbClr val="242424"/>
                </a:solidFill>
                <a:effectLst/>
                <a:cs typeface="Arial" panose="020B0604020202020204" pitchFamily="34" charset="0"/>
              </a:rPr>
              <a:t>I would also like written confirmation or by means of email, that the employer was okay with me working from home over the duration of the work refusal as per our conversation on Friday, December 8</a:t>
            </a:r>
            <a:r>
              <a:rPr lang="en-US" sz="1300" i="1" baseline="30000" dirty="0">
                <a:solidFill>
                  <a:srgbClr val="242424"/>
                </a:solidFill>
                <a:effectLst/>
                <a:cs typeface="Arial" panose="020B0604020202020204" pitchFamily="34" charset="0"/>
              </a:rPr>
              <a:t>th</a:t>
            </a:r>
            <a:r>
              <a:rPr lang="en-US" sz="1300" i="1" dirty="0">
                <a:solidFill>
                  <a:srgbClr val="242424"/>
                </a:solidFill>
                <a:effectLst/>
                <a:cs typeface="Arial" panose="020B0604020202020204" pitchFamily="34" charset="0"/>
              </a:rPr>
              <a:t>, 2021 at approximately 6:00 pm.</a:t>
            </a:r>
          </a:p>
          <a:p>
            <a:pPr algn="l"/>
            <a:r>
              <a:rPr lang="en-US" sz="1300" i="1" dirty="0">
                <a:solidFill>
                  <a:srgbClr val="242424"/>
                </a:solidFill>
                <a:effectLst/>
                <a:cs typeface="Arial" panose="020B0604020202020204" pitchFamily="34" charset="0"/>
              </a:rPr>
              <a:t> </a:t>
            </a:r>
          </a:p>
          <a:p>
            <a:pPr algn="l"/>
            <a:r>
              <a:rPr lang="en-US" sz="1300" b="1" i="1" dirty="0">
                <a:solidFill>
                  <a:srgbClr val="242424"/>
                </a:solidFill>
                <a:effectLst/>
                <a:cs typeface="Arial" panose="020B0604020202020204" pitchFamily="34" charset="0"/>
              </a:rPr>
              <a:t>I would also like written confirmation or by means of email, that the employer has not fulfilled their obligations under the Internal Complaint Resolution Process within the Canada </a:t>
            </a:r>
            <a:r>
              <a:rPr lang="en-US" sz="1300" b="1" i="1" dirty="0" err="1">
                <a:solidFill>
                  <a:srgbClr val="242424"/>
                </a:solidFill>
                <a:effectLst/>
                <a:cs typeface="Arial" panose="020B0604020202020204" pitchFamily="34" charset="0"/>
              </a:rPr>
              <a:t>Labour</a:t>
            </a:r>
            <a:r>
              <a:rPr lang="en-US" sz="1300" b="1" i="1" dirty="0">
                <a:solidFill>
                  <a:srgbClr val="242424"/>
                </a:solidFill>
                <a:effectLst/>
                <a:cs typeface="Arial" panose="020B0604020202020204" pitchFamily="34" charset="0"/>
              </a:rPr>
              <a:t> Code to provide me the answers to the questions I submitted to them regarding my Right to Know about vaccine safety. </a:t>
            </a:r>
          </a:p>
          <a:p>
            <a:pPr algn="l"/>
            <a:r>
              <a:rPr lang="en-US" sz="1300" i="1" dirty="0">
                <a:solidFill>
                  <a:srgbClr val="242424"/>
                </a:solidFill>
                <a:effectLst/>
                <a:cs typeface="Arial" panose="020B0604020202020204" pitchFamily="34" charset="0"/>
              </a:rPr>
              <a:t>Thank you and I look forward to speaking with you on Friday at 9:00 am.</a:t>
            </a:r>
          </a:p>
        </p:txBody>
      </p:sp>
      <p:sp>
        <p:nvSpPr>
          <p:cNvPr id="6" name="Arrow: Right 5">
            <a:extLst>
              <a:ext uri="{FF2B5EF4-FFF2-40B4-BE49-F238E27FC236}">
                <a16:creationId xmlns:a16="http://schemas.microsoft.com/office/drawing/2014/main" id="{E0E507F9-4F09-04D2-D522-9A223BBC929F}"/>
              </a:ext>
            </a:extLst>
          </p:cNvPr>
          <p:cNvSpPr/>
          <p:nvPr/>
        </p:nvSpPr>
        <p:spPr>
          <a:xfrm>
            <a:off x="4114800" y="3756749"/>
            <a:ext cx="717452" cy="54864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6108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5C21CB-EABD-B21E-0ED7-62BAB207B7CE}"/>
              </a:ext>
            </a:extLst>
          </p:cNvPr>
          <p:cNvSpPr txBox="1"/>
          <p:nvPr/>
        </p:nvSpPr>
        <p:spPr>
          <a:xfrm>
            <a:off x="759654" y="716807"/>
            <a:ext cx="10785229"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sz="2400" dirty="0">
                <a:cs typeface="Arial" panose="020B0604020202020204" pitchFamily="34" charset="0"/>
              </a:rPr>
              <a:t>Stage 3 – Investigation by Canadian Labour Board  - ESDC</a:t>
            </a:r>
          </a:p>
        </p:txBody>
      </p:sp>
      <p:sp>
        <p:nvSpPr>
          <p:cNvPr id="3" name="TextBox 2">
            <a:extLst>
              <a:ext uri="{FF2B5EF4-FFF2-40B4-BE49-F238E27FC236}">
                <a16:creationId xmlns:a16="http://schemas.microsoft.com/office/drawing/2014/main" id="{8D760B71-9025-542B-9E65-77FA676223DF}"/>
              </a:ext>
            </a:extLst>
          </p:cNvPr>
          <p:cNvSpPr txBox="1"/>
          <p:nvPr/>
        </p:nvSpPr>
        <p:spPr>
          <a:xfrm>
            <a:off x="759654" y="1304437"/>
            <a:ext cx="1078523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600" dirty="0">
                <a:cs typeface="Arial" panose="020B0604020202020204" pitchFamily="34" charset="0"/>
              </a:rPr>
              <a:t>This was the response from the </a:t>
            </a:r>
            <a:r>
              <a:rPr lang="en-CA" sz="1600" b="1" dirty="0">
                <a:cs typeface="Arial" panose="020B0604020202020204" pitchFamily="34" charset="0"/>
              </a:rPr>
              <a:t>Senior Health and Safety Officer </a:t>
            </a:r>
            <a:r>
              <a:rPr lang="en-CA" sz="1600" dirty="0">
                <a:cs typeface="Arial" panose="020B0604020202020204" pitchFamily="34" charset="0"/>
              </a:rPr>
              <a:t>from the Labour Board AFTER he told me that I would be able to present  all of this material on the telephone.</a:t>
            </a:r>
          </a:p>
        </p:txBody>
      </p:sp>
      <p:sp>
        <p:nvSpPr>
          <p:cNvPr id="5" name="TextBox 4">
            <a:extLst>
              <a:ext uri="{FF2B5EF4-FFF2-40B4-BE49-F238E27FC236}">
                <a16:creationId xmlns:a16="http://schemas.microsoft.com/office/drawing/2014/main" id="{FCD39425-3356-817E-10B9-0283C008F880}"/>
              </a:ext>
            </a:extLst>
          </p:cNvPr>
          <p:cNvSpPr txBox="1"/>
          <p:nvPr/>
        </p:nvSpPr>
        <p:spPr>
          <a:xfrm>
            <a:off x="759654" y="2015177"/>
            <a:ext cx="10785230" cy="4093428"/>
          </a:xfrm>
          <a:prstGeom prst="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300" i="1" dirty="0">
                <a:cs typeface="Arial" panose="020B0604020202020204" pitchFamily="34" charset="0"/>
              </a:rPr>
              <a:t>Good afternoon Ryan;</a:t>
            </a:r>
          </a:p>
          <a:p>
            <a:r>
              <a:rPr lang="en-US" sz="1300" i="1" dirty="0">
                <a:cs typeface="Arial" panose="020B0604020202020204" pitchFamily="34" charset="0"/>
              </a:rPr>
              <a:t> </a:t>
            </a:r>
          </a:p>
          <a:p>
            <a:r>
              <a:rPr lang="en-US" sz="1300" i="1" dirty="0">
                <a:cs typeface="Arial" panose="020B0604020202020204" pitchFamily="34" charset="0"/>
              </a:rPr>
              <a:t>Myself and </a:t>
            </a:r>
            <a:r>
              <a:rPr lang="en-US" sz="1300" i="1" dirty="0">
                <a:highlight>
                  <a:srgbClr val="000000"/>
                </a:highlight>
                <a:cs typeface="Arial" panose="020B0604020202020204" pitchFamily="34" charset="0"/>
              </a:rPr>
              <a:t>            </a:t>
            </a:r>
            <a:r>
              <a:rPr lang="en-US" sz="1300" i="1" dirty="0">
                <a:cs typeface="Arial" panose="020B0604020202020204" pitchFamily="34" charset="0"/>
              </a:rPr>
              <a:t> will not be booking off the whole day as there is no need to take part in a full presentation on the information you have about your personal objections to the vaccine. All the hard work you have done is so you may make an informed decision (personally) as to if you want to follow Canada Posts Mandatory vaccination practice. We as investigators need to investigate the task that is being refused (being vaccinated) and the facts behind that refusal. Please keep in mind I am not dismissing you as to your concerns  however I do have to keep to the task (vaccination) you are refusing. </a:t>
            </a:r>
            <a:r>
              <a:rPr lang="en-US" sz="1300" b="1" i="1" u="sng" dirty="0">
                <a:cs typeface="Arial" panose="020B0604020202020204" pitchFamily="34" charset="0"/>
              </a:rPr>
              <a:t>I have all the information you provided to the employer including the letter which has all the links to information, all of which have been reviewed as well as information form Health Canada and their approvals on the vaccines.</a:t>
            </a:r>
          </a:p>
          <a:p>
            <a:r>
              <a:rPr lang="en-US" sz="1300" i="1" dirty="0">
                <a:cs typeface="Arial" panose="020B0604020202020204" pitchFamily="34" charset="0"/>
              </a:rPr>
              <a:t> </a:t>
            </a:r>
          </a:p>
          <a:p>
            <a:r>
              <a:rPr lang="en-US" sz="1300" b="1" i="1" u="sng" dirty="0">
                <a:cs typeface="Arial" panose="020B0604020202020204" pitchFamily="34" charset="0"/>
              </a:rPr>
              <a:t>As to your ICRP complaint if I as the investigating officer identifies contraventions of the Code</a:t>
            </a:r>
            <a:r>
              <a:rPr lang="en-US" sz="1300" i="1" dirty="0">
                <a:cs typeface="Arial" panose="020B0604020202020204" pitchFamily="34" charset="0"/>
              </a:rPr>
              <a:t>, I may take appropriate enforcement action however, I must consider this option for contraventions closely related to the reasons for the refusal and look at if a more appropriate legislation to which those contraventions should be dealt with such as the Internal Complaint Resolution Process.</a:t>
            </a:r>
          </a:p>
          <a:p>
            <a:r>
              <a:rPr lang="en-US" sz="1300" i="1" dirty="0">
                <a:cs typeface="Arial" panose="020B0604020202020204" pitchFamily="34" charset="0"/>
              </a:rPr>
              <a:t> </a:t>
            </a:r>
          </a:p>
          <a:p>
            <a:r>
              <a:rPr lang="en-US" sz="1300" i="1" dirty="0">
                <a:cs typeface="Arial" panose="020B0604020202020204" pitchFamily="34" charset="0"/>
              </a:rPr>
              <a:t>Please provide us with a reasonable time to conduct an interview where you may present any new facts outside of what we are already in possession of, this does not mean third party information as I am not an expert on the vaccinations and must follow Health Canada Guidance as they are the qualified organization.</a:t>
            </a:r>
          </a:p>
          <a:p>
            <a:r>
              <a:rPr lang="en-US" sz="1300" i="1" dirty="0">
                <a:cs typeface="Arial" panose="020B0604020202020204" pitchFamily="34" charset="0"/>
              </a:rPr>
              <a:t> </a:t>
            </a:r>
          </a:p>
          <a:p>
            <a:r>
              <a:rPr lang="en-US" sz="1300" b="1" i="1" u="sng" dirty="0">
                <a:cs typeface="Arial" panose="020B0604020202020204" pitchFamily="34" charset="0"/>
              </a:rPr>
              <a:t>This investigation is done in accordance with my operational guidelines and I am the lead on this investigation, I will maintain control of the investigation, and allow each party to provide their information as long as it pertains to the task (vaccination) being refused.</a:t>
            </a:r>
          </a:p>
        </p:txBody>
      </p:sp>
      <p:sp>
        <p:nvSpPr>
          <p:cNvPr id="7" name="Arrow: Down 6">
            <a:extLst>
              <a:ext uri="{FF2B5EF4-FFF2-40B4-BE49-F238E27FC236}">
                <a16:creationId xmlns:a16="http://schemas.microsoft.com/office/drawing/2014/main" id="{54891656-F475-FBCD-5703-93EA50AB2E12}"/>
              </a:ext>
            </a:extLst>
          </p:cNvPr>
          <p:cNvSpPr/>
          <p:nvPr/>
        </p:nvSpPr>
        <p:spPr>
          <a:xfrm>
            <a:off x="6485206" y="1674055"/>
            <a:ext cx="675249" cy="78779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9278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5C21CB-EABD-B21E-0ED7-62BAB207B7CE}"/>
              </a:ext>
            </a:extLst>
          </p:cNvPr>
          <p:cNvSpPr txBox="1"/>
          <p:nvPr/>
        </p:nvSpPr>
        <p:spPr>
          <a:xfrm>
            <a:off x="773723" y="728102"/>
            <a:ext cx="10771160"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sz="2400" dirty="0">
                <a:cs typeface="Arial" panose="020B0604020202020204" pitchFamily="34" charset="0"/>
              </a:rPr>
              <a:t>Stage 3 – Investigation by Canadian Labour Board  - ESDC</a:t>
            </a:r>
          </a:p>
        </p:txBody>
      </p:sp>
      <p:sp>
        <p:nvSpPr>
          <p:cNvPr id="3" name="TextBox 2">
            <a:extLst>
              <a:ext uri="{FF2B5EF4-FFF2-40B4-BE49-F238E27FC236}">
                <a16:creationId xmlns:a16="http://schemas.microsoft.com/office/drawing/2014/main" id="{8D760B71-9025-542B-9E65-77FA676223DF}"/>
              </a:ext>
            </a:extLst>
          </p:cNvPr>
          <p:cNvSpPr txBox="1"/>
          <p:nvPr/>
        </p:nvSpPr>
        <p:spPr>
          <a:xfrm>
            <a:off x="773723" y="1304437"/>
            <a:ext cx="10771161"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600" dirty="0">
                <a:cs typeface="Arial" panose="020B0604020202020204" pitchFamily="34" charset="0"/>
              </a:rPr>
              <a:t>Of course I immediately responded to the ESDC Officer that it was </a:t>
            </a:r>
            <a:r>
              <a:rPr lang="en-CA" sz="1600" b="1" u="sng" dirty="0">
                <a:cs typeface="Arial" panose="020B0604020202020204" pitchFamily="34" charset="0"/>
              </a:rPr>
              <a:t>ABSOLUTELY his investigation,</a:t>
            </a:r>
            <a:r>
              <a:rPr lang="en-CA" sz="1600" dirty="0">
                <a:cs typeface="Arial" panose="020B0604020202020204" pitchFamily="34" charset="0"/>
              </a:rPr>
              <a:t> as he would have to make a decision as to whether or not the vaccines constituted a danger based on my complaint. </a:t>
            </a:r>
            <a:br>
              <a:rPr lang="en-CA" sz="1600" dirty="0">
                <a:cs typeface="Arial" panose="020B0604020202020204" pitchFamily="34" charset="0"/>
              </a:rPr>
            </a:br>
            <a:r>
              <a:rPr lang="en-CA" sz="1600" dirty="0">
                <a:cs typeface="Arial" panose="020B0604020202020204" pitchFamily="34" charset="0"/>
              </a:rPr>
              <a:t>I also advised him that I thought it strange that he changed his mind so abruptly, and that it was strange that he did not want any additional information for such an important decision. </a:t>
            </a:r>
          </a:p>
        </p:txBody>
      </p:sp>
      <p:sp>
        <p:nvSpPr>
          <p:cNvPr id="4" name="TextBox 3">
            <a:extLst>
              <a:ext uri="{FF2B5EF4-FFF2-40B4-BE49-F238E27FC236}">
                <a16:creationId xmlns:a16="http://schemas.microsoft.com/office/drawing/2014/main" id="{06CACC5A-2AB6-34E8-E29B-526D3B45D159}"/>
              </a:ext>
            </a:extLst>
          </p:cNvPr>
          <p:cNvSpPr txBox="1"/>
          <p:nvPr/>
        </p:nvSpPr>
        <p:spPr>
          <a:xfrm>
            <a:off x="773722" y="2491187"/>
            <a:ext cx="10771161" cy="397031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l"/>
            <a:r>
              <a:rPr lang="en-US" sz="1400" i="1" dirty="0">
                <a:solidFill>
                  <a:srgbClr val="242424"/>
                </a:solidFill>
                <a:effectLst/>
                <a:cs typeface="Arial" panose="020B0604020202020204" pitchFamily="34" charset="0"/>
              </a:rPr>
              <a:t>Thank you for your response Robert, I am confused by </a:t>
            </a:r>
            <a:r>
              <a:rPr lang="en-US" sz="1400" b="1" i="1" dirty="0">
                <a:solidFill>
                  <a:srgbClr val="242424"/>
                </a:solidFill>
                <a:effectLst/>
                <a:cs typeface="Arial" panose="020B0604020202020204" pitchFamily="34" charset="0"/>
              </a:rPr>
              <a:t>your response that you will not allow me to present any material </a:t>
            </a:r>
            <a:r>
              <a:rPr lang="en-US" sz="1400" i="1" dirty="0">
                <a:solidFill>
                  <a:srgbClr val="242424"/>
                </a:solidFill>
                <a:effectLst/>
                <a:cs typeface="Arial" panose="020B0604020202020204" pitchFamily="34" charset="0"/>
              </a:rPr>
              <a:t>to you regarding my complaint </a:t>
            </a:r>
            <a:r>
              <a:rPr lang="en-US" sz="1400" b="1" i="1" dirty="0">
                <a:solidFill>
                  <a:srgbClr val="242424"/>
                </a:solidFill>
                <a:effectLst/>
                <a:cs typeface="Arial" panose="020B0604020202020204" pitchFamily="34" charset="0"/>
              </a:rPr>
              <a:t>as per our conversation on Friday, December 8</a:t>
            </a:r>
            <a:r>
              <a:rPr lang="en-US" sz="1400" b="1" i="1" baseline="30000" dirty="0">
                <a:solidFill>
                  <a:srgbClr val="242424"/>
                </a:solidFill>
                <a:effectLst/>
                <a:cs typeface="Arial" panose="020B0604020202020204" pitchFamily="34" charset="0"/>
              </a:rPr>
              <a:t>th</a:t>
            </a:r>
            <a:r>
              <a:rPr lang="en-US" sz="1400" b="1" i="1" dirty="0">
                <a:solidFill>
                  <a:srgbClr val="242424"/>
                </a:solidFill>
                <a:effectLst/>
                <a:cs typeface="Arial" panose="020B0604020202020204" pitchFamily="34" charset="0"/>
              </a:rPr>
              <a:t>, 2021</a:t>
            </a:r>
            <a:r>
              <a:rPr lang="en-US" sz="1400" b="1" i="1" dirty="0">
                <a:solidFill>
                  <a:srgbClr val="242424"/>
                </a:solidFill>
                <a:cs typeface="Arial" panose="020B0604020202020204" pitchFamily="34" charset="0"/>
              </a:rPr>
              <a:t>. </a:t>
            </a:r>
            <a:r>
              <a:rPr lang="en-US" sz="1400" i="1" dirty="0">
                <a:solidFill>
                  <a:srgbClr val="242424"/>
                </a:solidFill>
                <a:cs typeface="Arial" panose="020B0604020202020204" pitchFamily="34" charset="0"/>
              </a:rPr>
              <a:t>Y</a:t>
            </a:r>
            <a:r>
              <a:rPr lang="en-US" sz="1400" i="1" dirty="0">
                <a:solidFill>
                  <a:srgbClr val="242424"/>
                </a:solidFill>
                <a:effectLst/>
                <a:cs typeface="Arial" panose="020B0604020202020204" pitchFamily="34" charset="0"/>
              </a:rPr>
              <a:t>ou clearly said that I would be able to present my case with you, and you confirmed this by stating that a </a:t>
            </a:r>
            <a:r>
              <a:rPr lang="en-US" sz="1400" i="1" dirty="0" err="1">
                <a:solidFill>
                  <a:srgbClr val="242424"/>
                </a:solidFill>
                <a:effectLst/>
                <a:cs typeface="Arial" panose="020B0604020202020204" pitchFamily="34" charset="0"/>
              </a:rPr>
              <a:t>powerpoint</a:t>
            </a:r>
            <a:r>
              <a:rPr lang="en-US" sz="1400" i="1" dirty="0">
                <a:solidFill>
                  <a:srgbClr val="242424"/>
                </a:solidFill>
                <a:effectLst/>
                <a:cs typeface="Arial" panose="020B0604020202020204" pitchFamily="34" charset="0"/>
              </a:rPr>
              <a:t> presentation would be fine provided in pertained to the information that I provided as per my original work refusal?</a:t>
            </a:r>
          </a:p>
          <a:p>
            <a:pPr algn="l"/>
            <a:r>
              <a:rPr lang="en-US" sz="1400" i="1" dirty="0">
                <a:solidFill>
                  <a:srgbClr val="242424"/>
                </a:solidFill>
                <a:effectLst/>
                <a:cs typeface="Arial" panose="020B0604020202020204" pitchFamily="34" charset="0"/>
              </a:rPr>
              <a:t> </a:t>
            </a:r>
          </a:p>
          <a:p>
            <a:pPr algn="l"/>
            <a:r>
              <a:rPr lang="en-US" sz="1400" b="1" i="1" dirty="0">
                <a:solidFill>
                  <a:srgbClr val="242424"/>
                </a:solidFill>
                <a:effectLst/>
                <a:cs typeface="Arial" panose="020B0604020202020204" pitchFamily="34" charset="0"/>
              </a:rPr>
              <a:t>If the vaccine the refusal is based on several violations of the code, you are the perfect person to relay all of this information to because ESDC is responsible for interpreting and ruling on several aspects of the employer’s responsibilities</a:t>
            </a:r>
            <a:r>
              <a:rPr lang="en-US" sz="1400" i="1" dirty="0">
                <a:solidFill>
                  <a:srgbClr val="242424"/>
                </a:solidFill>
                <a:effectLst/>
                <a:cs typeface="Arial" panose="020B0604020202020204" pitchFamily="34" charset="0"/>
              </a:rPr>
              <a:t>. I also will add that it only makes sense to include any additional pertinent information regarding the work refusal, as it prevents the need for an employee to have to restart the whole process just to add what could be pivotal information that could determine the Employer’s non-compliance from the Employee’s perspective.</a:t>
            </a:r>
          </a:p>
          <a:p>
            <a:pPr algn="l"/>
            <a:r>
              <a:rPr lang="en-US" sz="1400" i="1" dirty="0">
                <a:solidFill>
                  <a:srgbClr val="242424"/>
                </a:solidFill>
                <a:effectLst/>
                <a:cs typeface="Arial" panose="020B0604020202020204" pitchFamily="34" charset="0"/>
              </a:rPr>
              <a:t> </a:t>
            </a:r>
          </a:p>
          <a:p>
            <a:pPr algn="l"/>
            <a:r>
              <a:rPr lang="en-US" sz="1400" b="1" i="1" dirty="0">
                <a:solidFill>
                  <a:srgbClr val="242424"/>
                </a:solidFill>
                <a:effectLst/>
                <a:cs typeface="Arial" panose="020B0604020202020204" pitchFamily="34" charset="0"/>
              </a:rPr>
              <a:t>Further to my previous point, it is only in the best interests of all parties involved that all information that I have is reviewed, as the implications to all Canada Post employees should this not be investigated to its full capacity could be life changing or ending based on the Canadian Government’s own vaccination adverse event site, however; as you are the HSO that is in charge of this investigation and you have to personally commit to a ruling of danger or no danger, then I will defer to your decision to not review all of my pertinent information if that is what you believe is correct.</a:t>
            </a:r>
          </a:p>
          <a:p>
            <a:pPr algn="l"/>
            <a:r>
              <a:rPr lang="en-US" sz="1400" i="1" dirty="0">
                <a:solidFill>
                  <a:srgbClr val="242424"/>
                </a:solidFill>
                <a:effectLst/>
                <a:cs typeface="Arial" panose="020B0604020202020204" pitchFamily="34" charset="0"/>
              </a:rPr>
              <a:t> </a:t>
            </a:r>
          </a:p>
          <a:p>
            <a:pPr algn="l"/>
            <a:r>
              <a:rPr lang="en-US" sz="1400" i="1" dirty="0">
                <a:solidFill>
                  <a:srgbClr val="242424"/>
                </a:solidFill>
                <a:effectLst/>
                <a:cs typeface="Arial" panose="020B0604020202020204" pitchFamily="34" charset="0"/>
              </a:rPr>
              <a:t>The best opportunity for my representative and I to meet with you, as stated below, would be Friday December 10</a:t>
            </a:r>
            <a:r>
              <a:rPr lang="en-US" sz="1400" i="1" baseline="30000" dirty="0">
                <a:solidFill>
                  <a:srgbClr val="242424"/>
                </a:solidFill>
                <a:effectLst/>
                <a:cs typeface="Arial" panose="020B0604020202020204" pitchFamily="34" charset="0"/>
              </a:rPr>
              <a:t>th</a:t>
            </a:r>
            <a:r>
              <a:rPr lang="en-US" sz="1400" i="1" dirty="0">
                <a:solidFill>
                  <a:srgbClr val="242424"/>
                </a:solidFill>
                <a:effectLst/>
                <a:cs typeface="Arial" panose="020B0604020202020204" pitchFamily="34" charset="0"/>
              </a:rPr>
              <a:t> at 9:00 am.</a:t>
            </a:r>
          </a:p>
        </p:txBody>
      </p:sp>
      <p:sp>
        <p:nvSpPr>
          <p:cNvPr id="6" name="Arrow: Down 5">
            <a:extLst>
              <a:ext uri="{FF2B5EF4-FFF2-40B4-BE49-F238E27FC236}">
                <a16:creationId xmlns:a16="http://schemas.microsoft.com/office/drawing/2014/main" id="{BA1DDA30-20A2-3EE2-A9F5-566E762CCEA5}"/>
              </a:ext>
            </a:extLst>
          </p:cNvPr>
          <p:cNvSpPr/>
          <p:nvPr/>
        </p:nvSpPr>
        <p:spPr>
          <a:xfrm>
            <a:off x="6780627" y="2114279"/>
            <a:ext cx="492369" cy="47848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6627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5C21CB-EABD-B21E-0ED7-62BAB207B7CE}"/>
              </a:ext>
            </a:extLst>
          </p:cNvPr>
          <p:cNvSpPr txBox="1"/>
          <p:nvPr/>
        </p:nvSpPr>
        <p:spPr>
          <a:xfrm>
            <a:off x="773723" y="681189"/>
            <a:ext cx="10771161"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sz="2400" dirty="0">
                <a:cs typeface="Arial" panose="020B0604020202020204" pitchFamily="34" charset="0"/>
              </a:rPr>
              <a:t>Stage 3 – Investigation by Canadian Labour Board  - ESDC</a:t>
            </a:r>
          </a:p>
        </p:txBody>
      </p:sp>
      <p:sp>
        <p:nvSpPr>
          <p:cNvPr id="3" name="TextBox 2">
            <a:extLst>
              <a:ext uri="{FF2B5EF4-FFF2-40B4-BE49-F238E27FC236}">
                <a16:creationId xmlns:a16="http://schemas.microsoft.com/office/drawing/2014/main" id="{8D760B71-9025-542B-9E65-77FA676223DF}"/>
              </a:ext>
            </a:extLst>
          </p:cNvPr>
          <p:cNvSpPr txBox="1"/>
          <p:nvPr/>
        </p:nvSpPr>
        <p:spPr>
          <a:xfrm>
            <a:off x="773723" y="1243611"/>
            <a:ext cx="10771161"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600" dirty="0">
                <a:cs typeface="Arial" panose="020B0604020202020204" pitchFamily="34" charset="0"/>
              </a:rPr>
              <a:t>I finally met with the two Labour Board HSOs on December 10</a:t>
            </a:r>
            <a:r>
              <a:rPr lang="en-CA" sz="1600" baseline="30000" dirty="0">
                <a:cs typeface="Arial" panose="020B0604020202020204" pitchFamily="34" charset="0"/>
              </a:rPr>
              <a:t>th</a:t>
            </a:r>
            <a:r>
              <a:rPr lang="en-CA" sz="1600" dirty="0">
                <a:cs typeface="Arial" panose="020B0604020202020204" pitchFamily="34" charset="0"/>
              </a:rPr>
              <a:t>, 2021. </a:t>
            </a:r>
          </a:p>
          <a:p>
            <a:r>
              <a:rPr lang="en-CA" sz="1600" dirty="0">
                <a:cs typeface="Arial" panose="020B0604020202020204" pitchFamily="34" charset="0"/>
              </a:rPr>
              <a:t>To say the least this meeting was a joke, and a complete insult to myself and all of the workers at Canada Post that had concerns with the employer’s vaccinations.</a:t>
            </a:r>
          </a:p>
          <a:p>
            <a:br>
              <a:rPr lang="en-CA" sz="1600" dirty="0">
                <a:cs typeface="Arial" panose="020B0604020202020204" pitchFamily="34" charset="0"/>
              </a:rPr>
            </a:br>
            <a:r>
              <a:rPr lang="en-CA" sz="1600" dirty="0">
                <a:cs typeface="Arial" panose="020B0604020202020204" pitchFamily="34" charset="0"/>
              </a:rPr>
              <a:t>The following items came out of my brief discussion with the HSOs:</a:t>
            </a:r>
          </a:p>
        </p:txBody>
      </p:sp>
      <p:sp>
        <p:nvSpPr>
          <p:cNvPr id="5" name="TextBox 4">
            <a:extLst>
              <a:ext uri="{FF2B5EF4-FFF2-40B4-BE49-F238E27FC236}">
                <a16:creationId xmlns:a16="http://schemas.microsoft.com/office/drawing/2014/main" id="{5D85056B-32E5-FF81-C293-A2D26711D2E6}"/>
              </a:ext>
            </a:extLst>
          </p:cNvPr>
          <p:cNvSpPr txBox="1"/>
          <p:nvPr/>
        </p:nvSpPr>
        <p:spPr>
          <a:xfrm>
            <a:off x="773723" y="2667807"/>
            <a:ext cx="4079634" cy="3231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CA" sz="1500" dirty="0">
                <a:cs typeface="Arial" panose="020B0604020202020204" pitchFamily="34" charset="0"/>
              </a:rPr>
              <a:t>Some of the details of the call...</a:t>
            </a:r>
          </a:p>
        </p:txBody>
      </p:sp>
      <p:sp>
        <p:nvSpPr>
          <p:cNvPr id="7" name="TextBox 6">
            <a:extLst>
              <a:ext uri="{FF2B5EF4-FFF2-40B4-BE49-F238E27FC236}">
                <a16:creationId xmlns:a16="http://schemas.microsoft.com/office/drawing/2014/main" id="{E92E3399-3DD1-0ED5-A381-322D386E14CD}"/>
              </a:ext>
            </a:extLst>
          </p:cNvPr>
          <p:cNvSpPr txBox="1"/>
          <p:nvPr/>
        </p:nvSpPr>
        <p:spPr>
          <a:xfrm>
            <a:off x="773724" y="2990972"/>
            <a:ext cx="5322272"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CA" sz="1200" dirty="0">
                <a:cs typeface="Arial" panose="020B0604020202020204" pitchFamily="34" charset="0"/>
              </a:rPr>
              <a:t>The Labour Board came completely unprepared for the investigation itself.</a:t>
            </a:r>
          </a:p>
          <a:p>
            <a:pPr marL="285750" indent="-285750">
              <a:buFont typeface="Arial" panose="020B0604020202020204" pitchFamily="34" charset="0"/>
              <a:buChar char="•"/>
            </a:pPr>
            <a:r>
              <a:rPr lang="en-CA" sz="1200" dirty="0">
                <a:cs typeface="Arial" panose="020B0604020202020204" pitchFamily="34" charset="0"/>
              </a:rPr>
              <a:t>The only questions that they concerned themselves with, were regarding the specific wording that I had used in my work refusal, rather than any of the information I had provided.</a:t>
            </a:r>
          </a:p>
          <a:p>
            <a:pPr marL="285750" indent="-285750">
              <a:buFont typeface="Arial" panose="020B0604020202020204" pitchFamily="34" charset="0"/>
              <a:buChar char="•"/>
            </a:pPr>
            <a:r>
              <a:rPr lang="en-CA" sz="1200" dirty="0">
                <a:cs typeface="Arial" panose="020B0604020202020204" pitchFamily="34" charset="0"/>
              </a:rPr>
              <a:t>The </a:t>
            </a:r>
            <a:r>
              <a:rPr lang="en-CA" sz="1200" dirty="0">
                <a:highlight>
                  <a:srgbClr val="FFFF00"/>
                </a:highlight>
                <a:cs typeface="Arial" panose="020B0604020202020204" pitchFamily="34" charset="0"/>
              </a:rPr>
              <a:t>Senior HSO agreed with me repeatedly on the call regarding the few concerns I was able to mention in the short time </a:t>
            </a:r>
            <a:r>
              <a:rPr lang="en-CA" sz="1200" dirty="0">
                <a:cs typeface="Arial" panose="020B0604020202020204" pitchFamily="34" charset="0"/>
              </a:rPr>
              <a:t>I was with them.</a:t>
            </a:r>
          </a:p>
          <a:p>
            <a:pPr marL="285750" indent="-285750">
              <a:buFont typeface="Arial" panose="020B0604020202020204" pitchFamily="34" charset="0"/>
              <a:buChar char="•"/>
            </a:pPr>
            <a:r>
              <a:rPr lang="en-CA" sz="1200" dirty="0">
                <a:cs typeface="Arial" panose="020B0604020202020204" pitchFamily="34" charset="0"/>
              </a:rPr>
              <a:t>The Senior HSO said that he could not look at the ingredients of the vaccines even though they had registered hazardous dangerous products contained within the ingredients.  </a:t>
            </a:r>
          </a:p>
          <a:p>
            <a:pPr marL="285750" indent="-285750">
              <a:buFont typeface="Arial" panose="020B0604020202020204" pitchFamily="34" charset="0"/>
              <a:buChar char="•"/>
            </a:pPr>
            <a:r>
              <a:rPr lang="en-CA" sz="1200" dirty="0">
                <a:cs typeface="Arial" panose="020B0604020202020204" pitchFamily="34" charset="0"/>
              </a:rPr>
              <a:t>Had to explain to the HSO that ALL of Canada’s information was derived from a third party – the WHO.</a:t>
            </a:r>
            <a:br>
              <a:rPr lang="en-CA" sz="1200" dirty="0">
                <a:cs typeface="Arial" panose="020B0604020202020204" pitchFamily="34" charset="0"/>
              </a:rPr>
            </a:br>
            <a:r>
              <a:rPr lang="en-CA" sz="1200" dirty="0">
                <a:cs typeface="Arial" panose="020B0604020202020204" pitchFamily="34" charset="0"/>
              </a:rPr>
              <a:t>After about 10 minutes, the Labour Board seemed like they were out of questions, and were looking to wrap up the investigation with me.</a:t>
            </a:r>
          </a:p>
          <a:p>
            <a:pPr marL="285750" indent="-285750">
              <a:buFont typeface="Arial" panose="020B0604020202020204" pitchFamily="34" charset="0"/>
              <a:buChar char="•"/>
            </a:pPr>
            <a:r>
              <a:rPr lang="en-CA" sz="1200" dirty="0">
                <a:highlight>
                  <a:srgbClr val="FFFF00"/>
                </a:highlight>
                <a:cs typeface="Arial" panose="020B0604020202020204" pitchFamily="34" charset="0"/>
              </a:rPr>
              <a:t>Explained to the HSO, that mathematically, the Canada Post mandate would harm or kill employees outright based on probability.</a:t>
            </a:r>
          </a:p>
          <a:p>
            <a:pPr marL="285750" indent="-285750">
              <a:buFont typeface="Arial" panose="020B0604020202020204" pitchFamily="34" charset="0"/>
              <a:buChar char="•"/>
            </a:pPr>
            <a:r>
              <a:rPr lang="en-CA" sz="1200" dirty="0">
                <a:cs typeface="Arial" panose="020B0604020202020204" pitchFamily="34" charset="0"/>
              </a:rPr>
              <a:t>Informed ESDC Officer of the dangers of DNA corruption. </a:t>
            </a:r>
          </a:p>
          <a:p>
            <a:pPr marL="285750" indent="-285750">
              <a:buFont typeface="Arial" panose="020B0604020202020204" pitchFamily="34" charset="0"/>
              <a:buChar char="•"/>
            </a:pPr>
            <a:r>
              <a:rPr lang="en-CA" sz="1200" dirty="0">
                <a:cs typeface="Arial" panose="020B0604020202020204" pitchFamily="34" charset="0"/>
              </a:rPr>
              <a:t>The HSO was informed of the dangers of the spike protein. </a:t>
            </a:r>
          </a:p>
        </p:txBody>
      </p:sp>
      <p:sp>
        <p:nvSpPr>
          <p:cNvPr id="8" name="TextBox 7">
            <a:extLst>
              <a:ext uri="{FF2B5EF4-FFF2-40B4-BE49-F238E27FC236}">
                <a16:creationId xmlns:a16="http://schemas.microsoft.com/office/drawing/2014/main" id="{E60A3E93-F698-C1FF-AF21-3A23BE47805B}"/>
              </a:ext>
            </a:extLst>
          </p:cNvPr>
          <p:cNvSpPr txBox="1"/>
          <p:nvPr/>
        </p:nvSpPr>
        <p:spPr>
          <a:xfrm>
            <a:off x="6095996" y="2990972"/>
            <a:ext cx="5448889"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CA" sz="1200" dirty="0">
                <a:cs typeface="Arial" panose="020B0604020202020204" pitchFamily="34" charset="0"/>
              </a:rPr>
              <a:t>The Senior HSO said that it was </a:t>
            </a:r>
            <a:r>
              <a:rPr lang="en-CA" sz="1200" dirty="0">
                <a:highlight>
                  <a:srgbClr val="FFFF00"/>
                </a:highlight>
                <a:cs typeface="Arial" panose="020B0604020202020204" pitchFamily="34" charset="0"/>
              </a:rPr>
              <a:t>the worst week of his life considering my information and work refusal</a:t>
            </a:r>
            <a:r>
              <a:rPr lang="en-CA" sz="1200" dirty="0">
                <a:cs typeface="Arial" panose="020B0604020202020204" pitchFamily="34" charset="0"/>
              </a:rPr>
              <a:t>.</a:t>
            </a:r>
          </a:p>
          <a:p>
            <a:pPr marL="285750" indent="-285750">
              <a:buFont typeface="Arial" panose="020B0604020202020204" pitchFamily="34" charset="0"/>
              <a:buChar char="•"/>
            </a:pPr>
            <a:r>
              <a:rPr lang="en-CA" sz="1200" dirty="0">
                <a:cs typeface="Arial" panose="020B0604020202020204" pitchFamily="34" charset="0"/>
              </a:rPr>
              <a:t>The Labour Board did not address any of the dangers demonstrated by my Letter of Informed Consent.</a:t>
            </a:r>
          </a:p>
          <a:p>
            <a:pPr marL="285750" indent="-285750">
              <a:buFont typeface="Arial" panose="020B0604020202020204" pitchFamily="34" charset="0"/>
              <a:buChar char="•"/>
            </a:pPr>
            <a:r>
              <a:rPr lang="en-CA" sz="1200" dirty="0">
                <a:cs typeface="Arial" panose="020B0604020202020204" pitchFamily="34" charset="0"/>
              </a:rPr>
              <a:t>The Labour Board admitted outright that the corporation committed several violations in the way that they handled their process. </a:t>
            </a:r>
          </a:p>
          <a:p>
            <a:pPr marL="285750" indent="-285750">
              <a:buFont typeface="Arial" panose="020B0604020202020204" pitchFamily="34" charset="0"/>
              <a:buChar char="•"/>
            </a:pPr>
            <a:r>
              <a:rPr lang="en-CA" sz="1200" dirty="0">
                <a:cs typeface="Arial" panose="020B0604020202020204" pitchFamily="34" charset="0"/>
              </a:rPr>
              <a:t>Apparently the Labour Board not being able to record my conversation greatly affected their ability to ask questions? </a:t>
            </a:r>
          </a:p>
          <a:p>
            <a:pPr marL="285750" indent="-285750">
              <a:buFont typeface="Arial" panose="020B0604020202020204" pitchFamily="34" charset="0"/>
              <a:buChar char="•"/>
            </a:pPr>
            <a:r>
              <a:rPr lang="en-CA" sz="1200" dirty="0">
                <a:cs typeface="Arial" panose="020B0604020202020204" pitchFamily="34" charset="0"/>
              </a:rPr>
              <a:t>The Labour Board tried to claim that the PHAC had authority over Canada Post employees and whether or not they had to take a vaccination. </a:t>
            </a:r>
          </a:p>
          <a:p>
            <a:pPr marL="285750" indent="-285750">
              <a:buFont typeface="Arial" panose="020B0604020202020204" pitchFamily="34" charset="0"/>
              <a:buChar char="•"/>
            </a:pPr>
            <a:r>
              <a:rPr lang="en-CA" sz="1200" dirty="0">
                <a:cs typeface="Arial" panose="020B0604020202020204" pitchFamily="34" charset="0"/>
              </a:rPr>
              <a:t>The board came out and asked me what information I wanted to add to my work refusal, right after they said I could not present anything from a third party or what ingredients were in the vaccine.</a:t>
            </a:r>
          </a:p>
          <a:p>
            <a:pPr marL="285750" indent="-285750">
              <a:buFont typeface="Arial" panose="020B0604020202020204" pitchFamily="34" charset="0"/>
              <a:buChar char="•"/>
            </a:pPr>
            <a:r>
              <a:rPr lang="en-CA" sz="1200" dirty="0">
                <a:cs typeface="Arial" panose="020B0604020202020204" pitchFamily="34" charset="0"/>
              </a:rPr>
              <a:t>The HSO was given notice that the employer’s mandate met the IPG of Danger. </a:t>
            </a:r>
          </a:p>
          <a:p>
            <a:pPr marL="285750" indent="-285750">
              <a:buFont typeface="Arial" panose="020B0604020202020204" pitchFamily="34" charset="0"/>
              <a:buChar char="•"/>
            </a:pPr>
            <a:r>
              <a:rPr lang="en-CA" sz="1200" dirty="0">
                <a:cs typeface="Arial" panose="020B0604020202020204" pitchFamily="34" charset="0"/>
              </a:rPr>
              <a:t>Informed ESDC that Canada Post was never part of the Core Public Administration schedules under the financial act.</a:t>
            </a:r>
          </a:p>
        </p:txBody>
      </p:sp>
    </p:spTree>
    <p:extLst>
      <p:ext uri="{BB962C8B-B14F-4D97-AF65-F5344CB8AC3E}">
        <p14:creationId xmlns:p14="http://schemas.microsoft.com/office/powerpoint/2010/main" val="17112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D7F1B4-2DFB-4FA7-562C-5ABEFE9C1B1A}"/>
              </a:ext>
            </a:extLst>
          </p:cNvPr>
          <p:cNvSpPr txBox="1"/>
          <p:nvPr/>
        </p:nvSpPr>
        <p:spPr>
          <a:xfrm>
            <a:off x="759654" y="714883"/>
            <a:ext cx="10785229"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sz="2400" dirty="0">
                <a:latin typeface="Arial" panose="020B0604020202020204" pitchFamily="34" charset="0"/>
                <a:cs typeface="Arial" panose="020B0604020202020204" pitchFamily="34" charset="0"/>
              </a:rPr>
              <a:t>Stage 4 – Investigation by Canadian Industrial Relations Board</a:t>
            </a:r>
          </a:p>
        </p:txBody>
      </p:sp>
      <p:sp>
        <p:nvSpPr>
          <p:cNvPr id="4" name="TextBox 3">
            <a:extLst>
              <a:ext uri="{FF2B5EF4-FFF2-40B4-BE49-F238E27FC236}">
                <a16:creationId xmlns:a16="http://schemas.microsoft.com/office/drawing/2014/main" id="{32ACD1A0-76E8-57A6-AA67-346FDA16100A}"/>
              </a:ext>
            </a:extLst>
          </p:cNvPr>
          <p:cNvSpPr txBox="1"/>
          <p:nvPr/>
        </p:nvSpPr>
        <p:spPr>
          <a:xfrm>
            <a:off x="750276" y="3590771"/>
            <a:ext cx="10794608" cy="2800767"/>
          </a:xfrm>
          <a:prstGeom prst="rect">
            <a:avLst/>
          </a:prstGeom>
          <a:solidFill>
            <a:schemeClr val="accent6">
              <a:lumMod val="75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sz="1600" dirty="0">
                <a:solidFill>
                  <a:schemeClr val="bg1"/>
                </a:solidFill>
                <a:cs typeface="Arial" panose="020B0604020202020204" pitchFamily="34" charset="0"/>
              </a:rPr>
              <a:t>However, given everything I had just gone through....</a:t>
            </a:r>
          </a:p>
          <a:p>
            <a:pPr marL="285750" indent="-285750">
              <a:buFont typeface="Arial" panose="020B0604020202020204" pitchFamily="34" charset="0"/>
              <a:buChar char="•"/>
            </a:pPr>
            <a:r>
              <a:rPr lang="en-CA" sz="1600" dirty="0">
                <a:solidFill>
                  <a:schemeClr val="bg1"/>
                </a:solidFill>
                <a:cs typeface="Arial" panose="020B0604020202020204" pitchFamily="34" charset="0"/>
              </a:rPr>
              <a:t>The lies and deceit from my supervisors and colleagues that I had worked with my years,</a:t>
            </a:r>
          </a:p>
          <a:p>
            <a:pPr marL="285750" indent="-285750">
              <a:buFont typeface="Arial" panose="020B0604020202020204" pitchFamily="34" charset="0"/>
              <a:buChar char="•"/>
            </a:pPr>
            <a:r>
              <a:rPr lang="en-CA" sz="1600" dirty="0">
                <a:solidFill>
                  <a:schemeClr val="bg1"/>
                </a:solidFill>
                <a:cs typeface="Arial" panose="020B0604020202020204" pitchFamily="34" charset="0"/>
              </a:rPr>
              <a:t>The LJHSC’s refusal to care about my information,</a:t>
            </a:r>
          </a:p>
          <a:p>
            <a:pPr marL="285750" indent="-285750">
              <a:buFont typeface="Arial" panose="020B0604020202020204" pitchFamily="34" charset="0"/>
              <a:buChar char="•"/>
            </a:pPr>
            <a:r>
              <a:rPr lang="en-CA" sz="1600" dirty="0">
                <a:solidFill>
                  <a:schemeClr val="bg1"/>
                </a:solidFill>
                <a:cs typeface="Arial" panose="020B0604020202020204" pitchFamily="34" charset="0"/>
              </a:rPr>
              <a:t>The complete farce that was my investigation with the Labour Board, </a:t>
            </a:r>
          </a:p>
          <a:p>
            <a:pPr marL="285750" indent="-285750">
              <a:buFont typeface="Arial" panose="020B0604020202020204" pitchFamily="34" charset="0"/>
              <a:buChar char="•"/>
            </a:pPr>
            <a:r>
              <a:rPr lang="en-CA" sz="1600" dirty="0">
                <a:solidFill>
                  <a:schemeClr val="bg1"/>
                </a:solidFill>
                <a:cs typeface="Arial" panose="020B0604020202020204" pitchFamily="34" charset="0"/>
              </a:rPr>
              <a:t>The sheer illegality of what the employer was doing, and, </a:t>
            </a:r>
          </a:p>
          <a:p>
            <a:pPr marL="285750" indent="-285750">
              <a:buFont typeface="Arial" panose="020B0604020202020204" pitchFamily="34" charset="0"/>
              <a:buChar char="•"/>
            </a:pPr>
            <a:r>
              <a:rPr lang="en-CA" sz="1600" dirty="0">
                <a:solidFill>
                  <a:schemeClr val="bg1"/>
                </a:solidFill>
                <a:cs typeface="Arial" panose="020B0604020202020204" pitchFamily="34" charset="0"/>
              </a:rPr>
              <a:t>The fact that every aspect of my life, was being completely destroyed by everything that the employer had been doing over the course of covid </a:t>
            </a:r>
            <a:r>
              <a:rPr lang="en-CA" sz="1600" b="1" i="1" dirty="0">
                <a:solidFill>
                  <a:schemeClr val="bg1"/>
                </a:solidFill>
                <a:cs typeface="Arial" panose="020B0604020202020204" pitchFamily="34" charset="0"/>
              </a:rPr>
              <a:t>(marriage, losing rights to see my kids, losing my house, losing my savings, being served divorce papers, being placed on perpetual suspension, losing my job, etc.)</a:t>
            </a:r>
            <a:r>
              <a:rPr lang="en-CA" sz="1600" dirty="0">
                <a:solidFill>
                  <a:schemeClr val="bg1"/>
                </a:solidFill>
                <a:cs typeface="Arial" panose="020B0604020202020204" pitchFamily="34" charset="0"/>
              </a:rPr>
              <a:t>, I had no fight left in me to continue.</a:t>
            </a:r>
          </a:p>
          <a:p>
            <a:pPr marL="285750" indent="-285750">
              <a:buFont typeface="Arial" panose="020B0604020202020204" pitchFamily="34" charset="0"/>
              <a:buChar char="•"/>
            </a:pPr>
            <a:r>
              <a:rPr lang="en-CA" sz="1600" dirty="0">
                <a:solidFill>
                  <a:schemeClr val="bg1"/>
                </a:solidFill>
                <a:cs typeface="Arial" panose="020B0604020202020204" pitchFamily="34" charset="0"/>
              </a:rPr>
              <a:t>I sunk into depression as I watched my life get destroyed, and am still dealing with the emotional and financial fallout from the corporation’s illegal mandate.</a:t>
            </a:r>
          </a:p>
        </p:txBody>
      </p:sp>
      <p:sp>
        <p:nvSpPr>
          <p:cNvPr id="3" name="TextBox 2">
            <a:extLst>
              <a:ext uri="{FF2B5EF4-FFF2-40B4-BE49-F238E27FC236}">
                <a16:creationId xmlns:a16="http://schemas.microsoft.com/office/drawing/2014/main" id="{C17C3026-22A3-9373-4133-9D7A11C28BAE}"/>
              </a:ext>
            </a:extLst>
          </p:cNvPr>
          <p:cNvSpPr txBox="1"/>
          <p:nvPr/>
        </p:nvSpPr>
        <p:spPr>
          <a:xfrm>
            <a:off x="750276" y="1282447"/>
            <a:ext cx="1078523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600" dirty="0">
                <a:cs typeface="Arial" panose="020B0604020202020204" pitchFamily="34" charset="0"/>
              </a:rPr>
              <a:t>Once again, just like it was with my Team Leaders and then the LJHSC, I was not afforded any opportunity to review any of the information that I had provided to ESDC regarding my concerns.</a:t>
            </a:r>
            <a:br>
              <a:rPr lang="en-CA" sz="1600" dirty="0">
                <a:cs typeface="Arial" panose="020B0604020202020204" pitchFamily="34" charset="0"/>
              </a:rPr>
            </a:br>
            <a:br>
              <a:rPr lang="en-CA" sz="1600" dirty="0">
                <a:cs typeface="Arial" panose="020B0604020202020204" pitchFamily="34" charset="0"/>
              </a:rPr>
            </a:br>
            <a:r>
              <a:rPr lang="en-CA" sz="1600" dirty="0">
                <a:cs typeface="Arial" panose="020B0604020202020204" pitchFamily="34" charset="0"/>
              </a:rPr>
              <a:t>I knew after I was informed by the Labour Board that I was not going to be presenting any material or information, that the entire refusal process was corrupted, and that I would not be receiving of my legal recourse with the HSO under the Labour Code and Criminal Code of Canada.</a:t>
            </a:r>
          </a:p>
          <a:p>
            <a:endParaRPr lang="en-CA" sz="1600" dirty="0">
              <a:cs typeface="Arial" panose="020B0604020202020204" pitchFamily="34" charset="0"/>
            </a:endParaRPr>
          </a:p>
          <a:p>
            <a:r>
              <a:rPr lang="en-CA" sz="1600" dirty="0">
                <a:cs typeface="Arial" panose="020B0604020202020204" pitchFamily="34" charset="0"/>
              </a:rPr>
              <a:t>I received a ruling of </a:t>
            </a:r>
            <a:r>
              <a:rPr lang="en-CA" sz="1600" b="1" dirty="0">
                <a:cs typeface="Arial" panose="020B0604020202020204" pitchFamily="34" charset="0"/>
              </a:rPr>
              <a:t>“no danger” </a:t>
            </a:r>
            <a:r>
              <a:rPr lang="en-CA" sz="1600" dirty="0">
                <a:cs typeface="Arial" panose="020B0604020202020204" pitchFamily="34" charset="0"/>
              </a:rPr>
              <a:t>from the Labour Board, and was told I could now appeal my concerns with the Canadian Industrial Relations Board for further investigation.</a:t>
            </a:r>
          </a:p>
        </p:txBody>
      </p:sp>
    </p:spTree>
    <p:extLst>
      <p:ext uri="{BB962C8B-B14F-4D97-AF65-F5344CB8AC3E}">
        <p14:creationId xmlns:p14="http://schemas.microsoft.com/office/powerpoint/2010/main" val="426230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57E0A9-A608-6198-5CEF-7A7B0E793343}"/>
              </a:ext>
            </a:extLst>
          </p:cNvPr>
          <p:cNvSpPr txBox="1"/>
          <p:nvPr/>
        </p:nvSpPr>
        <p:spPr>
          <a:xfrm>
            <a:off x="773723" y="647114"/>
            <a:ext cx="10663311"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sz="2400" dirty="0">
                <a:cs typeface="Arial" panose="020B0604020202020204" pitchFamily="34" charset="0"/>
              </a:rPr>
              <a:t>Why Senior Officers at Canada Post may be facing legal issues...</a:t>
            </a:r>
          </a:p>
        </p:txBody>
      </p:sp>
      <p:sp>
        <p:nvSpPr>
          <p:cNvPr id="3" name="TextBox 2">
            <a:extLst>
              <a:ext uri="{FF2B5EF4-FFF2-40B4-BE49-F238E27FC236}">
                <a16:creationId xmlns:a16="http://schemas.microsoft.com/office/drawing/2014/main" id="{0E4A9F96-1BFD-33C3-0F40-C7E703FD1ABA}"/>
              </a:ext>
            </a:extLst>
          </p:cNvPr>
          <p:cNvSpPr txBox="1"/>
          <p:nvPr/>
        </p:nvSpPr>
        <p:spPr>
          <a:xfrm>
            <a:off x="783101" y="1222605"/>
            <a:ext cx="10644554" cy="10926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300" dirty="0">
                <a:cs typeface="Arial" panose="020B0604020202020204" pitchFamily="34" charset="0"/>
              </a:rPr>
              <a:t>Once Canada Post Senior Officers chose to undertake the Prime Minister’s vaccination mandate, despite having full legal recourse to deny his request under part 2 of the Canada Labour Code, they immediately adopted </a:t>
            </a:r>
            <a:r>
              <a:rPr lang="en-CA" sz="1300" b="1" dirty="0">
                <a:cs typeface="Arial" panose="020B0604020202020204" pitchFamily="34" charset="0"/>
              </a:rPr>
              <a:t>ALL</a:t>
            </a:r>
            <a:r>
              <a:rPr lang="en-CA" sz="1300" dirty="0">
                <a:cs typeface="Arial" panose="020B0604020202020204" pitchFamily="34" charset="0"/>
              </a:rPr>
              <a:t> legal liability for the so-called “safety” practice they were implementing.  </a:t>
            </a:r>
          </a:p>
          <a:p>
            <a:endParaRPr lang="en-CA" sz="1300" dirty="0">
              <a:cs typeface="Arial" panose="020B0604020202020204" pitchFamily="34" charset="0"/>
            </a:endParaRPr>
          </a:p>
          <a:p>
            <a:r>
              <a:rPr lang="en-CA" sz="1300" dirty="0">
                <a:cs typeface="Arial" panose="020B0604020202020204" pitchFamily="34" charset="0"/>
              </a:rPr>
              <a:t>Some of the very key takeaways for current and former Canada Post employees to know of regarding their employer’s actions are as follows:</a:t>
            </a:r>
          </a:p>
        </p:txBody>
      </p:sp>
      <p:sp>
        <p:nvSpPr>
          <p:cNvPr id="5" name="TextBox 4">
            <a:extLst>
              <a:ext uri="{FF2B5EF4-FFF2-40B4-BE49-F238E27FC236}">
                <a16:creationId xmlns:a16="http://schemas.microsoft.com/office/drawing/2014/main" id="{1212EE97-9543-CF01-7EBA-A24535F936B0}"/>
              </a:ext>
            </a:extLst>
          </p:cNvPr>
          <p:cNvSpPr txBox="1"/>
          <p:nvPr/>
        </p:nvSpPr>
        <p:spPr>
          <a:xfrm>
            <a:off x="783101" y="2453712"/>
            <a:ext cx="4740812" cy="3954929"/>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spcBef>
                <a:spcPts val="600"/>
              </a:spcBef>
              <a:buFontTx/>
              <a:buChar char="-"/>
            </a:pPr>
            <a:r>
              <a:rPr lang="en-CA" sz="1200" dirty="0">
                <a:solidFill>
                  <a:schemeClr val="tx1"/>
                </a:solidFill>
                <a:cs typeface="Arial" panose="020B0604020202020204" pitchFamily="34" charset="0"/>
              </a:rPr>
              <a:t>The corporation was NEVER mandated to implement any vaccination practice, they chose to adopt the liability.</a:t>
            </a:r>
          </a:p>
          <a:p>
            <a:pPr marL="285750" indent="-285750">
              <a:spcBef>
                <a:spcPts val="600"/>
              </a:spcBef>
              <a:buFontTx/>
              <a:buChar char="-"/>
            </a:pPr>
            <a:r>
              <a:rPr lang="en-CA" sz="1200" dirty="0">
                <a:solidFill>
                  <a:schemeClr val="tx1"/>
                </a:solidFill>
                <a:cs typeface="Arial" panose="020B0604020202020204" pitchFamily="34" charset="0"/>
              </a:rPr>
              <a:t>Canada Post cannot defer their legal responsibilities over to an unaccountable third party (PHAC).</a:t>
            </a:r>
          </a:p>
          <a:p>
            <a:pPr marL="285750" indent="-285750">
              <a:spcBef>
                <a:spcPts val="600"/>
              </a:spcBef>
              <a:buFontTx/>
              <a:buChar char="-"/>
            </a:pPr>
            <a:r>
              <a:rPr lang="en-CA" sz="1200" dirty="0">
                <a:solidFill>
                  <a:schemeClr val="tx1"/>
                </a:solidFill>
                <a:cs typeface="Arial" panose="020B0604020202020204" pitchFamily="34" charset="0"/>
              </a:rPr>
              <a:t>They denied all of their workers their informed consent and their right to refuse.</a:t>
            </a:r>
          </a:p>
          <a:p>
            <a:pPr marL="285750" indent="-285750">
              <a:spcBef>
                <a:spcPts val="600"/>
              </a:spcBef>
              <a:buFontTx/>
              <a:buChar char="-"/>
            </a:pPr>
            <a:r>
              <a:rPr lang="en-CA" sz="1200" dirty="0">
                <a:solidFill>
                  <a:schemeClr val="tx1"/>
                </a:solidFill>
                <a:cs typeface="Arial" panose="020B0604020202020204" pitchFamily="34" charset="0"/>
              </a:rPr>
              <a:t>The ingredients in the vaccines they were mandating contained known dangerous/hazardous products.</a:t>
            </a:r>
          </a:p>
          <a:p>
            <a:pPr marL="285750" indent="-285750">
              <a:spcBef>
                <a:spcPts val="600"/>
              </a:spcBef>
              <a:buFontTx/>
              <a:buChar char="-"/>
            </a:pPr>
            <a:r>
              <a:rPr lang="en-CA" sz="1200" dirty="0">
                <a:solidFill>
                  <a:schemeClr val="tx1"/>
                </a:solidFill>
                <a:cs typeface="Arial" panose="020B0604020202020204" pitchFamily="34" charset="0"/>
              </a:rPr>
              <a:t>They did not inform any of their employees of these products.</a:t>
            </a:r>
          </a:p>
          <a:p>
            <a:pPr marL="285750" indent="-285750">
              <a:spcBef>
                <a:spcPts val="600"/>
              </a:spcBef>
              <a:buFontTx/>
              <a:buChar char="-"/>
            </a:pPr>
            <a:r>
              <a:rPr lang="en-CA" sz="1200" dirty="0">
                <a:solidFill>
                  <a:schemeClr val="tx1"/>
                </a:solidFill>
                <a:cs typeface="Arial" panose="020B0604020202020204" pitchFamily="34" charset="0"/>
              </a:rPr>
              <a:t>Canada Post currently knows about these products as the products have been captured in their chemical database; this fact has not been disclosed to the employees.</a:t>
            </a:r>
            <a:endParaRPr lang="en-CA" sz="1200" dirty="0">
              <a:cs typeface="Arial" panose="020B0604020202020204" pitchFamily="34" charset="0"/>
            </a:endParaRPr>
          </a:p>
          <a:p>
            <a:pPr marL="285750" indent="-285750">
              <a:spcBef>
                <a:spcPts val="600"/>
              </a:spcBef>
              <a:buFontTx/>
              <a:buChar char="-"/>
            </a:pPr>
            <a:r>
              <a:rPr lang="en-CA" sz="1200" dirty="0">
                <a:cs typeface="Arial" panose="020B0604020202020204" pitchFamily="34" charset="0"/>
              </a:rPr>
              <a:t>The corporation does not have anything captured within their national safety minutes regarding how mRNA technology works, any of the concerns or whether or not the mRNA vaccines have any side effects or known dangers. This fact applies to each bargaining unit.</a:t>
            </a:r>
          </a:p>
          <a:p>
            <a:pPr marL="285750" indent="-285750">
              <a:spcBef>
                <a:spcPts val="600"/>
              </a:spcBef>
              <a:buFontTx/>
              <a:buChar char="-"/>
            </a:pPr>
            <a:r>
              <a:rPr lang="en-CA" sz="1200" dirty="0">
                <a:cs typeface="Arial" panose="020B0604020202020204" pitchFamily="34" charset="0"/>
              </a:rPr>
              <a:t>The mRNA was coded for only the first strain of virus.</a:t>
            </a:r>
          </a:p>
        </p:txBody>
      </p:sp>
      <p:sp>
        <p:nvSpPr>
          <p:cNvPr id="6" name="TextBox 5">
            <a:extLst>
              <a:ext uri="{FF2B5EF4-FFF2-40B4-BE49-F238E27FC236}">
                <a16:creationId xmlns:a16="http://schemas.microsoft.com/office/drawing/2014/main" id="{2A4B6976-5744-944E-F246-3209B2EEBCB7}"/>
              </a:ext>
            </a:extLst>
          </p:cNvPr>
          <p:cNvSpPr txBox="1"/>
          <p:nvPr/>
        </p:nvSpPr>
        <p:spPr>
          <a:xfrm>
            <a:off x="5519224" y="2453712"/>
            <a:ext cx="5903742" cy="3616375"/>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spcBef>
                <a:spcPts val="600"/>
              </a:spcBef>
              <a:buFontTx/>
              <a:buChar char="-"/>
            </a:pPr>
            <a:r>
              <a:rPr lang="en-CA" sz="1200" dirty="0">
                <a:cs typeface="Arial" panose="020B0604020202020204" pitchFamily="34" charset="0"/>
              </a:rPr>
              <a:t>At no point did Canada Post take the information I provided them on mRNA vaccines seriously, nor did they demonstrate an ounce of due diligence when it came to the Duties of the Employer in section 125 of the Canada Labour Code. </a:t>
            </a:r>
          </a:p>
          <a:p>
            <a:pPr marL="285750" indent="-285750">
              <a:spcBef>
                <a:spcPts val="600"/>
              </a:spcBef>
              <a:buFontTx/>
              <a:buChar char="-"/>
            </a:pPr>
            <a:r>
              <a:rPr lang="en-CA" sz="1200" dirty="0">
                <a:cs typeface="Arial" panose="020B0604020202020204" pitchFamily="34" charset="0"/>
              </a:rPr>
              <a:t>Canada Post has not informed their employees that Covid-19 vaccine injuries are covered through WCB and that the employer is liable for those injuries. </a:t>
            </a:r>
          </a:p>
          <a:p>
            <a:pPr marL="285750" indent="-285750">
              <a:spcBef>
                <a:spcPts val="600"/>
              </a:spcBef>
              <a:buFontTx/>
              <a:buChar char="-"/>
            </a:pPr>
            <a:r>
              <a:rPr lang="en-CA" sz="1200" dirty="0">
                <a:cs typeface="Arial" panose="020B0604020202020204" pitchFamily="34" charset="0"/>
              </a:rPr>
              <a:t>Canada Post was informed of all potential side effects and dangers the vaccines posed for their employees, including: blood-clotting, immune disorders, heart attacks and changes to the genetic code.</a:t>
            </a:r>
          </a:p>
          <a:p>
            <a:pPr marL="285750" indent="-285750">
              <a:spcBef>
                <a:spcPts val="600"/>
              </a:spcBef>
              <a:buFontTx/>
              <a:buChar char="-"/>
            </a:pPr>
            <a:r>
              <a:rPr lang="en-CA" sz="1200" dirty="0">
                <a:cs typeface="Arial" panose="020B0604020202020204" pitchFamily="34" charset="0"/>
              </a:rPr>
              <a:t>Canada Post already had been given precedent by the Labour Board in 2020, that masks and social distancing were more than acceptable for mitigating Covid-19.</a:t>
            </a:r>
          </a:p>
          <a:p>
            <a:pPr marL="285750" indent="-285750">
              <a:spcBef>
                <a:spcPts val="600"/>
              </a:spcBef>
              <a:buFontTx/>
              <a:buChar char="-"/>
            </a:pPr>
            <a:r>
              <a:rPr lang="en-CA" sz="1200" dirty="0">
                <a:cs typeface="Arial" panose="020B0604020202020204" pitchFamily="34" charset="0"/>
              </a:rPr>
              <a:t>Canada Post already had emergency procedures in place to shut their facilities down for potential airborne risks that were considered far less deadly than Covid-19.</a:t>
            </a:r>
          </a:p>
          <a:p>
            <a:pPr marL="285750" indent="-285750">
              <a:spcBef>
                <a:spcPts val="600"/>
              </a:spcBef>
              <a:buFontTx/>
              <a:buChar char="-"/>
            </a:pPr>
            <a:r>
              <a:rPr lang="en-CA" sz="1200" dirty="0">
                <a:cs typeface="Arial" panose="020B0604020202020204" pitchFamily="34" charset="0"/>
              </a:rPr>
              <a:t>Despite being informed, Canada Post’s vaccination practice also violated provisions within the Genetic Non-Discrimination Act and Assisted Human Reproduction Act.</a:t>
            </a:r>
          </a:p>
        </p:txBody>
      </p:sp>
    </p:spTree>
    <p:extLst>
      <p:ext uri="{BB962C8B-B14F-4D97-AF65-F5344CB8AC3E}">
        <p14:creationId xmlns:p14="http://schemas.microsoft.com/office/powerpoint/2010/main" val="312251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up)">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up)">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up)">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up)">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wipe(up)">
                                      <p:cBhvr>
                                        <p:cTn id="47" dur="500"/>
                                        <p:tgtEl>
                                          <p:spTgt spid="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wipe(up)">
                                      <p:cBhvr>
                                        <p:cTn id="52" dur="500"/>
                                        <p:tgtEl>
                                          <p:spTgt spid="6">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Effect transition="in" filter="wipe(up)">
                                      <p:cBhvr>
                                        <p:cTn id="57" dur="500"/>
                                        <p:tgtEl>
                                          <p:spTgt spid="6">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6">
                                            <p:txEl>
                                              <p:pRg st="3" end="3"/>
                                            </p:txEl>
                                          </p:spTgt>
                                        </p:tgtEl>
                                        <p:attrNameLst>
                                          <p:attrName>style.visibility</p:attrName>
                                        </p:attrNameLst>
                                      </p:cBhvr>
                                      <p:to>
                                        <p:strVal val="visible"/>
                                      </p:to>
                                    </p:set>
                                    <p:animEffect transition="in" filter="wipe(up)">
                                      <p:cBhvr>
                                        <p:cTn id="62" dur="500"/>
                                        <p:tgtEl>
                                          <p:spTgt spid="6">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Effect transition="in" filter="wipe(up)">
                                      <p:cBhvr>
                                        <p:cTn id="67" dur="500"/>
                                        <p:tgtEl>
                                          <p:spTgt spid="6">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6">
                                            <p:txEl>
                                              <p:pRg st="5" end="5"/>
                                            </p:txEl>
                                          </p:spTgt>
                                        </p:tgtEl>
                                        <p:attrNameLst>
                                          <p:attrName>style.visibility</p:attrName>
                                        </p:attrNameLst>
                                      </p:cBhvr>
                                      <p:to>
                                        <p:strVal val="visible"/>
                                      </p:to>
                                    </p:set>
                                    <p:animEffect transition="in" filter="wipe(up)">
                                      <p:cBhvr>
                                        <p:cTn id="7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E5E622-F69B-FAED-C25B-1DB51FE02F1D}"/>
              </a:ext>
            </a:extLst>
          </p:cNvPr>
          <p:cNvSpPr txBox="1"/>
          <p:nvPr/>
        </p:nvSpPr>
        <p:spPr>
          <a:xfrm>
            <a:off x="1177281" y="1443841"/>
            <a:ext cx="8257735" cy="3970318"/>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CA" sz="2800" dirty="0">
                <a:solidFill>
                  <a:schemeClr val="accent2"/>
                </a:solidFill>
                <a:cs typeface="Arial" panose="020B0604020202020204" pitchFamily="34" charset="0"/>
              </a:rPr>
              <a:t>So back to the question at the beginning of my presentation...</a:t>
            </a:r>
          </a:p>
          <a:p>
            <a:endParaRPr lang="en-CA" sz="2800" dirty="0">
              <a:solidFill>
                <a:schemeClr val="accent2"/>
              </a:solidFill>
              <a:cs typeface="Arial" panose="020B0604020202020204" pitchFamily="34" charset="0"/>
            </a:endParaRPr>
          </a:p>
          <a:p>
            <a:r>
              <a:rPr lang="en-CA" sz="2800" i="1" dirty="0">
                <a:solidFill>
                  <a:schemeClr val="accent2"/>
                </a:solidFill>
                <a:cs typeface="Arial" panose="020B0604020202020204" pitchFamily="34" charset="0"/>
              </a:rPr>
              <a:t>As a federal employer, if a safety professional was bringing forward the following health and safety concerns regarding your vaccination policy, would you still choose to wilfully ignore the concerns, despite your own life, and the lives of your employees being at risk?</a:t>
            </a:r>
          </a:p>
        </p:txBody>
      </p:sp>
    </p:spTree>
    <p:extLst>
      <p:ext uri="{BB962C8B-B14F-4D97-AF65-F5344CB8AC3E}">
        <p14:creationId xmlns:p14="http://schemas.microsoft.com/office/powerpoint/2010/main" val="7812853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ADE89F-77F8-CD8C-6AB1-CECC6810BF8A}"/>
              </a:ext>
            </a:extLst>
          </p:cNvPr>
          <p:cNvPicPr>
            <a:picLocks noChangeAspect="1"/>
          </p:cNvPicPr>
          <p:nvPr/>
        </p:nvPicPr>
        <p:blipFill>
          <a:blip r:embed="rId2">
            <a:extLst>
              <a:ext uri="{BEBA8EAE-BF5A-486C-A8C5-ECC9F3942E4B}">
                <a14:imgProps xmlns:a14="http://schemas.microsoft.com/office/drawing/2010/main">
                  <a14:imgLayer r:embed="rId3">
                    <a14:imgEffect>
                      <a14:artisticCutout/>
                    </a14:imgEffect>
                    <a14:imgEffect>
                      <a14:saturation sat="0"/>
                    </a14:imgEffect>
                  </a14:imgLayer>
                </a14:imgProps>
              </a:ext>
            </a:extLst>
          </a:blip>
          <a:stretch>
            <a:fillRect/>
          </a:stretch>
        </p:blipFill>
        <p:spPr>
          <a:xfrm>
            <a:off x="3165231" y="323557"/>
            <a:ext cx="5247249" cy="6534443"/>
          </a:xfrm>
          <a:prstGeom prst="rect">
            <a:avLst/>
          </a:prstGeom>
        </p:spPr>
      </p:pic>
      <p:sp>
        <p:nvSpPr>
          <p:cNvPr id="2" name="TextBox 1">
            <a:extLst>
              <a:ext uri="{FF2B5EF4-FFF2-40B4-BE49-F238E27FC236}">
                <a16:creationId xmlns:a16="http://schemas.microsoft.com/office/drawing/2014/main" id="{BC49AF80-BC71-C8C0-02C8-93C704A628B4}"/>
              </a:ext>
            </a:extLst>
          </p:cNvPr>
          <p:cNvSpPr txBox="1"/>
          <p:nvPr/>
        </p:nvSpPr>
        <p:spPr>
          <a:xfrm>
            <a:off x="611358" y="2805948"/>
            <a:ext cx="10969283"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4800" dirty="0">
                <a:cs typeface="Arial" panose="020B0604020202020204" pitchFamily="34" charset="0"/>
              </a:rPr>
              <a:t>So where does this information leave federal employees, as of today?</a:t>
            </a:r>
          </a:p>
        </p:txBody>
      </p:sp>
    </p:spTree>
    <p:extLst>
      <p:ext uri="{BB962C8B-B14F-4D97-AF65-F5344CB8AC3E}">
        <p14:creationId xmlns:p14="http://schemas.microsoft.com/office/powerpoint/2010/main" val="125958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0B6D20-A87A-075E-D877-7AC59DC0AC86}"/>
              </a:ext>
            </a:extLst>
          </p:cNvPr>
          <p:cNvSpPr txBox="1"/>
          <p:nvPr/>
        </p:nvSpPr>
        <p:spPr>
          <a:xfrm>
            <a:off x="1046923" y="1605216"/>
            <a:ext cx="8627165" cy="830997"/>
          </a:xfrm>
          <a:prstGeom prst="rect">
            <a:avLst/>
          </a:prstGeom>
          <a:noFill/>
        </p:spPr>
        <p:txBody>
          <a:bodyPr wrap="square" rtlCol="0">
            <a:spAutoFit/>
          </a:bodyPr>
          <a:lstStyle/>
          <a:p>
            <a:r>
              <a:rPr lang="en-CA" sz="2400" b="1" dirty="0">
                <a:cs typeface="Arial" panose="020B0604020202020204" pitchFamily="34" charset="0"/>
              </a:rPr>
              <a:t>Big Pharma? </a:t>
            </a:r>
          </a:p>
          <a:p>
            <a:r>
              <a:rPr lang="en-CA" sz="2400" dirty="0">
                <a:cs typeface="Arial" panose="020B0604020202020204" pitchFamily="34" charset="0"/>
              </a:rPr>
              <a:t>For creating the injections?</a:t>
            </a:r>
          </a:p>
        </p:txBody>
      </p:sp>
      <p:sp>
        <p:nvSpPr>
          <p:cNvPr id="3" name="TextBox 2">
            <a:extLst>
              <a:ext uri="{FF2B5EF4-FFF2-40B4-BE49-F238E27FC236}">
                <a16:creationId xmlns:a16="http://schemas.microsoft.com/office/drawing/2014/main" id="{A57BE29F-F4B0-0CA3-3BB2-348A31EF8BEB}"/>
              </a:ext>
            </a:extLst>
          </p:cNvPr>
          <p:cNvSpPr txBox="1"/>
          <p:nvPr/>
        </p:nvSpPr>
        <p:spPr>
          <a:xfrm>
            <a:off x="1046923" y="2903929"/>
            <a:ext cx="9833112" cy="830997"/>
          </a:xfrm>
          <a:prstGeom prst="rect">
            <a:avLst/>
          </a:prstGeom>
          <a:noFill/>
        </p:spPr>
        <p:txBody>
          <a:bodyPr wrap="square" rtlCol="0">
            <a:spAutoFit/>
          </a:bodyPr>
          <a:lstStyle/>
          <a:p>
            <a:r>
              <a:rPr lang="en-CA" sz="2400" b="1" dirty="0">
                <a:cs typeface="Arial" panose="020B0604020202020204" pitchFamily="34" charset="0"/>
              </a:rPr>
              <a:t>The Public Health Agency? </a:t>
            </a:r>
          </a:p>
          <a:p>
            <a:r>
              <a:rPr lang="en-CA" sz="2400" dirty="0">
                <a:cs typeface="Arial" panose="020B0604020202020204" pitchFamily="34" charset="0"/>
              </a:rPr>
              <a:t>For approving the use of the injections?</a:t>
            </a:r>
          </a:p>
        </p:txBody>
      </p:sp>
      <p:sp>
        <p:nvSpPr>
          <p:cNvPr id="4" name="TextBox 3">
            <a:extLst>
              <a:ext uri="{FF2B5EF4-FFF2-40B4-BE49-F238E27FC236}">
                <a16:creationId xmlns:a16="http://schemas.microsoft.com/office/drawing/2014/main" id="{0795BC14-BA1F-B270-6FD6-8CD964E60CE0}"/>
              </a:ext>
            </a:extLst>
          </p:cNvPr>
          <p:cNvSpPr txBox="1"/>
          <p:nvPr/>
        </p:nvSpPr>
        <p:spPr>
          <a:xfrm>
            <a:off x="1046923" y="4202642"/>
            <a:ext cx="8918712" cy="830997"/>
          </a:xfrm>
          <a:prstGeom prst="rect">
            <a:avLst/>
          </a:prstGeom>
          <a:noFill/>
        </p:spPr>
        <p:txBody>
          <a:bodyPr wrap="square" rtlCol="0">
            <a:spAutoFit/>
          </a:bodyPr>
          <a:lstStyle/>
          <a:p>
            <a:r>
              <a:rPr lang="en-CA" sz="2400" b="1" dirty="0">
                <a:cs typeface="Arial" panose="020B0604020202020204" pitchFamily="34" charset="0"/>
              </a:rPr>
              <a:t>The Government? </a:t>
            </a:r>
          </a:p>
          <a:p>
            <a:r>
              <a:rPr lang="en-CA" sz="2400" dirty="0">
                <a:cs typeface="Arial" panose="020B0604020202020204" pitchFamily="34" charset="0"/>
              </a:rPr>
              <a:t>For pushing a mandate to begin with?</a:t>
            </a:r>
          </a:p>
        </p:txBody>
      </p:sp>
      <p:sp>
        <p:nvSpPr>
          <p:cNvPr id="6" name="TextBox 5">
            <a:extLst>
              <a:ext uri="{FF2B5EF4-FFF2-40B4-BE49-F238E27FC236}">
                <a16:creationId xmlns:a16="http://schemas.microsoft.com/office/drawing/2014/main" id="{679F15D8-9541-5088-CC29-62277A56A5A7}"/>
              </a:ext>
            </a:extLst>
          </p:cNvPr>
          <p:cNvSpPr txBox="1"/>
          <p:nvPr/>
        </p:nvSpPr>
        <p:spPr>
          <a:xfrm>
            <a:off x="1046923" y="5501355"/>
            <a:ext cx="7818782" cy="830997"/>
          </a:xfrm>
          <a:prstGeom prst="rect">
            <a:avLst/>
          </a:prstGeom>
          <a:noFill/>
        </p:spPr>
        <p:txBody>
          <a:bodyPr wrap="square" rtlCol="0">
            <a:spAutoFit/>
          </a:bodyPr>
          <a:lstStyle/>
          <a:p>
            <a:r>
              <a:rPr lang="en-CA" sz="2400" b="1" dirty="0">
                <a:cs typeface="Arial" panose="020B0604020202020204" pitchFamily="34" charset="0"/>
              </a:rPr>
              <a:t>The Individual? </a:t>
            </a:r>
          </a:p>
          <a:p>
            <a:r>
              <a:rPr lang="en-CA" sz="2400" dirty="0">
                <a:cs typeface="Arial" panose="020B0604020202020204" pitchFamily="34" charset="0"/>
              </a:rPr>
              <a:t>For making their own choice in the end, right?</a:t>
            </a:r>
          </a:p>
        </p:txBody>
      </p:sp>
      <p:sp>
        <p:nvSpPr>
          <p:cNvPr id="7" name="TextBox 6">
            <a:extLst>
              <a:ext uri="{FF2B5EF4-FFF2-40B4-BE49-F238E27FC236}">
                <a16:creationId xmlns:a16="http://schemas.microsoft.com/office/drawing/2014/main" id="{EB335297-E5DD-C0E4-CE0F-5DDF3CAA64E1}"/>
              </a:ext>
            </a:extLst>
          </p:cNvPr>
          <p:cNvSpPr txBox="1"/>
          <p:nvPr/>
        </p:nvSpPr>
        <p:spPr>
          <a:xfrm>
            <a:off x="960487" y="719348"/>
            <a:ext cx="9257137" cy="523220"/>
          </a:xfrm>
          <a:prstGeom prst="rect">
            <a:avLst/>
          </a:prstGeom>
          <a:noFill/>
        </p:spPr>
        <p:txBody>
          <a:bodyPr wrap="square" rtlCol="0">
            <a:spAutoFit/>
          </a:bodyPr>
          <a:lstStyle/>
          <a:p>
            <a:r>
              <a:rPr lang="en-CA" sz="2800" dirty="0">
                <a:cs typeface="Arial" panose="020B0604020202020204" pitchFamily="34" charset="0"/>
              </a:rPr>
              <a:t>So who is legally responsible for the Covid-19 fiasco? </a:t>
            </a:r>
          </a:p>
        </p:txBody>
      </p:sp>
    </p:spTree>
    <p:extLst>
      <p:ext uri="{BB962C8B-B14F-4D97-AF65-F5344CB8AC3E}">
        <p14:creationId xmlns:p14="http://schemas.microsoft.com/office/powerpoint/2010/main" val="9351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5E36E7-8722-BD44-FB2E-C8F0351D4B41}"/>
              </a:ext>
            </a:extLst>
          </p:cNvPr>
          <p:cNvSpPr txBox="1"/>
          <p:nvPr/>
        </p:nvSpPr>
        <p:spPr>
          <a:xfrm>
            <a:off x="745588" y="1166842"/>
            <a:ext cx="8890782" cy="4524315"/>
          </a:xfrm>
          <a:prstGeom prst="rect">
            <a:avLst/>
          </a:prstGeom>
          <a:noFill/>
        </p:spPr>
        <p:txBody>
          <a:bodyPr wrap="square" rtlCol="0">
            <a:spAutoFit/>
          </a:bodyPr>
          <a:lstStyle/>
          <a:p>
            <a:pPr marL="342900" indent="-342900">
              <a:buAutoNum type="arabicPeriod"/>
            </a:pPr>
            <a:r>
              <a:rPr lang="en-CA" sz="3600" dirty="0">
                <a:solidFill>
                  <a:schemeClr val="accent2"/>
                </a:solidFill>
                <a:cs typeface="Arial" panose="020B0604020202020204" pitchFamily="34" charset="0"/>
              </a:rPr>
              <a:t>The Canadian Industrial Relations Board</a:t>
            </a:r>
          </a:p>
          <a:p>
            <a:pPr marL="342900" indent="-342900">
              <a:buAutoNum type="arabicPeriod"/>
            </a:pPr>
            <a:endParaRPr lang="en-CA" sz="3600" dirty="0">
              <a:solidFill>
                <a:schemeClr val="accent2"/>
              </a:solidFill>
              <a:cs typeface="Arial" panose="020B0604020202020204" pitchFamily="34" charset="0"/>
            </a:endParaRPr>
          </a:p>
          <a:p>
            <a:pPr marL="342900" indent="-342900">
              <a:buAutoNum type="arabicPeriod"/>
            </a:pPr>
            <a:r>
              <a:rPr lang="en-CA" sz="3600" dirty="0">
                <a:solidFill>
                  <a:schemeClr val="accent2"/>
                </a:solidFill>
                <a:cs typeface="Arial" panose="020B0604020202020204" pitchFamily="34" charset="0"/>
              </a:rPr>
              <a:t>The Police</a:t>
            </a:r>
          </a:p>
          <a:p>
            <a:pPr marL="342900" indent="-342900">
              <a:buAutoNum type="arabicPeriod"/>
            </a:pPr>
            <a:endParaRPr lang="en-CA" sz="3600" dirty="0">
              <a:solidFill>
                <a:schemeClr val="accent2"/>
              </a:solidFill>
              <a:cs typeface="Arial" panose="020B0604020202020204" pitchFamily="34" charset="0"/>
            </a:endParaRPr>
          </a:p>
          <a:p>
            <a:pPr marL="342900" indent="-342900">
              <a:buAutoNum type="arabicPeriod"/>
            </a:pPr>
            <a:r>
              <a:rPr lang="en-CA" sz="3600" dirty="0">
                <a:solidFill>
                  <a:schemeClr val="accent2"/>
                </a:solidFill>
                <a:cs typeface="Arial" panose="020B0604020202020204" pitchFamily="34" charset="0"/>
              </a:rPr>
              <a:t>Your local member of parliament (Commission and Investigation)</a:t>
            </a:r>
          </a:p>
          <a:p>
            <a:pPr marL="342900" indent="-342900">
              <a:buAutoNum type="arabicPeriod"/>
            </a:pPr>
            <a:endParaRPr lang="en-CA" sz="3600" dirty="0">
              <a:solidFill>
                <a:schemeClr val="accent2"/>
              </a:solidFill>
              <a:cs typeface="Arial" panose="020B0604020202020204" pitchFamily="34" charset="0"/>
            </a:endParaRPr>
          </a:p>
          <a:p>
            <a:pPr marL="342900" indent="-342900">
              <a:buAutoNum type="arabicPeriod"/>
            </a:pPr>
            <a:r>
              <a:rPr lang="en-CA" sz="3600" dirty="0">
                <a:solidFill>
                  <a:schemeClr val="accent2"/>
                </a:solidFill>
                <a:cs typeface="Arial" panose="020B0604020202020204" pitchFamily="34" charset="0"/>
              </a:rPr>
              <a:t>Your union?</a:t>
            </a:r>
          </a:p>
        </p:txBody>
      </p:sp>
    </p:spTree>
    <p:extLst>
      <p:ext uri="{BB962C8B-B14F-4D97-AF65-F5344CB8AC3E}">
        <p14:creationId xmlns:p14="http://schemas.microsoft.com/office/powerpoint/2010/main" val="1482779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A9FF99-AC33-B267-C20A-41A725D5A9CB}"/>
              </a:ext>
            </a:extLst>
          </p:cNvPr>
          <p:cNvSpPr txBox="1"/>
          <p:nvPr/>
        </p:nvSpPr>
        <p:spPr>
          <a:xfrm>
            <a:off x="815926" y="770194"/>
            <a:ext cx="9945859"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sz="2400" dirty="0">
                <a:cs typeface="Arial" panose="020B0604020202020204" pitchFamily="34" charset="0"/>
              </a:rPr>
              <a:t>Where are our morals and ethics today in modern Canada?</a:t>
            </a:r>
          </a:p>
        </p:txBody>
      </p:sp>
      <p:pic>
        <p:nvPicPr>
          <p:cNvPr id="4" name="Picture 3">
            <a:extLst>
              <a:ext uri="{FF2B5EF4-FFF2-40B4-BE49-F238E27FC236}">
                <a16:creationId xmlns:a16="http://schemas.microsoft.com/office/drawing/2014/main" id="{0AD57ED5-5D8F-2113-63C5-FC9039602D76}"/>
              </a:ext>
            </a:extLst>
          </p:cNvPr>
          <p:cNvPicPr>
            <a:picLocks noChangeAspect="1"/>
          </p:cNvPicPr>
          <p:nvPr/>
        </p:nvPicPr>
        <p:blipFill>
          <a:blip r:embed="rId2"/>
          <a:stretch>
            <a:fillRect/>
          </a:stretch>
        </p:blipFill>
        <p:spPr>
          <a:xfrm>
            <a:off x="815926" y="1365870"/>
            <a:ext cx="4248443" cy="2246769"/>
          </a:xfrm>
          <a:prstGeom prst="rect">
            <a:avLst/>
          </a:prstGeom>
          <a:ln>
            <a:solidFill>
              <a:schemeClr val="tx1"/>
            </a:solidFill>
          </a:ln>
        </p:spPr>
      </p:pic>
      <p:sp>
        <p:nvSpPr>
          <p:cNvPr id="5" name="TextBox 4">
            <a:extLst>
              <a:ext uri="{FF2B5EF4-FFF2-40B4-BE49-F238E27FC236}">
                <a16:creationId xmlns:a16="http://schemas.microsoft.com/office/drawing/2014/main" id="{6F69E53A-E994-D330-570E-398C985C6FAB}"/>
              </a:ext>
            </a:extLst>
          </p:cNvPr>
          <p:cNvSpPr txBox="1"/>
          <p:nvPr/>
        </p:nvSpPr>
        <p:spPr>
          <a:xfrm>
            <a:off x="815926" y="4053197"/>
            <a:ext cx="2968284"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600" i="0" dirty="0">
                <a:solidFill>
                  <a:srgbClr val="333333"/>
                </a:solidFill>
                <a:effectLst/>
                <a:cs typeface="Arial" panose="020B0604020202020204" pitchFamily="34" charset="0"/>
              </a:rPr>
              <a:t>In Canada, it is </a:t>
            </a:r>
            <a:r>
              <a:rPr lang="en-US" sz="1600" b="1" i="0" dirty="0">
                <a:solidFill>
                  <a:srgbClr val="333333"/>
                </a:solidFill>
                <a:effectLst/>
                <a:cs typeface="Arial" panose="020B0604020202020204" pitchFamily="34" charset="0"/>
              </a:rPr>
              <a:t>illegal </a:t>
            </a:r>
            <a:r>
              <a:rPr lang="en-US" sz="1600" i="0" dirty="0">
                <a:solidFill>
                  <a:srgbClr val="333333"/>
                </a:solidFill>
                <a:effectLst/>
                <a:cs typeface="Arial" panose="020B0604020202020204" pitchFamily="34" charset="0"/>
              </a:rPr>
              <a:t>to aide or counsel someone into committing suicide according to </a:t>
            </a:r>
            <a:r>
              <a:rPr lang="en-US" sz="1600" b="1" i="0" dirty="0">
                <a:solidFill>
                  <a:srgbClr val="333333"/>
                </a:solidFill>
                <a:effectLst/>
                <a:cs typeface="Arial" panose="020B0604020202020204" pitchFamily="34" charset="0"/>
              </a:rPr>
              <a:t>section 241(1) </a:t>
            </a:r>
            <a:r>
              <a:rPr lang="en-US" sz="1600" i="0" dirty="0">
                <a:solidFill>
                  <a:srgbClr val="333333"/>
                </a:solidFill>
                <a:effectLst/>
                <a:cs typeface="Arial" panose="020B0604020202020204" pitchFamily="34" charset="0"/>
              </a:rPr>
              <a:t>of the Criminal Code, but at the same time, legal to commit the </a:t>
            </a:r>
            <a:r>
              <a:rPr lang="en-US" sz="1600" dirty="0">
                <a:solidFill>
                  <a:srgbClr val="333333"/>
                </a:solidFill>
                <a:cs typeface="Arial" panose="020B0604020202020204" pitchFamily="34" charset="0"/>
              </a:rPr>
              <a:t>same action </a:t>
            </a:r>
            <a:r>
              <a:rPr lang="en-US" sz="1600" i="0" dirty="0">
                <a:solidFill>
                  <a:srgbClr val="333333"/>
                </a:solidFill>
                <a:effectLst/>
                <a:cs typeface="Arial" panose="020B0604020202020204" pitchFamily="34" charset="0"/>
              </a:rPr>
              <a:t>according to the MAID provisions in </a:t>
            </a:r>
            <a:r>
              <a:rPr lang="en-US" sz="1600" b="1" i="0" dirty="0">
                <a:solidFill>
                  <a:srgbClr val="333333"/>
                </a:solidFill>
                <a:effectLst/>
                <a:cs typeface="Arial" panose="020B0604020202020204" pitchFamily="34" charset="0"/>
              </a:rPr>
              <a:t>section 241(2)? </a:t>
            </a:r>
          </a:p>
        </p:txBody>
      </p:sp>
      <p:sp>
        <p:nvSpPr>
          <p:cNvPr id="6" name="TextBox 5">
            <a:extLst>
              <a:ext uri="{FF2B5EF4-FFF2-40B4-BE49-F238E27FC236}">
                <a16:creationId xmlns:a16="http://schemas.microsoft.com/office/drawing/2014/main" id="{5B6821F7-24D7-6E14-E797-42AF3A51BCEF}"/>
              </a:ext>
            </a:extLst>
          </p:cNvPr>
          <p:cNvSpPr txBox="1"/>
          <p:nvPr/>
        </p:nvSpPr>
        <p:spPr>
          <a:xfrm>
            <a:off x="5176911" y="1365870"/>
            <a:ext cx="6199163"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500" dirty="0">
                <a:cs typeface="Arial" panose="020B0604020202020204" pitchFamily="34" charset="0"/>
              </a:rPr>
              <a:t>One could make the argument regarding body autonomy, that being able to end your own existence, is the highest degree of autonomy that one could be given; at least according to the government’s own website.</a:t>
            </a:r>
          </a:p>
          <a:p>
            <a:endParaRPr lang="en-CA" sz="1500" dirty="0">
              <a:cs typeface="Arial" panose="020B0604020202020204" pitchFamily="34" charset="0"/>
            </a:endParaRPr>
          </a:p>
          <a:p>
            <a:r>
              <a:rPr lang="en-CA" sz="1500" dirty="0">
                <a:cs typeface="Arial" panose="020B0604020202020204" pitchFamily="34" charset="0"/>
              </a:rPr>
              <a:t>How does MAID relate </a:t>
            </a:r>
            <a:r>
              <a:rPr lang="en-CA" sz="1500">
                <a:cs typeface="Arial" panose="020B0604020202020204" pitchFamily="34" charset="0"/>
              </a:rPr>
              <a:t>to Covid-19 </a:t>
            </a:r>
            <a:r>
              <a:rPr lang="en-CA" sz="1500" dirty="0">
                <a:cs typeface="Arial" panose="020B0604020202020204" pitchFamily="34" charset="0"/>
              </a:rPr>
              <a:t>vaccines?</a:t>
            </a:r>
          </a:p>
          <a:p>
            <a:pPr marL="285750" indent="-285750">
              <a:buFont typeface="Arial" panose="020B0604020202020204" pitchFamily="34" charset="0"/>
              <a:buChar char="•"/>
            </a:pPr>
            <a:r>
              <a:rPr lang="en-CA" sz="1500" dirty="0">
                <a:cs typeface="Arial" panose="020B0604020202020204" pitchFamily="34" charset="0"/>
              </a:rPr>
              <a:t>Pertain to body autonomy and freedom of choice. </a:t>
            </a:r>
          </a:p>
          <a:p>
            <a:pPr marL="285750" indent="-285750">
              <a:buFont typeface="Arial" panose="020B0604020202020204" pitchFamily="34" charset="0"/>
              <a:buChar char="•"/>
            </a:pPr>
            <a:r>
              <a:rPr lang="en-CA" sz="1500" dirty="0">
                <a:cs typeface="Arial" panose="020B0604020202020204" pitchFamily="34" charset="0"/>
              </a:rPr>
              <a:t>Delivered via injection.</a:t>
            </a:r>
          </a:p>
          <a:p>
            <a:pPr marL="285750" indent="-285750">
              <a:buFont typeface="Arial" panose="020B0604020202020204" pitchFamily="34" charset="0"/>
              <a:buChar char="•"/>
            </a:pPr>
            <a:r>
              <a:rPr lang="en-CA" sz="1500" dirty="0">
                <a:cs typeface="Arial" panose="020B0604020202020204" pitchFamily="34" charset="0"/>
              </a:rPr>
              <a:t>Can cause direct harm to the individual and death in some cases with the vaccines.</a:t>
            </a:r>
          </a:p>
          <a:p>
            <a:pPr marL="285750" indent="-285750">
              <a:buFont typeface="Arial" panose="020B0604020202020204" pitchFamily="34" charset="0"/>
              <a:buChar char="•"/>
            </a:pPr>
            <a:r>
              <a:rPr lang="en-CA" sz="1500" dirty="0">
                <a:cs typeface="Arial" panose="020B0604020202020204" pitchFamily="34" charset="0"/>
              </a:rPr>
              <a:t>Can accelerate a person’s death.</a:t>
            </a:r>
          </a:p>
          <a:p>
            <a:pPr marL="285750" indent="-285750">
              <a:buFont typeface="Arial" panose="020B0604020202020204" pitchFamily="34" charset="0"/>
              <a:buChar char="•"/>
            </a:pPr>
            <a:r>
              <a:rPr lang="en-CA" sz="1500" dirty="0">
                <a:cs typeface="Arial" panose="020B0604020202020204" pitchFamily="34" charset="0"/>
              </a:rPr>
              <a:t>Both are recommended by the government.</a:t>
            </a:r>
          </a:p>
        </p:txBody>
      </p:sp>
      <p:cxnSp>
        <p:nvCxnSpPr>
          <p:cNvPr id="8" name="Straight Connector 7">
            <a:extLst>
              <a:ext uri="{FF2B5EF4-FFF2-40B4-BE49-F238E27FC236}">
                <a16:creationId xmlns:a16="http://schemas.microsoft.com/office/drawing/2014/main" id="{F5F8B00B-C06B-A42A-B33D-00C7D6983DBA}"/>
              </a:ext>
            </a:extLst>
          </p:cNvPr>
          <p:cNvCxnSpPr>
            <a:cxnSpLocks/>
          </p:cNvCxnSpPr>
          <p:nvPr/>
        </p:nvCxnSpPr>
        <p:spPr>
          <a:xfrm>
            <a:off x="3289637" y="3356353"/>
            <a:ext cx="14419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894CAB3-33F5-9324-265F-AAE816F082AF}"/>
              </a:ext>
            </a:extLst>
          </p:cNvPr>
          <p:cNvCxnSpPr>
            <a:cxnSpLocks/>
          </p:cNvCxnSpPr>
          <p:nvPr/>
        </p:nvCxnSpPr>
        <p:spPr>
          <a:xfrm>
            <a:off x="891380" y="3587262"/>
            <a:ext cx="9237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9EAC438-B9C4-B483-A667-7DBDF8542C13}"/>
              </a:ext>
            </a:extLst>
          </p:cNvPr>
          <p:cNvSpPr txBox="1"/>
          <p:nvPr/>
        </p:nvSpPr>
        <p:spPr>
          <a:xfrm>
            <a:off x="815926" y="3714643"/>
            <a:ext cx="2588456" cy="338554"/>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CA" sz="1600" b="1" dirty="0">
                <a:solidFill>
                  <a:schemeClr val="tx1"/>
                </a:solidFill>
                <a:cs typeface="Arial" panose="020B0604020202020204" pitchFamily="34" charset="0"/>
              </a:rPr>
              <a:t>Strange hypocrisies...</a:t>
            </a:r>
          </a:p>
        </p:txBody>
      </p:sp>
      <p:sp>
        <p:nvSpPr>
          <p:cNvPr id="18" name="TextBox 17">
            <a:extLst>
              <a:ext uri="{FF2B5EF4-FFF2-40B4-BE49-F238E27FC236}">
                <a16:creationId xmlns:a16="http://schemas.microsoft.com/office/drawing/2014/main" id="{B371664C-990C-FE0C-850F-0D72D9DDD726}"/>
              </a:ext>
            </a:extLst>
          </p:cNvPr>
          <p:cNvSpPr txBox="1"/>
          <p:nvPr/>
        </p:nvSpPr>
        <p:spPr>
          <a:xfrm>
            <a:off x="3910818" y="4500794"/>
            <a:ext cx="7465256" cy="1846659"/>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CA" sz="1900" dirty="0">
                <a:cs typeface="Arial" panose="020B0604020202020204" pitchFamily="34" charset="0"/>
              </a:rPr>
              <a:t>In Canada, we have reached the point where we can literally take an injectable substance to end our lives prematurely, but the second we refuse to take an injectable substance, </a:t>
            </a:r>
            <a:r>
              <a:rPr lang="en-CA" sz="1900" b="1" u="sng" dirty="0">
                <a:cs typeface="Arial" panose="020B0604020202020204" pitchFamily="34" charset="0"/>
              </a:rPr>
              <a:t>to protect ourselves from harm and maintain control over our own body</a:t>
            </a:r>
            <a:r>
              <a:rPr lang="en-CA" sz="1900" dirty="0">
                <a:cs typeface="Arial" panose="020B0604020202020204" pitchFamily="34" charset="0"/>
              </a:rPr>
              <a:t>, we are fired from our jobs, ostracized by the media and society, and cancelled from existence? </a:t>
            </a:r>
          </a:p>
        </p:txBody>
      </p:sp>
      <p:sp>
        <p:nvSpPr>
          <p:cNvPr id="19" name="Arrow: Left 18">
            <a:extLst>
              <a:ext uri="{FF2B5EF4-FFF2-40B4-BE49-F238E27FC236}">
                <a16:creationId xmlns:a16="http://schemas.microsoft.com/office/drawing/2014/main" id="{9A6B8C8A-95A8-1559-D010-1EC00729604E}"/>
              </a:ext>
            </a:extLst>
          </p:cNvPr>
          <p:cNvSpPr/>
          <p:nvPr/>
        </p:nvSpPr>
        <p:spPr>
          <a:xfrm rot="19960541">
            <a:off x="4392564" y="2317343"/>
            <a:ext cx="861926" cy="391550"/>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7677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right)">
                                      <p:cBhvr>
                                        <p:cTn id="12" dur="500"/>
                                        <p:tgtEl>
                                          <p:spTgt spid="1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up)">
                                      <p:cBhvr>
                                        <p:cTn id="53" dur="5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8" grpId="0" animBg="1"/>
      <p:bldP spid="1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28BD4B-99EB-2FB0-F465-27FE826E0C1C}"/>
              </a:ext>
            </a:extLst>
          </p:cNvPr>
          <p:cNvSpPr txBox="1"/>
          <p:nvPr/>
        </p:nvSpPr>
        <p:spPr>
          <a:xfrm>
            <a:off x="815925" y="1129140"/>
            <a:ext cx="10311619" cy="3539430"/>
          </a:xfrm>
          <a:prstGeom prst="rect">
            <a:avLst/>
          </a:prstGeom>
          <a:solidFill>
            <a:schemeClr val="tx1">
              <a:lumMod val="85000"/>
              <a:lumOff val="15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CA" sz="2800" dirty="0"/>
              <a:t>For the record, I believe the safety opinions I have shared today to be true according to all my knowledge and expertise in OHS. </a:t>
            </a:r>
          </a:p>
          <a:p>
            <a:endParaRPr lang="en-CA" sz="2800" dirty="0"/>
          </a:p>
          <a:p>
            <a:r>
              <a:rPr lang="en-CA" sz="2800" dirty="0"/>
              <a:t>If necessary, I can produce several digital recordings of my conversations with the parties mentioned in my testimony, as well as any legal documentation to support every claim brought forward here today.</a:t>
            </a:r>
          </a:p>
        </p:txBody>
      </p:sp>
      <p:sp>
        <p:nvSpPr>
          <p:cNvPr id="2" name="TextBox 1">
            <a:extLst>
              <a:ext uri="{FF2B5EF4-FFF2-40B4-BE49-F238E27FC236}">
                <a16:creationId xmlns:a16="http://schemas.microsoft.com/office/drawing/2014/main" id="{5044B90D-053F-E720-52BE-4EE7BDCE099C}"/>
              </a:ext>
            </a:extLst>
          </p:cNvPr>
          <p:cNvSpPr txBox="1"/>
          <p:nvPr/>
        </p:nvSpPr>
        <p:spPr>
          <a:xfrm>
            <a:off x="815925" y="4668570"/>
            <a:ext cx="10297551"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CA" sz="2400" dirty="0">
                <a:solidFill>
                  <a:schemeClr val="tx1"/>
                </a:solidFill>
              </a:rPr>
              <a:t>This information is </a:t>
            </a:r>
            <a:r>
              <a:rPr lang="en-CA" sz="2400" b="1" u="sng" dirty="0">
                <a:solidFill>
                  <a:schemeClr val="tx1"/>
                </a:solidFill>
              </a:rPr>
              <a:t>not a secret</a:t>
            </a:r>
            <a:r>
              <a:rPr lang="en-CA" sz="2400" dirty="0">
                <a:solidFill>
                  <a:schemeClr val="tx1"/>
                </a:solidFill>
              </a:rPr>
              <a:t>, and has been available to every federal employee in Canada from the very first day employers attempted to mitigate Covid-19 as a workplace hazard.</a:t>
            </a:r>
          </a:p>
        </p:txBody>
      </p:sp>
    </p:spTree>
    <p:extLst>
      <p:ext uri="{BB962C8B-B14F-4D97-AF65-F5344CB8AC3E}">
        <p14:creationId xmlns:p14="http://schemas.microsoft.com/office/powerpoint/2010/main" val="21202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6997-900B-AEEF-3EC1-608798C99B5F}"/>
              </a:ext>
            </a:extLst>
          </p:cNvPr>
          <p:cNvSpPr>
            <a:spLocks noGrp="1"/>
          </p:cNvSpPr>
          <p:nvPr>
            <p:ph type="title"/>
          </p:nvPr>
        </p:nvSpPr>
        <p:spPr>
          <a:xfrm>
            <a:off x="677334" y="686760"/>
            <a:ext cx="10745632" cy="85344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CA" sz="2400" dirty="0">
                <a:cs typeface="Arial" panose="020B0604020202020204" pitchFamily="34" charset="0"/>
              </a:rPr>
              <a:t>Some of the potential criminal offences that federal “Senior Officers” may have committed because of their vaccination mandate</a:t>
            </a:r>
          </a:p>
        </p:txBody>
      </p:sp>
      <p:sp>
        <p:nvSpPr>
          <p:cNvPr id="3" name="TextBox 2">
            <a:extLst>
              <a:ext uri="{FF2B5EF4-FFF2-40B4-BE49-F238E27FC236}">
                <a16:creationId xmlns:a16="http://schemas.microsoft.com/office/drawing/2014/main" id="{D3847750-BFA7-128E-BD54-8093FE2AD77C}"/>
              </a:ext>
            </a:extLst>
          </p:cNvPr>
          <p:cNvSpPr txBox="1"/>
          <p:nvPr/>
        </p:nvSpPr>
        <p:spPr>
          <a:xfrm>
            <a:off x="677334" y="1645920"/>
            <a:ext cx="10745632" cy="646331"/>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200" b="1" i="0" dirty="0">
                <a:solidFill>
                  <a:schemeClr val="tx1"/>
                </a:solidFill>
                <a:effectLst/>
                <a:highlight>
                  <a:srgbClr val="FFFF00"/>
                </a:highlight>
                <a:cs typeface="Arial" panose="020B0604020202020204" pitchFamily="34" charset="0"/>
              </a:rPr>
              <a:t>Duty of persons directing work</a:t>
            </a:r>
          </a:p>
          <a:p>
            <a:pPr algn="l"/>
            <a:r>
              <a:rPr lang="en-US" sz="1200" b="1" i="0" u="none" strike="noStrike" dirty="0">
                <a:solidFill>
                  <a:schemeClr val="tx1"/>
                </a:solidFill>
                <a:effectLst/>
                <a:cs typeface="Arial" panose="020B0604020202020204" pitchFamily="34" charset="0"/>
              </a:rPr>
              <a:t>217.1</a:t>
            </a:r>
            <a:r>
              <a:rPr lang="en-US" sz="1200" b="0" i="0" dirty="0">
                <a:solidFill>
                  <a:schemeClr val="tx1"/>
                </a:solidFill>
                <a:effectLst/>
                <a:cs typeface="Arial" panose="020B0604020202020204" pitchFamily="34" charset="0"/>
              </a:rPr>
              <a:t> Every one who undertakes, or has the authority, to direct how another person does work or performs a task is under a legal duty to take reasonable steps to prevent bodily harm to that person, or any other person, arising from that work or task.</a:t>
            </a:r>
          </a:p>
        </p:txBody>
      </p:sp>
      <p:sp>
        <p:nvSpPr>
          <p:cNvPr id="4" name="TextBox 3">
            <a:extLst>
              <a:ext uri="{FF2B5EF4-FFF2-40B4-BE49-F238E27FC236}">
                <a16:creationId xmlns:a16="http://schemas.microsoft.com/office/drawing/2014/main" id="{56BEABDD-3A77-C8D7-00D5-A4108715BE24}"/>
              </a:ext>
            </a:extLst>
          </p:cNvPr>
          <p:cNvSpPr txBox="1"/>
          <p:nvPr/>
        </p:nvSpPr>
        <p:spPr>
          <a:xfrm>
            <a:off x="677334" y="2292251"/>
            <a:ext cx="10745632"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solidFill>
                  <a:schemeClr val="tx1"/>
                </a:solidFill>
                <a:effectLst/>
                <a:highlight>
                  <a:srgbClr val="FFFF00"/>
                </a:highlight>
                <a:cs typeface="Arial" panose="020B0604020202020204" pitchFamily="34" charset="0"/>
              </a:rPr>
              <a:t>Criminal negligence</a:t>
            </a:r>
          </a:p>
          <a:p>
            <a:r>
              <a:rPr lang="en-US" sz="1200" b="1" i="0" u="none" strike="noStrike" dirty="0">
                <a:solidFill>
                  <a:schemeClr val="tx1"/>
                </a:solidFill>
                <a:effectLst/>
                <a:cs typeface="Arial" panose="020B0604020202020204" pitchFamily="34" charset="0"/>
              </a:rPr>
              <a:t>219</a:t>
            </a:r>
            <a:r>
              <a:rPr lang="en-US" sz="1200" b="0" i="0" dirty="0">
                <a:solidFill>
                  <a:schemeClr val="tx1"/>
                </a:solidFill>
                <a:effectLst/>
                <a:cs typeface="Arial" panose="020B0604020202020204" pitchFamily="34" charset="0"/>
              </a:rPr>
              <a:t> </a:t>
            </a:r>
            <a:r>
              <a:rPr lang="en-US" sz="1200" b="1" i="0" dirty="0">
                <a:solidFill>
                  <a:schemeClr val="tx1"/>
                </a:solidFill>
                <a:effectLst/>
                <a:cs typeface="Arial" panose="020B0604020202020204" pitchFamily="34" charset="0"/>
              </a:rPr>
              <a:t>(1)</a:t>
            </a:r>
            <a:r>
              <a:rPr lang="en-US" sz="1200" b="0" i="0" dirty="0">
                <a:solidFill>
                  <a:schemeClr val="tx1"/>
                </a:solidFill>
                <a:effectLst/>
                <a:cs typeface="Arial" panose="020B0604020202020204" pitchFamily="34" charset="0"/>
              </a:rPr>
              <a:t> Every one is criminally negligent who</a:t>
            </a:r>
          </a:p>
          <a:p>
            <a:r>
              <a:rPr lang="en-US" sz="1200" b="1" i="0" dirty="0">
                <a:solidFill>
                  <a:schemeClr val="tx1"/>
                </a:solidFill>
                <a:effectLst/>
                <a:cs typeface="Arial" panose="020B0604020202020204" pitchFamily="34" charset="0"/>
              </a:rPr>
              <a:t>	(a)</a:t>
            </a:r>
            <a:r>
              <a:rPr lang="en-US" sz="1200" b="0" i="0" dirty="0">
                <a:solidFill>
                  <a:schemeClr val="tx1"/>
                </a:solidFill>
                <a:effectLst/>
                <a:cs typeface="Arial" panose="020B0604020202020204" pitchFamily="34" charset="0"/>
              </a:rPr>
              <a:t> in doing anything, or</a:t>
            </a:r>
          </a:p>
          <a:p>
            <a:r>
              <a:rPr lang="en-US" sz="1200" b="1" i="0" dirty="0">
                <a:solidFill>
                  <a:schemeClr val="tx1"/>
                </a:solidFill>
                <a:effectLst/>
                <a:cs typeface="Arial" panose="020B0604020202020204" pitchFamily="34" charset="0"/>
              </a:rPr>
              <a:t>	(b)</a:t>
            </a:r>
            <a:r>
              <a:rPr lang="en-US" sz="1200" b="0" i="0" dirty="0">
                <a:solidFill>
                  <a:schemeClr val="tx1"/>
                </a:solidFill>
                <a:effectLst/>
                <a:cs typeface="Arial" panose="020B0604020202020204" pitchFamily="34" charset="0"/>
              </a:rPr>
              <a:t> in omitting to do anything that it is his duty to do,</a:t>
            </a:r>
          </a:p>
          <a:p>
            <a:r>
              <a:rPr lang="en-US" sz="1200" b="0" i="0" dirty="0">
                <a:solidFill>
                  <a:schemeClr val="tx1"/>
                </a:solidFill>
                <a:effectLst/>
                <a:cs typeface="Arial" panose="020B0604020202020204" pitchFamily="34" charset="0"/>
              </a:rPr>
              <a:t>shows wanton or reckless disregard for the lives or safety of other persons.</a:t>
            </a:r>
          </a:p>
          <a:p>
            <a:pPr algn="l"/>
            <a:r>
              <a:rPr lang="en-US" sz="1200" b="1" i="0" dirty="0">
                <a:solidFill>
                  <a:schemeClr val="tx1"/>
                </a:solidFill>
                <a:effectLst/>
                <a:cs typeface="Arial" panose="020B0604020202020204" pitchFamily="34" charset="0"/>
              </a:rPr>
              <a:t>Definition of </a:t>
            </a:r>
            <a:r>
              <a:rPr lang="en-US" sz="1200" b="1" i="1" dirty="0">
                <a:solidFill>
                  <a:schemeClr val="tx1"/>
                </a:solidFill>
                <a:effectLst/>
                <a:cs typeface="Arial" panose="020B0604020202020204" pitchFamily="34" charset="0"/>
              </a:rPr>
              <a:t>duty</a:t>
            </a:r>
            <a:endParaRPr lang="en-US" sz="1200" b="1" i="0" dirty="0">
              <a:solidFill>
                <a:schemeClr val="tx1"/>
              </a:solidFill>
              <a:effectLst/>
              <a:cs typeface="Arial" panose="020B0604020202020204" pitchFamily="34" charset="0"/>
            </a:endParaRPr>
          </a:p>
          <a:p>
            <a:pPr algn="l"/>
            <a:r>
              <a:rPr lang="en-US" sz="1200" b="1" i="0" dirty="0">
                <a:solidFill>
                  <a:schemeClr val="tx1"/>
                </a:solidFill>
                <a:effectLst/>
                <a:cs typeface="Arial" panose="020B0604020202020204" pitchFamily="34" charset="0"/>
              </a:rPr>
              <a:t>(2)</a:t>
            </a:r>
            <a:r>
              <a:rPr lang="en-US" sz="1200" b="0" i="0" dirty="0">
                <a:solidFill>
                  <a:schemeClr val="tx1"/>
                </a:solidFill>
                <a:effectLst/>
                <a:cs typeface="Arial" panose="020B0604020202020204" pitchFamily="34" charset="0"/>
              </a:rPr>
              <a:t> For the purposes of this section, </a:t>
            </a:r>
            <a:r>
              <a:rPr lang="en-US" sz="1200" b="1" i="1" dirty="0">
                <a:solidFill>
                  <a:schemeClr val="tx1"/>
                </a:solidFill>
                <a:effectLst/>
                <a:cs typeface="Arial" panose="020B0604020202020204" pitchFamily="34" charset="0"/>
              </a:rPr>
              <a:t>duty</a:t>
            </a:r>
            <a:r>
              <a:rPr lang="en-US" sz="1200" b="0" i="0" dirty="0">
                <a:solidFill>
                  <a:schemeClr val="tx1"/>
                </a:solidFill>
                <a:effectLst/>
                <a:cs typeface="Arial" panose="020B0604020202020204" pitchFamily="34" charset="0"/>
              </a:rPr>
              <a:t> means a duty imposed by law.</a:t>
            </a:r>
          </a:p>
        </p:txBody>
      </p:sp>
      <p:sp>
        <p:nvSpPr>
          <p:cNvPr id="5" name="TextBox 4">
            <a:extLst>
              <a:ext uri="{FF2B5EF4-FFF2-40B4-BE49-F238E27FC236}">
                <a16:creationId xmlns:a16="http://schemas.microsoft.com/office/drawing/2014/main" id="{55633429-D150-8588-82C5-741EB2B4DF4E}"/>
              </a:ext>
            </a:extLst>
          </p:cNvPr>
          <p:cNvSpPr txBox="1"/>
          <p:nvPr/>
        </p:nvSpPr>
        <p:spPr>
          <a:xfrm>
            <a:off x="677334" y="3677246"/>
            <a:ext cx="10745632" cy="646331"/>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200" b="1" i="0" dirty="0">
                <a:solidFill>
                  <a:schemeClr val="tx1"/>
                </a:solidFill>
                <a:effectLst/>
                <a:highlight>
                  <a:srgbClr val="FFFF00"/>
                </a:highlight>
                <a:cs typeface="Arial" panose="020B0604020202020204" pitchFamily="34" charset="0"/>
              </a:rPr>
              <a:t>Causing death by criminal negligence</a:t>
            </a:r>
          </a:p>
          <a:p>
            <a:pPr algn="l"/>
            <a:r>
              <a:rPr lang="en-US" sz="1200" b="1" i="0" u="none" strike="noStrike" dirty="0">
                <a:solidFill>
                  <a:schemeClr val="tx1"/>
                </a:solidFill>
                <a:effectLst/>
                <a:cs typeface="Arial" panose="020B0604020202020204" pitchFamily="34" charset="0"/>
              </a:rPr>
              <a:t>220</a:t>
            </a:r>
            <a:r>
              <a:rPr lang="en-US" sz="1200" b="0" i="0" dirty="0">
                <a:solidFill>
                  <a:schemeClr val="tx1"/>
                </a:solidFill>
                <a:effectLst/>
                <a:cs typeface="Arial" panose="020B0604020202020204" pitchFamily="34" charset="0"/>
              </a:rPr>
              <a:t> Every person who by criminal negligence causes death to another person is guilty of an indictable offence and liable</a:t>
            </a:r>
          </a:p>
          <a:p>
            <a:r>
              <a:rPr lang="en-US" sz="1200" b="1" i="0" dirty="0">
                <a:solidFill>
                  <a:schemeClr val="tx1"/>
                </a:solidFill>
                <a:effectLst/>
                <a:cs typeface="Arial" panose="020B0604020202020204" pitchFamily="34" charset="0"/>
              </a:rPr>
              <a:t>(b)</a:t>
            </a:r>
            <a:r>
              <a:rPr lang="en-US" sz="1200" b="0" i="0" dirty="0">
                <a:solidFill>
                  <a:schemeClr val="tx1"/>
                </a:solidFill>
                <a:effectLst/>
                <a:cs typeface="Arial" panose="020B0604020202020204" pitchFamily="34" charset="0"/>
              </a:rPr>
              <a:t> in any other case, to imprisonment for life.</a:t>
            </a:r>
          </a:p>
        </p:txBody>
      </p:sp>
      <p:sp>
        <p:nvSpPr>
          <p:cNvPr id="6" name="TextBox 5">
            <a:extLst>
              <a:ext uri="{FF2B5EF4-FFF2-40B4-BE49-F238E27FC236}">
                <a16:creationId xmlns:a16="http://schemas.microsoft.com/office/drawing/2014/main" id="{FCD1DAFE-8913-AA0B-0DDB-F946AB2A8E85}"/>
              </a:ext>
            </a:extLst>
          </p:cNvPr>
          <p:cNvSpPr txBox="1"/>
          <p:nvPr/>
        </p:nvSpPr>
        <p:spPr>
          <a:xfrm>
            <a:off x="677334" y="4324580"/>
            <a:ext cx="10745632"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200" b="1" i="0" dirty="0">
                <a:solidFill>
                  <a:schemeClr val="tx1"/>
                </a:solidFill>
                <a:effectLst/>
                <a:highlight>
                  <a:srgbClr val="FFFF00"/>
                </a:highlight>
                <a:cs typeface="Arial" panose="020B0604020202020204" pitchFamily="34" charset="0"/>
              </a:rPr>
              <a:t>Causing bodily harm by criminal negligence</a:t>
            </a:r>
          </a:p>
          <a:p>
            <a:pPr algn="l"/>
            <a:r>
              <a:rPr lang="en-US" sz="1200" b="1" i="0" u="none" strike="noStrike" dirty="0">
                <a:solidFill>
                  <a:schemeClr val="tx1"/>
                </a:solidFill>
                <a:effectLst/>
                <a:cs typeface="Arial" panose="020B0604020202020204" pitchFamily="34" charset="0"/>
              </a:rPr>
              <a:t>221</a:t>
            </a:r>
            <a:r>
              <a:rPr lang="en-US" sz="1200" b="0" i="0" dirty="0">
                <a:solidFill>
                  <a:schemeClr val="tx1"/>
                </a:solidFill>
                <a:effectLst/>
                <a:cs typeface="Arial" panose="020B0604020202020204" pitchFamily="34" charset="0"/>
              </a:rPr>
              <a:t> Every person who by criminal negligence causes bodily harm to another person is guilty of</a:t>
            </a:r>
          </a:p>
          <a:p>
            <a:pPr algn="l"/>
            <a:r>
              <a:rPr lang="en-US" sz="1200" b="1" i="0" dirty="0">
                <a:solidFill>
                  <a:schemeClr val="tx1"/>
                </a:solidFill>
                <a:effectLst/>
                <a:cs typeface="Arial" panose="020B0604020202020204" pitchFamily="34" charset="0"/>
              </a:rPr>
              <a:t>(a)</a:t>
            </a:r>
            <a:r>
              <a:rPr lang="en-US" sz="1200" b="0" i="0" dirty="0">
                <a:solidFill>
                  <a:schemeClr val="tx1"/>
                </a:solidFill>
                <a:effectLst/>
                <a:cs typeface="Arial" panose="020B0604020202020204" pitchFamily="34" charset="0"/>
              </a:rPr>
              <a:t> an indictable offence and liable to imprisonment for a term of not more than 10 years; or</a:t>
            </a:r>
          </a:p>
          <a:p>
            <a:pPr algn="l"/>
            <a:r>
              <a:rPr lang="en-US" sz="1200" b="1" i="0" dirty="0">
                <a:solidFill>
                  <a:schemeClr val="tx1"/>
                </a:solidFill>
                <a:effectLst/>
                <a:cs typeface="Arial" panose="020B0604020202020204" pitchFamily="34" charset="0"/>
              </a:rPr>
              <a:t>(b)</a:t>
            </a:r>
            <a:r>
              <a:rPr lang="en-US" sz="1200" b="0" i="0" dirty="0">
                <a:solidFill>
                  <a:schemeClr val="tx1"/>
                </a:solidFill>
                <a:effectLst/>
                <a:cs typeface="Arial" panose="020B0604020202020204" pitchFamily="34" charset="0"/>
              </a:rPr>
              <a:t> an offence punishable on summary conviction.</a:t>
            </a:r>
          </a:p>
        </p:txBody>
      </p:sp>
      <p:sp>
        <p:nvSpPr>
          <p:cNvPr id="7" name="TextBox 6">
            <a:extLst>
              <a:ext uri="{FF2B5EF4-FFF2-40B4-BE49-F238E27FC236}">
                <a16:creationId xmlns:a16="http://schemas.microsoft.com/office/drawing/2014/main" id="{5EBA64EC-291A-BB1A-9A55-8382D0B43258}"/>
              </a:ext>
            </a:extLst>
          </p:cNvPr>
          <p:cNvSpPr txBox="1"/>
          <p:nvPr/>
        </p:nvSpPr>
        <p:spPr>
          <a:xfrm>
            <a:off x="677334" y="5155577"/>
            <a:ext cx="10745632" cy="1015663"/>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200" b="1" i="0" dirty="0">
                <a:solidFill>
                  <a:schemeClr val="tx1"/>
                </a:solidFill>
                <a:effectLst/>
                <a:highlight>
                  <a:srgbClr val="FFFF00"/>
                </a:highlight>
                <a:cs typeface="Arial" panose="020B0604020202020204" pitchFamily="34" charset="0"/>
              </a:rPr>
              <a:t>Homicide</a:t>
            </a:r>
          </a:p>
          <a:p>
            <a:pPr algn="l"/>
            <a:r>
              <a:rPr lang="en-US" sz="1200" b="1" i="0" u="none" strike="noStrike" dirty="0">
                <a:solidFill>
                  <a:schemeClr val="tx1"/>
                </a:solidFill>
                <a:effectLst/>
                <a:cs typeface="Arial" panose="020B0604020202020204" pitchFamily="34" charset="0"/>
              </a:rPr>
              <a:t>222</a:t>
            </a:r>
            <a:r>
              <a:rPr lang="en-US" sz="1200" b="0" i="0" dirty="0">
                <a:solidFill>
                  <a:schemeClr val="tx1"/>
                </a:solidFill>
                <a:effectLst/>
                <a:cs typeface="Arial" panose="020B0604020202020204" pitchFamily="34" charset="0"/>
              </a:rPr>
              <a:t> </a:t>
            </a:r>
            <a:r>
              <a:rPr lang="en-US" sz="1200" b="1" i="0" dirty="0">
                <a:solidFill>
                  <a:schemeClr val="tx1"/>
                </a:solidFill>
                <a:effectLst/>
                <a:cs typeface="Arial" panose="020B0604020202020204" pitchFamily="34" charset="0"/>
              </a:rPr>
              <a:t>(1)</a:t>
            </a:r>
            <a:r>
              <a:rPr lang="en-US" sz="1200" b="0" i="0" dirty="0">
                <a:solidFill>
                  <a:schemeClr val="tx1"/>
                </a:solidFill>
                <a:effectLst/>
                <a:cs typeface="Arial" panose="020B0604020202020204" pitchFamily="34" charset="0"/>
              </a:rPr>
              <a:t> A person commits homicide when, directly or indirectly, by any means, he causes the death of a human being.</a:t>
            </a:r>
          </a:p>
          <a:p>
            <a:pPr algn="l"/>
            <a:r>
              <a:rPr lang="en-US" sz="1200" b="1" i="0" dirty="0">
                <a:solidFill>
                  <a:schemeClr val="tx1"/>
                </a:solidFill>
                <a:effectLst/>
                <a:cs typeface="Arial" panose="020B0604020202020204" pitchFamily="34" charset="0"/>
              </a:rPr>
              <a:t>(5)</a:t>
            </a:r>
            <a:r>
              <a:rPr lang="en-US" sz="1200" b="0" i="0" dirty="0">
                <a:solidFill>
                  <a:schemeClr val="tx1"/>
                </a:solidFill>
                <a:effectLst/>
                <a:cs typeface="Arial" panose="020B0604020202020204" pitchFamily="34" charset="0"/>
              </a:rPr>
              <a:t> A person commits </a:t>
            </a:r>
            <a:r>
              <a:rPr lang="en-US" sz="1200" b="1" i="0" u="sng" dirty="0">
                <a:solidFill>
                  <a:schemeClr val="tx1"/>
                </a:solidFill>
                <a:effectLst/>
                <a:cs typeface="Arial" panose="020B0604020202020204" pitchFamily="34" charset="0"/>
              </a:rPr>
              <a:t>culpable homicide </a:t>
            </a:r>
            <a:r>
              <a:rPr lang="en-US" sz="1200" b="0" i="0" dirty="0">
                <a:solidFill>
                  <a:schemeClr val="tx1"/>
                </a:solidFill>
                <a:effectLst/>
                <a:cs typeface="Arial" panose="020B0604020202020204" pitchFamily="34" charset="0"/>
              </a:rPr>
              <a:t>when he causes the death of a human being,</a:t>
            </a:r>
          </a:p>
          <a:p>
            <a:pPr algn="l"/>
            <a:r>
              <a:rPr lang="en-US" sz="1200" b="1" i="0" dirty="0">
                <a:solidFill>
                  <a:schemeClr val="tx1"/>
                </a:solidFill>
                <a:effectLst/>
                <a:cs typeface="Arial" panose="020B0604020202020204" pitchFamily="34" charset="0"/>
              </a:rPr>
              <a:t>(a)</a:t>
            </a:r>
            <a:r>
              <a:rPr lang="en-US" sz="1200" b="0" i="0" dirty="0">
                <a:solidFill>
                  <a:schemeClr val="tx1"/>
                </a:solidFill>
                <a:effectLst/>
                <a:cs typeface="Arial" panose="020B0604020202020204" pitchFamily="34" charset="0"/>
              </a:rPr>
              <a:t> by means of an unlawful act;</a:t>
            </a:r>
          </a:p>
          <a:p>
            <a:pPr algn="l"/>
            <a:r>
              <a:rPr lang="en-US" sz="1200" b="1" i="0" dirty="0">
                <a:solidFill>
                  <a:schemeClr val="tx1"/>
                </a:solidFill>
                <a:effectLst/>
                <a:cs typeface="Arial" panose="020B0604020202020204" pitchFamily="34" charset="0"/>
              </a:rPr>
              <a:t>(b)</a:t>
            </a:r>
            <a:r>
              <a:rPr lang="en-US" sz="1200" b="0" i="0" dirty="0">
                <a:solidFill>
                  <a:schemeClr val="tx1"/>
                </a:solidFill>
                <a:effectLst/>
                <a:cs typeface="Arial" panose="020B0604020202020204" pitchFamily="34" charset="0"/>
              </a:rPr>
              <a:t> by criminal negligence;</a:t>
            </a:r>
          </a:p>
        </p:txBody>
      </p:sp>
    </p:spTree>
    <p:extLst>
      <p:ext uri="{BB962C8B-B14F-4D97-AF65-F5344CB8AC3E}">
        <p14:creationId xmlns:p14="http://schemas.microsoft.com/office/powerpoint/2010/main" val="572582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6997-900B-AEEF-3EC1-608798C99B5F}"/>
              </a:ext>
            </a:extLst>
          </p:cNvPr>
          <p:cNvSpPr>
            <a:spLocks noGrp="1"/>
          </p:cNvSpPr>
          <p:nvPr>
            <p:ph type="title"/>
          </p:nvPr>
        </p:nvSpPr>
        <p:spPr>
          <a:xfrm>
            <a:off x="677334" y="609600"/>
            <a:ext cx="10745632" cy="85344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CA" sz="2400" dirty="0">
                <a:cs typeface="Arial" panose="020B0604020202020204" pitchFamily="34" charset="0"/>
              </a:rPr>
              <a:t>Some of the potential criminal offences that federal “Senior Officers” may have committed because of their vaccination mandate (continued)</a:t>
            </a:r>
          </a:p>
        </p:txBody>
      </p:sp>
      <p:sp>
        <p:nvSpPr>
          <p:cNvPr id="3" name="TextBox 2">
            <a:extLst>
              <a:ext uri="{FF2B5EF4-FFF2-40B4-BE49-F238E27FC236}">
                <a16:creationId xmlns:a16="http://schemas.microsoft.com/office/drawing/2014/main" id="{D3847750-BFA7-128E-BD54-8093FE2AD77C}"/>
              </a:ext>
            </a:extLst>
          </p:cNvPr>
          <p:cNvSpPr txBox="1"/>
          <p:nvPr/>
        </p:nvSpPr>
        <p:spPr>
          <a:xfrm>
            <a:off x="677334" y="1561512"/>
            <a:ext cx="10745632" cy="646331"/>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200" b="1" i="0" dirty="0">
                <a:solidFill>
                  <a:schemeClr val="tx1"/>
                </a:solidFill>
                <a:effectLst/>
                <a:highlight>
                  <a:srgbClr val="FFFF00"/>
                </a:highlight>
                <a:cs typeface="Arial" panose="020B0604020202020204" pitchFamily="34" charset="0"/>
              </a:rPr>
              <a:t>Death that might have been prevented</a:t>
            </a:r>
          </a:p>
          <a:p>
            <a:pPr algn="l"/>
            <a:r>
              <a:rPr lang="en-US" sz="1200" b="1" i="0" u="none" strike="noStrike" dirty="0">
                <a:solidFill>
                  <a:schemeClr val="tx1"/>
                </a:solidFill>
                <a:effectLst/>
                <a:cs typeface="Arial" panose="020B0604020202020204" pitchFamily="34" charset="0"/>
              </a:rPr>
              <a:t>224</a:t>
            </a:r>
            <a:r>
              <a:rPr lang="en-US" sz="1200" b="0" i="0" dirty="0">
                <a:solidFill>
                  <a:schemeClr val="tx1"/>
                </a:solidFill>
                <a:effectLst/>
                <a:cs typeface="Arial" panose="020B0604020202020204" pitchFamily="34" charset="0"/>
              </a:rPr>
              <a:t> Where a person, by an act or omission, does any thing that results in the death of a human being, he causes the death of that human being notwithstanding that death from that cause might have been prevented by resorting to proper means.</a:t>
            </a:r>
          </a:p>
        </p:txBody>
      </p:sp>
      <p:sp>
        <p:nvSpPr>
          <p:cNvPr id="8" name="TextBox 7">
            <a:extLst>
              <a:ext uri="{FF2B5EF4-FFF2-40B4-BE49-F238E27FC236}">
                <a16:creationId xmlns:a16="http://schemas.microsoft.com/office/drawing/2014/main" id="{18443EC8-4051-B8B7-E043-DC61DAF5655E}"/>
              </a:ext>
            </a:extLst>
          </p:cNvPr>
          <p:cNvSpPr txBox="1"/>
          <p:nvPr/>
        </p:nvSpPr>
        <p:spPr>
          <a:xfrm>
            <a:off x="677334" y="2207842"/>
            <a:ext cx="1074563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200" b="1" i="0" dirty="0">
                <a:solidFill>
                  <a:schemeClr val="tx1"/>
                </a:solidFill>
                <a:effectLst/>
                <a:highlight>
                  <a:srgbClr val="FFFF00"/>
                </a:highlight>
                <a:cs typeface="Arial" panose="020B0604020202020204" pitchFamily="34" charset="0"/>
              </a:rPr>
              <a:t>Acceleration of death</a:t>
            </a:r>
          </a:p>
          <a:p>
            <a:pPr algn="l"/>
            <a:r>
              <a:rPr lang="en-US" sz="1200" b="1" i="0" u="none" strike="noStrike" dirty="0">
                <a:solidFill>
                  <a:schemeClr val="tx1"/>
                </a:solidFill>
                <a:effectLst/>
                <a:cs typeface="Arial" panose="020B0604020202020204" pitchFamily="34" charset="0"/>
              </a:rPr>
              <a:t>226</a:t>
            </a:r>
            <a:r>
              <a:rPr lang="en-US" sz="1200" b="0" i="0" dirty="0">
                <a:solidFill>
                  <a:schemeClr val="tx1"/>
                </a:solidFill>
                <a:effectLst/>
                <a:cs typeface="Arial" panose="020B0604020202020204" pitchFamily="34" charset="0"/>
              </a:rPr>
              <a:t> Where a person causes to a human being a bodily injury that results in death, he causes the death of that human being notwithstanding that the effect of the bodily injury is only to accelerate his death from a disease or disorder arising from some other cause.</a:t>
            </a:r>
          </a:p>
        </p:txBody>
      </p:sp>
      <p:sp>
        <p:nvSpPr>
          <p:cNvPr id="9" name="TextBox 8">
            <a:extLst>
              <a:ext uri="{FF2B5EF4-FFF2-40B4-BE49-F238E27FC236}">
                <a16:creationId xmlns:a16="http://schemas.microsoft.com/office/drawing/2014/main" id="{EAE5B419-7B68-0FA8-2EEA-43D49652B339}"/>
              </a:ext>
            </a:extLst>
          </p:cNvPr>
          <p:cNvSpPr txBox="1"/>
          <p:nvPr/>
        </p:nvSpPr>
        <p:spPr>
          <a:xfrm>
            <a:off x="677334" y="2854173"/>
            <a:ext cx="10745632" cy="1754326"/>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200" b="1" i="0" u="none" strike="noStrike" dirty="0">
                <a:solidFill>
                  <a:schemeClr val="tx1"/>
                </a:solidFill>
                <a:effectLst/>
                <a:highlight>
                  <a:srgbClr val="FFFF00"/>
                </a:highlight>
                <a:cs typeface="Arial" panose="020B0604020202020204" pitchFamily="34" charset="0"/>
              </a:rPr>
              <a:t>229</a:t>
            </a:r>
            <a:r>
              <a:rPr lang="en-US" sz="1200" b="0" i="0" dirty="0">
                <a:solidFill>
                  <a:schemeClr val="tx1"/>
                </a:solidFill>
                <a:effectLst/>
                <a:highlight>
                  <a:srgbClr val="FFFF00"/>
                </a:highlight>
                <a:cs typeface="Arial" panose="020B0604020202020204" pitchFamily="34" charset="0"/>
              </a:rPr>
              <a:t> </a:t>
            </a:r>
            <a:r>
              <a:rPr lang="en-US" sz="1200" b="1" i="0" dirty="0">
                <a:solidFill>
                  <a:schemeClr val="tx1"/>
                </a:solidFill>
                <a:effectLst/>
                <a:highlight>
                  <a:srgbClr val="FFFF00"/>
                </a:highlight>
                <a:cs typeface="Arial" panose="020B0604020202020204" pitchFamily="34" charset="0"/>
              </a:rPr>
              <a:t>Culpable homicide is murder</a:t>
            </a:r>
          </a:p>
          <a:p>
            <a:pPr algn="l"/>
            <a:r>
              <a:rPr lang="en-US" sz="1200" b="1" i="0" dirty="0">
                <a:solidFill>
                  <a:schemeClr val="tx1"/>
                </a:solidFill>
                <a:effectLst/>
                <a:cs typeface="Arial" panose="020B0604020202020204" pitchFamily="34" charset="0"/>
              </a:rPr>
              <a:t>(a)</a:t>
            </a:r>
            <a:r>
              <a:rPr lang="en-US" sz="1200" b="0" i="0" dirty="0">
                <a:solidFill>
                  <a:schemeClr val="tx1"/>
                </a:solidFill>
                <a:effectLst/>
                <a:cs typeface="Arial" panose="020B0604020202020204" pitchFamily="34" charset="0"/>
              </a:rPr>
              <a:t> where the person who causes the death of a human being</a:t>
            </a:r>
          </a:p>
          <a:p>
            <a:pPr lvl="1" algn="l"/>
            <a:r>
              <a:rPr lang="en-US" sz="1200" b="1" i="0" dirty="0">
                <a:solidFill>
                  <a:schemeClr val="tx1"/>
                </a:solidFill>
                <a:effectLst/>
                <a:cs typeface="Arial" panose="020B0604020202020204" pitchFamily="34" charset="0"/>
              </a:rPr>
              <a:t>(</a:t>
            </a:r>
            <a:r>
              <a:rPr lang="en-US" sz="1200" b="1" i="0" dirty="0" err="1">
                <a:solidFill>
                  <a:schemeClr val="tx1"/>
                </a:solidFill>
                <a:effectLst/>
                <a:cs typeface="Arial" panose="020B0604020202020204" pitchFamily="34" charset="0"/>
              </a:rPr>
              <a:t>i</a:t>
            </a:r>
            <a:r>
              <a:rPr lang="en-US" sz="1200" b="1" i="0" dirty="0">
                <a:solidFill>
                  <a:schemeClr val="tx1"/>
                </a:solidFill>
                <a:effectLst/>
                <a:cs typeface="Arial" panose="020B0604020202020204" pitchFamily="34" charset="0"/>
              </a:rPr>
              <a:t>)</a:t>
            </a:r>
            <a:r>
              <a:rPr lang="en-US" sz="1200" b="0" i="0" dirty="0">
                <a:solidFill>
                  <a:schemeClr val="tx1"/>
                </a:solidFill>
                <a:effectLst/>
                <a:cs typeface="Arial" panose="020B0604020202020204" pitchFamily="34" charset="0"/>
              </a:rPr>
              <a:t> means to cause his death, or</a:t>
            </a:r>
          </a:p>
          <a:p>
            <a:pPr lvl="1" algn="l"/>
            <a:r>
              <a:rPr lang="en-US" sz="1200" b="1" i="0" dirty="0">
                <a:solidFill>
                  <a:schemeClr val="tx1"/>
                </a:solidFill>
                <a:effectLst/>
                <a:cs typeface="Arial" panose="020B0604020202020204" pitchFamily="34" charset="0"/>
              </a:rPr>
              <a:t>(ii)</a:t>
            </a:r>
            <a:r>
              <a:rPr lang="en-US" sz="1200" b="0" i="0" dirty="0">
                <a:solidFill>
                  <a:schemeClr val="tx1"/>
                </a:solidFill>
                <a:effectLst/>
                <a:cs typeface="Arial" panose="020B0604020202020204" pitchFamily="34" charset="0"/>
              </a:rPr>
              <a:t> means to cause him bodily harm that he knows is likely to cause his death, and is reckless whether death ensues or not;</a:t>
            </a:r>
          </a:p>
          <a:p>
            <a:pPr algn="l"/>
            <a:r>
              <a:rPr lang="en-US" sz="1200" b="1" i="0" dirty="0">
                <a:solidFill>
                  <a:schemeClr val="tx1"/>
                </a:solidFill>
                <a:effectLst/>
                <a:cs typeface="Arial" panose="020B0604020202020204" pitchFamily="34" charset="0"/>
              </a:rPr>
              <a:t>(b)</a:t>
            </a:r>
            <a:r>
              <a:rPr lang="en-US" sz="1200" b="0" i="0" dirty="0">
                <a:solidFill>
                  <a:schemeClr val="tx1"/>
                </a:solidFill>
                <a:effectLst/>
                <a:cs typeface="Arial" panose="020B0604020202020204" pitchFamily="34" charset="0"/>
              </a:rPr>
              <a:t> where a person, meaning to cause death to a human being or meaning to cause him bodily harm that he knows is likely to cause his death, and being reckless whether death ensues or not, by accident or mistake causes death to another human being, notwithstanding that he does not mean to cause death or bodily harm to that human being; or</a:t>
            </a:r>
          </a:p>
          <a:p>
            <a:pPr algn="l"/>
            <a:r>
              <a:rPr lang="en-US" sz="1200" b="1" i="0" dirty="0">
                <a:solidFill>
                  <a:schemeClr val="tx1"/>
                </a:solidFill>
                <a:effectLst/>
                <a:cs typeface="Arial" panose="020B0604020202020204" pitchFamily="34" charset="0"/>
              </a:rPr>
              <a:t>(c)</a:t>
            </a:r>
            <a:r>
              <a:rPr lang="en-US" sz="1200" b="0" i="0" dirty="0">
                <a:solidFill>
                  <a:schemeClr val="tx1"/>
                </a:solidFill>
                <a:effectLst/>
                <a:cs typeface="Arial" panose="020B0604020202020204" pitchFamily="34" charset="0"/>
              </a:rPr>
              <a:t> if a person, for an unlawful object, does anything that they know is likely to cause death, and by doing so causes the death of a human being, even if they desire to effect their object without causing death or bodily harm to any human being.</a:t>
            </a:r>
          </a:p>
        </p:txBody>
      </p:sp>
      <p:sp>
        <p:nvSpPr>
          <p:cNvPr id="10" name="TextBox 9">
            <a:extLst>
              <a:ext uri="{FF2B5EF4-FFF2-40B4-BE49-F238E27FC236}">
                <a16:creationId xmlns:a16="http://schemas.microsoft.com/office/drawing/2014/main" id="{DE0D4DF3-BBA6-EF34-A06A-39F6F630834D}"/>
              </a:ext>
            </a:extLst>
          </p:cNvPr>
          <p:cNvSpPr txBox="1"/>
          <p:nvPr/>
        </p:nvSpPr>
        <p:spPr>
          <a:xfrm>
            <a:off x="677334" y="4619216"/>
            <a:ext cx="1074563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200" b="1" i="0" dirty="0">
                <a:solidFill>
                  <a:schemeClr val="tx1"/>
                </a:solidFill>
                <a:effectLst/>
                <a:highlight>
                  <a:srgbClr val="FFFF00"/>
                </a:highlight>
                <a:cs typeface="Arial" panose="020B0604020202020204" pitchFamily="34" charset="0"/>
              </a:rPr>
              <a:t>Manslaughter</a:t>
            </a:r>
          </a:p>
          <a:p>
            <a:pPr algn="l"/>
            <a:r>
              <a:rPr lang="en-US" sz="1200" b="1" i="0" u="none" strike="noStrike" dirty="0">
                <a:solidFill>
                  <a:schemeClr val="tx1"/>
                </a:solidFill>
                <a:effectLst/>
                <a:cs typeface="Arial" panose="020B0604020202020204" pitchFamily="34" charset="0"/>
              </a:rPr>
              <a:t>234</a:t>
            </a:r>
            <a:r>
              <a:rPr lang="en-US" sz="1200" b="0" i="0" dirty="0">
                <a:solidFill>
                  <a:schemeClr val="tx1"/>
                </a:solidFill>
                <a:effectLst/>
                <a:cs typeface="Arial" panose="020B0604020202020204" pitchFamily="34" charset="0"/>
              </a:rPr>
              <a:t> Culpable homicide that is not murder or infanticide is manslaughter.</a:t>
            </a:r>
          </a:p>
        </p:txBody>
      </p:sp>
      <p:sp>
        <p:nvSpPr>
          <p:cNvPr id="11" name="TextBox 10">
            <a:extLst>
              <a:ext uri="{FF2B5EF4-FFF2-40B4-BE49-F238E27FC236}">
                <a16:creationId xmlns:a16="http://schemas.microsoft.com/office/drawing/2014/main" id="{E90D82F0-7BBB-596A-2539-C314DD58874D}"/>
              </a:ext>
            </a:extLst>
          </p:cNvPr>
          <p:cNvSpPr txBox="1"/>
          <p:nvPr/>
        </p:nvSpPr>
        <p:spPr>
          <a:xfrm>
            <a:off x="677334" y="5080881"/>
            <a:ext cx="10745632" cy="1384995"/>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200" b="1" i="0" dirty="0">
                <a:solidFill>
                  <a:schemeClr val="tx1"/>
                </a:solidFill>
                <a:effectLst/>
                <a:highlight>
                  <a:srgbClr val="FFFF00"/>
                </a:highlight>
                <a:cs typeface="Arial" panose="020B0604020202020204" pitchFamily="34" charset="0"/>
              </a:rPr>
              <a:t>Administering noxious thing</a:t>
            </a:r>
          </a:p>
          <a:p>
            <a:pPr algn="l">
              <a:buFont typeface="Arial" panose="020B0604020202020204" pitchFamily="34" charset="0"/>
              <a:buChar char="•"/>
            </a:pPr>
            <a:r>
              <a:rPr lang="en-US" sz="1200" b="1" i="0" u="none" strike="noStrike" dirty="0">
                <a:solidFill>
                  <a:schemeClr val="tx1"/>
                </a:solidFill>
                <a:effectLst/>
                <a:cs typeface="Arial" panose="020B0604020202020204" pitchFamily="34" charset="0"/>
              </a:rPr>
              <a:t>245</a:t>
            </a:r>
            <a:r>
              <a:rPr lang="en-US" sz="1200" b="0" i="0" dirty="0">
                <a:solidFill>
                  <a:schemeClr val="tx1"/>
                </a:solidFill>
                <a:effectLst/>
                <a:cs typeface="Arial" panose="020B0604020202020204" pitchFamily="34" charset="0"/>
              </a:rPr>
              <a:t> </a:t>
            </a:r>
            <a:r>
              <a:rPr lang="en-US" sz="1200" b="1" i="0" dirty="0">
                <a:solidFill>
                  <a:schemeClr val="tx1"/>
                </a:solidFill>
                <a:effectLst/>
                <a:cs typeface="Arial" panose="020B0604020202020204" pitchFamily="34" charset="0"/>
              </a:rPr>
              <a:t>(1)</a:t>
            </a:r>
            <a:r>
              <a:rPr lang="en-US" sz="1200" b="0" i="0" dirty="0">
                <a:solidFill>
                  <a:schemeClr val="tx1"/>
                </a:solidFill>
                <a:effectLst/>
                <a:cs typeface="Arial" panose="020B0604020202020204" pitchFamily="34" charset="0"/>
              </a:rPr>
              <a:t> Every person who administers or causes to be administered to any other person or causes any other person to take poison or any other destructive or noxious thing is guilty</a:t>
            </a:r>
          </a:p>
          <a:p>
            <a:pPr marL="742950" lvl="1" indent="-285750" algn="l">
              <a:buFont typeface="Arial" panose="020B0604020202020204" pitchFamily="34" charset="0"/>
              <a:buChar char="•"/>
            </a:pPr>
            <a:r>
              <a:rPr lang="en-US" sz="1200" b="1" i="0" dirty="0">
                <a:solidFill>
                  <a:schemeClr val="tx1"/>
                </a:solidFill>
                <a:effectLst/>
                <a:cs typeface="Arial" panose="020B0604020202020204" pitchFamily="34" charset="0"/>
              </a:rPr>
              <a:t>(a)</a:t>
            </a:r>
            <a:r>
              <a:rPr lang="en-US" sz="1200" b="0" i="0" dirty="0">
                <a:solidFill>
                  <a:schemeClr val="tx1"/>
                </a:solidFill>
                <a:effectLst/>
                <a:cs typeface="Arial" panose="020B0604020202020204" pitchFamily="34" charset="0"/>
              </a:rPr>
              <a:t> of an indictable offence and liable to imprisonment for a term of not more than 14 years, if they did so with intent to endanger the life of or to cause bodily harm to that person; or</a:t>
            </a:r>
          </a:p>
          <a:p>
            <a:pPr marL="742950" lvl="1" indent="-285750" algn="l">
              <a:buFont typeface="Arial" panose="020B0604020202020204" pitchFamily="34" charset="0"/>
              <a:buChar char="•"/>
            </a:pPr>
            <a:r>
              <a:rPr lang="en-US" sz="1200" b="1" i="0" dirty="0">
                <a:solidFill>
                  <a:schemeClr val="tx1"/>
                </a:solidFill>
                <a:effectLst/>
                <a:cs typeface="Arial" panose="020B0604020202020204" pitchFamily="34" charset="0"/>
              </a:rPr>
              <a:t>(b)</a:t>
            </a:r>
            <a:r>
              <a:rPr lang="en-US" sz="1200" b="0" i="0" dirty="0">
                <a:solidFill>
                  <a:schemeClr val="tx1"/>
                </a:solidFill>
                <a:effectLst/>
                <a:cs typeface="Arial" panose="020B0604020202020204" pitchFamily="34" charset="0"/>
              </a:rPr>
              <a:t> of an indictable offence and liable to imprisonment for a term of not more than two years or of an offence punishable on summary conviction, if they did so with intent to aggrieve or annoy that person.</a:t>
            </a:r>
          </a:p>
        </p:txBody>
      </p:sp>
    </p:spTree>
    <p:extLst>
      <p:ext uri="{BB962C8B-B14F-4D97-AF65-F5344CB8AC3E}">
        <p14:creationId xmlns:p14="http://schemas.microsoft.com/office/powerpoint/2010/main" val="2364231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6997-900B-AEEF-3EC1-608798C99B5F}"/>
              </a:ext>
            </a:extLst>
          </p:cNvPr>
          <p:cNvSpPr>
            <a:spLocks noGrp="1"/>
          </p:cNvSpPr>
          <p:nvPr>
            <p:ph type="title"/>
          </p:nvPr>
        </p:nvSpPr>
        <p:spPr>
          <a:xfrm>
            <a:off x="677333" y="665668"/>
            <a:ext cx="10745632" cy="85344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CA" sz="2400" dirty="0">
                <a:cs typeface="Arial" panose="020B0604020202020204" pitchFamily="34" charset="0"/>
              </a:rPr>
              <a:t>Some of the potential criminal offences that federal “Senior Officers” may have committed because of their vaccination mandate (continued)</a:t>
            </a:r>
          </a:p>
        </p:txBody>
      </p:sp>
      <p:sp>
        <p:nvSpPr>
          <p:cNvPr id="3" name="TextBox 2">
            <a:extLst>
              <a:ext uri="{FF2B5EF4-FFF2-40B4-BE49-F238E27FC236}">
                <a16:creationId xmlns:a16="http://schemas.microsoft.com/office/drawing/2014/main" id="{D3847750-BFA7-128E-BD54-8093FE2AD77C}"/>
              </a:ext>
            </a:extLst>
          </p:cNvPr>
          <p:cNvSpPr txBox="1"/>
          <p:nvPr/>
        </p:nvSpPr>
        <p:spPr>
          <a:xfrm>
            <a:off x="677333" y="1784885"/>
            <a:ext cx="10745632" cy="692497"/>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300" b="1" i="0" dirty="0">
                <a:solidFill>
                  <a:schemeClr val="tx1"/>
                </a:solidFill>
                <a:effectLst/>
                <a:highlight>
                  <a:srgbClr val="FFFF00"/>
                </a:highlight>
                <a:cs typeface="Arial" panose="020B0604020202020204" pitchFamily="34" charset="0"/>
              </a:rPr>
              <a:t>Death that might have been prevented</a:t>
            </a:r>
          </a:p>
          <a:p>
            <a:pPr algn="l"/>
            <a:r>
              <a:rPr lang="en-US" sz="1300" b="1" i="0" u="none" strike="noStrike" dirty="0">
                <a:solidFill>
                  <a:schemeClr val="tx1"/>
                </a:solidFill>
                <a:effectLst/>
                <a:cs typeface="Arial" panose="020B0604020202020204" pitchFamily="34" charset="0"/>
              </a:rPr>
              <a:t>224</a:t>
            </a:r>
            <a:r>
              <a:rPr lang="en-US" sz="1300" b="0" i="0" dirty="0">
                <a:solidFill>
                  <a:schemeClr val="tx1"/>
                </a:solidFill>
                <a:effectLst/>
                <a:cs typeface="Arial" panose="020B0604020202020204" pitchFamily="34" charset="0"/>
              </a:rPr>
              <a:t> Where a person, by an act or omission, does any thing that results in the death of a human being, he causes the death of that human being notwithstanding that death from that cause might have been prevented by resorting to proper means.13</a:t>
            </a:r>
          </a:p>
        </p:txBody>
      </p:sp>
      <p:sp>
        <p:nvSpPr>
          <p:cNvPr id="8" name="TextBox 7">
            <a:extLst>
              <a:ext uri="{FF2B5EF4-FFF2-40B4-BE49-F238E27FC236}">
                <a16:creationId xmlns:a16="http://schemas.microsoft.com/office/drawing/2014/main" id="{18443EC8-4051-B8B7-E043-DC61DAF5655E}"/>
              </a:ext>
            </a:extLst>
          </p:cNvPr>
          <p:cNvSpPr txBox="1"/>
          <p:nvPr/>
        </p:nvSpPr>
        <p:spPr>
          <a:xfrm>
            <a:off x="677333" y="2474274"/>
            <a:ext cx="10745632" cy="6924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300" b="1" i="0" dirty="0">
                <a:solidFill>
                  <a:schemeClr val="tx1"/>
                </a:solidFill>
                <a:effectLst/>
                <a:highlight>
                  <a:srgbClr val="FFFF00"/>
                </a:highlight>
                <a:cs typeface="Arial" panose="020B0604020202020204" pitchFamily="34" charset="0"/>
              </a:rPr>
              <a:t>Acceleration of death</a:t>
            </a:r>
          </a:p>
          <a:p>
            <a:pPr algn="l"/>
            <a:r>
              <a:rPr lang="en-US" sz="1300" b="1" i="0" u="none" strike="noStrike" dirty="0">
                <a:solidFill>
                  <a:schemeClr val="tx1"/>
                </a:solidFill>
                <a:effectLst/>
                <a:cs typeface="Arial" panose="020B0604020202020204" pitchFamily="34" charset="0"/>
              </a:rPr>
              <a:t>226</a:t>
            </a:r>
            <a:r>
              <a:rPr lang="en-US" sz="1300" b="0" i="0" dirty="0">
                <a:solidFill>
                  <a:schemeClr val="tx1"/>
                </a:solidFill>
                <a:effectLst/>
                <a:cs typeface="Arial" panose="020B0604020202020204" pitchFamily="34" charset="0"/>
              </a:rPr>
              <a:t> Where a person causes to a human being a bodily injury that results in death, he causes the death of that human being notwithstanding that the effect of the bodily injury is only to accelerate his death from a disease or disorder arising from some other cause.</a:t>
            </a:r>
          </a:p>
        </p:txBody>
      </p:sp>
      <p:sp>
        <p:nvSpPr>
          <p:cNvPr id="5" name="TextBox 4">
            <a:extLst>
              <a:ext uri="{FF2B5EF4-FFF2-40B4-BE49-F238E27FC236}">
                <a16:creationId xmlns:a16="http://schemas.microsoft.com/office/drawing/2014/main" id="{EA2ADB6F-8310-3D86-2CA5-BD6280E2567E}"/>
              </a:ext>
            </a:extLst>
          </p:cNvPr>
          <p:cNvSpPr txBox="1"/>
          <p:nvPr/>
        </p:nvSpPr>
        <p:spPr>
          <a:xfrm>
            <a:off x="677333" y="3337889"/>
            <a:ext cx="4598051"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CA" sz="1400" b="1" dirty="0">
                <a:solidFill>
                  <a:schemeClr val="tx1"/>
                </a:solidFill>
                <a:cs typeface="Arial" panose="020B0604020202020204" pitchFamily="34" charset="0"/>
              </a:rPr>
              <a:t>The Genetic Non-Discrimination Act</a:t>
            </a:r>
          </a:p>
        </p:txBody>
      </p:sp>
      <p:sp>
        <p:nvSpPr>
          <p:cNvPr id="6" name="TextBox 5">
            <a:extLst>
              <a:ext uri="{FF2B5EF4-FFF2-40B4-BE49-F238E27FC236}">
                <a16:creationId xmlns:a16="http://schemas.microsoft.com/office/drawing/2014/main" id="{AD93B1DB-7C20-39F2-05CD-3A0FE1629268}"/>
              </a:ext>
            </a:extLst>
          </p:cNvPr>
          <p:cNvSpPr txBox="1"/>
          <p:nvPr/>
        </p:nvSpPr>
        <p:spPr>
          <a:xfrm>
            <a:off x="677333" y="3645666"/>
            <a:ext cx="10745632" cy="692497"/>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CA" sz="1300" b="1" dirty="0">
                <a:solidFill>
                  <a:schemeClr val="tx1"/>
                </a:solidFill>
                <a:cs typeface="Arial" panose="020B0604020202020204" pitchFamily="34" charset="0"/>
              </a:rPr>
              <a:t>Genetic Non-Discrimination Act:</a:t>
            </a:r>
          </a:p>
          <a:p>
            <a:r>
              <a:rPr lang="en-US" sz="1300" b="1" i="0" u="none" strike="noStrike" dirty="0">
                <a:solidFill>
                  <a:schemeClr val="tx1"/>
                </a:solidFill>
                <a:effectLst/>
                <a:cs typeface="Arial" panose="020B0604020202020204" pitchFamily="34" charset="0"/>
              </a:rPr>
              <a:t>3</a:t>
            </a:r>
            <a:r>
              <a:rPr lang="en-US" sz="1300" b="0" i="0" dirty="0">
                <a:solidFill>
                  <a:schemeClr val="tx1"/>
                </a:solidFill>
                <a:effectLst/>
                <a:cs typeface="Arial" panose="020B0604020202020204" pitchFamily="34" charset="0"/>
              </a:rPr>
              <a:t> </a:t>
            </a:r>
            <a:r>
              <a:rPr lang="en-US" sz="1300" b="1" i="0" dirty="0">
                <a:solidFill>
                  <a:schemeClr val="tx1"/>
                </a:solidFill>
                <a:effectLst/>
                <a:cs typeface="Arial" panose="020B0604020202020204" pitchFamily="34" charset="0"/>
              </a:rPr>
              <a:t>(1)</a:t>
            </a:r>
            <a:r>
              <a:rPr lang="en-US" sz="1300" b="0" i="0" dirty="0">
                <a:solidFill>
                  <a:schemeClr val="tx1"/>
                </a:solidFill>
                <a:effectLst/>
                <a:cs typeface="Arial" panose="020B0604020202020204" pitchFamily="34" charset="0"/>
              </a:rPr>
              <a:t> It is prohibited for any person to require an individual to undergo a genetic test as a condition of:</a:t>
            </a:r>
            <a:br>
              <a:rPr lang="en-US" sz="1300" b="0" i="0" dirty="0">
                <a:solidFill>
                  <a:schemeClr val="tx1"/>
                </a:solidFill>
                <a:effectLst/>
                <a:cs typeface="Arial" panose="020B0604020202020204" pitchFamily="34" charset="0"/>
              </a:rPr>
            </a:br>
            <a:r>
              <a:rPr lang="en-US" sz="1300" b="1" i="0" dirty="0">
                <a:solidFill>
                  <a:schemeClr val="tx1"/>
                </a:solidFill>
                <a:effectLst/>
                <a:cs typeface="Arial" panose="020B0604020202020204" pitchFamily="34" charset="0"/>
              </a:rPr>
              <a:t>(b)</a:t>
            </a:r>
            <a:r>
              <a:rPr lang="en-US" sz="1300" b="0" i="0" dirty="0">
                <a:solidFill>
                  <a:schemeClr val="tx1"/>
                </a:solidFill>
                <a:effectLst/>
                <a:cs typeface="Arial" panose="020B0604020202020204" pitchFamily="34" charset="0"/>
              </a:rPr>
              <a:t> </a:t>
            </a:r>
            <a:r>
              <a:rPr lang="en-US" sz="1300" dirty="0">
                <a:solidFill>
                  <a:schemeClr val="tx1"/>
                </a:solidFill>
                <a:cs typeface="Arial" panose="020B0604020202020204" pitchFamily="34" charset="0"/>
              </a:rPr>
              <a:t>E</a:t>
            </a:r>
            <a:r>
              <a:rPr lang="en-US" sz="1300" b="0" i="0" dirty="0">
                <a:solidFill>
                  <a:schemeClr val="tx1"/>
                </a:solidFill>
                <a:effectLst/>
                <a:cs typeface="Arial" panose="020B0604020202020204" pitchFamily="34" charset="0"/>
              </a:rPr>
              <a:t>ntering into or </a:t>
            </a:r>
            <a:r>
              <a:rPr lang="en-US" sz="1300" b="1" i="0" u="sng" dirty="0">
                <a:solidFill>
                  <a:schemeClr val="tx1"/>
                </a:solidFill>
                <a:effectLst/>
                <a:cs typeface="Arial" panose="020B0604020202020204" pitchFamily="34" charset="0"/>
              </a:rPr>
              <a:t>continuing a contract </a:t>
            </a:r>
            <a:r>
              <a:rPr lang="en-US" sz="1300" b="0" i="0" dirty="0">
                <a:solidFill>
                  <a:schemeClr val="tx1"/>
                </a:solidFill>
                <a:effectLst/>
                <a:cs typeface="Arial" panose="020B0604020202020204" pitchFamily="34" charset="0"/>
              </a:rPr>
              <a:t>or agreement with that individual. (Accommodation process was illegal)</a:t>
            </a:r>
          </a:p>
        </p:txBody>
      </p:sp>
      <p:sp>
        <p:nvSpPr>
          <p:cNvPr id="7" name="TextBox 6">
            <a:extLst>
              <a:ext uri="{FF2B5EF4-FFF2-40B4-BE49-F238E27FC236}">
                <a16:creationId xmlns:a16="http://schemas.microsoft.com/office/drawing/2014/main" id="{2FDE4132-F1D3-FEEE-6B75-E207666866A9}"/>
              </a:ext>
            </a:extLst>
          </p:cNvPr>
          <p:cNvSpPr txBox="1"/>
          <p:nvPr/>
        </p:nvSpPr>
        <p:spPr>
          <a:xfrm>
            <a:off x="677333" y="4450444"/>
            <a:ext cx="4598051" cy="307777"/>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CA" sz="1400" b="1" dirty="0">
                <a:solidFill>
                  <a:schemeClr val="tx1"/>
                </a:solidFill>
                <a:cs typeface="Arial" panose="020B0604020202020204" pitchFamily="34" charset="0"/>
              </a:rPr>
              <a:t>Assisted Human Reproduction Act</a:t>
            </a:r>
          </a:p>
        </p:txBody>
      </p:sp>
      <p:sp>
        <p:nvSpPr>
          <p:cNvPr id="12" name="TextBox 11">
            <a:extLst>
              <a:ext uri="{FF2B5EF4-FFF2-40B4-BE49-F238E27FC236}">
                <a16:creationId xmlns:a16="http://schemas.microsoft.com/office/drawing/2014/main" id="{99651A34-86D8-152A-C738-3444336600FB}"/>
              </a:ext>
            </a:extLst>
          </p:cNvPr>
          <p:cNvSpPr txBox="1"/>
          <p:nvPr/>
        </p:nvSpPr>
        <p:spPr>
          <a:xfrm>
            <a:off x="677333" y="4758221"/>
            <a:ext cx="10745632" cy="14927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300" b="1" i="0" dirty="0">
                <a:solidFill>
                  <a:schemeClr val="tx1"/>
                </a:solidFill>
                <a:effectLst/>
                <a:cs typeface="Arial" panose="020B0604020202020204" pitchFamily="34" charset="0"/>
              </a:rPr>
              <a:t>Principles</a:t>
            </a:r>
          </a:p>
          <a:p>
            <a:pPr algn="l"/>
            <a:r>
              <a:rPr lang="en-US" sz="1300" b="0" i="0" dirty="0">
                <a:solidFill>
                  <a:schemeClr val="tx1"/>
                </a:solidFill>
                <a:effectLst/>
                <a:cs typeface="Arial" panose="020B0604020202020204" pitchFamily="34" charset="0"/>
              </a:rPr>
              <a:t>The Parliament of Canada recognizes and declares that:</a:t>
            </a:r>
          </a:p>
          <a:p>
            <a:pPr algn="l"/>
            <a:r>
              <a:rPr lang="en-US" sz="1300" b="1" i="0" dirty="0">
                <a:solidFill>
                  <a:schemeClr val="tx1"/>
                </a:solidFill>
                <a:effectLst/>
                <a:cs typeface="Arial" panose="020B0604020202020204" pitchFamily="34" charset="0"/>
              </a:rPr>
              <a:t>(g)</a:t>
            </a:r>
            <a:r>
              <a:rPr lang="en-US" sz="1300" b="0" i="0" dirty="0">
                <a:solidFill>
                  <a:schemeClr val="tx1"/>
                </a:solidFill>
                <a:effectLst/>
                <a:cs typeface="Arial" panose="020B0604020202020204" pitchFamily="34" charset="0"/>
              </a:rPr>
              <a:t> human individuality and diversity, and the </a:t>
            </a:r>
            <a:r>
              <a:rPr lang="en-US" sz="1300" b="1" i="0" dirty="0">
                <a:solidFill>
                  <a:schemeClr val="tx1"/>
                </a:solidFill>
                <a:effectLst/>
                <a:cs typeface="Arial" panose="020B0604020202020204" pitchFamily="34" charset="0"/>
              </a:rPr>
              <a:t>integrity of the human genome, must be preserved and protected.</a:t>
            </a:r>
          </a:p>
          <a:p>
            <a:pPr algn="l"/>
            <a:br>
              <a:rPr lang="en-US" sz="1300" b="1" i="0" dirty="0">
                <a:solidFill>
                  <a:schemeClr val="tx1"/>
                </a:solidFill>
                <a:effectLst/>
                <a:cs typeface="Arial" panose="020B0604020202020204" pitchFamily="34" charset="0"/>
              </a:rPr>
            </a:br>
            <a:r>
              <a:rPr lang="en-US" sz="1300" b="1" i="0" dirty="0">
                <a:solidFill>
                  <a:srgbClr val="333333"/>
                </a:solidFill>
                <a:effectLst/>
                <a:cs typeface="Arial" panose="020B0604020202020204" pitchFamily="34" charset="0"/>
              </a:rPr>
              <a:t>Prohibited procedures</a:t>
            </a:r>
          </a:p>
          <a:p>
            <a:pPr algn="l"/>
            <a:r>
              <a:rPr lang="en-US" sz="1300" b="1" i="0" u="none" strike="noStrike" dirty="0">
                <a:solidFill>
                  <a:srgbClr val="000000"/>
                </a:solidFill>
                <a:effectLst/>
                <a:cs typeface="Arial" panose="020B0604020202020204" pitchFamily="34" charset="0"/>
              </a:rPr>
              <a:t>5</a:t>
            </a:r>
            <a:r>
              <a:rPr lang="en-US" sz="1300" b="1" i="0" dirty="0">
                <a:solidFill>
                  <a:srgbClr val="000000"/>
                </a:solidFill>
                <a:effectLst/>
                <a:cs typeface="Arial" panose="020B0604020202020204" pitchFamily="34" charset="0"/>
              </a:rPr>
              <a:t>(1)</a:t>
            </a:r>
            <a:r>
              <a:rPr lang="en-US" sz="1300" b="0" i="0" dirty="0">
                <a:solidFill>
                  <a:srgbClr val="333333"/>
                </a:solidFill>
                <a:effectLst/>
                <a:cs typeface="Arial" panose="020B0604020202020204" pitchFamily="34" charset="0"/>
              </a:rPr>
              <a:t> No person shall knowingly:</a:t>
            </a:r>
          </a:p>
          <a:p>
            <a:r>
              <a:rPr lang="en-US" sz="1300" b="1" i="0" dirty="0">
                <a:solidFill>
                  <a:srgbClr val="000000"/>
                </a:solidFill>
                <a:effectLst/>
                <a:cs typeface="Arial" panose="020B0604020202020204" pitchFamily="34" charset="0"/>
              </a:rPr>
              <a:t>(f)</a:t>
            </a:r>
            <a:r>
              <a:rPr lang="en-US" sz="1300" b="0" i="0" dirty="0">
                <a:solidFill>
                  <a:srgbClr val="333333"/>
                </a:solidFill>
                <a:effectLst/>
                <a:cs typeface="Arial" panose="020B0604020202020204" pitchFamily="34" charset="0"/>
              </a:rPr>
              <a:t> alter the </a:t>
            </a:r>
            <a:r>
              <a:rPr lang="en-US" sz="1300" b="1" i="0" dirty="0">
                <a:solidFill>
                  <a:srgbClr val="333333"/>
                </a:solidFill>
                <a:effectLst/>
                <a:cs typeface="Arial" panose="020B0604020202020204" pitchFamily="34" charset="0"/>
              </a:rPr>
              <a:t>genome of a cell of a human being</a:t>
            </a:r>
            <a:r>
              <a:rPr lang="en-US" sz="1300" b="0" i="0" dirty="0">
                <a:solidFill>
                  <a:srgbClr val="333333"/>
                </a:solidFill>
                <a:effectLst/>
                <a:cs typeface="Arial" panose="020B0604020202020204" pitchFamily="34" charset="0"/>
              </a:rPr>
              <a:t> or </a:t>
            </a:r>
            <a:r>
              <a:rPr lang="en-US" sz="1300" b="0" i="1" dirty="0">
                <a:solidFill>
                  <a:srgbClr val="333333"/>
                </a:solidFill>
                <a:effectLst/>
                <a:cs typeface="Arial" panose="020B0604020202020204" pitchFamily="34" charset="0"/>
              </a:rPr>
              <a:t>in vitro</a:t>
            </a:r>
            <a:r>
              <a:rPr lang="en-US" sz="1300" b="0" i="0" dirty="0">
                <a:solidFill>
                  <a:srgbClr val="333333"/>
                </a:solidFill>
                <a:effectLst/>
                <a:cs typeface="Arial" panose="020B0604020202020204" pitchFamily="34" charset="0"/>
              </a:rPr>
              <a:t> embryo such that the alteration is capable of being transmitted to descendants;</a:t>
            </a:r>
          </a:p>
        </p:txBody>
      </p:sp>
    </p:spTree>
    <p:extLst>
      <p:ext uri="{BB962C8B-B14F-4D97-AF65-F5344CB8AC3E}">
        <p14:creationId xmlns:p14="http://schemas.microsoft.com/office/powerpoint/2010/main" val="12145643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0D59CC-BD71-748E-1C6D-F34D4977949D}"/>
              </a:ext>
            </a:extLst>
          </p:cNvPr>
          <p:cNvSpPr>
            <a:spLocks noGrp="1"/>
          </p:cNvSpPr>
          <p:nvPr>
            <p:ph type="title"/>
          </p:nvPr>
        </p:nvSpPr>
        <p:spPr>
          <a:xfrm>
            <a:off x="902418" y="2971213"/>
            <a:ext cx="9465472" cy="915573"/>
          </a:xfrm>
        </p:spPr>
        <p:txBody>
          <a:bodyPr>
            <a:normAutofit/>
          </a:bodyPr>
          <a:lstStyle/>
          <a:p>
            <a:r>
              <a:rPr lang="en-CA" sz="4800" dirty="0">
                <a:solidFill>
                  <a:schemeClr val="tx1"/>
                </a:solidFill>
              </a:rPr>
              <a:t>Appendix A – Timeline of events</a:t>
            </a:r>
          </a:p>
        </p:txBody>
      </p:sp>
    </p:spTree>
    <p:extLst>
      <p:ext uri="{BB962C8B-B14F-4D97-AF65-F5344CB8AC3E}">
        <p14:creationId xmlns:p14="http://schemas.microsoft.com/office/powerpoint/2010/main" val="28696720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473B8D-FDE7-840E-C9EC-B8A5986BF9B6}"/>
              </a:ext>
            </a:extLst>
          </p:cNvPr>
          <p:cNvSpPr txBox="1"/>
          <p:nvPr/>
        </p:nvSpPr>
        <p:spPr>
          <a:xfrm>
            <a:off x="534572" y="680655"/>
            <a:ext cx="11043139" cy="523220"/>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CA" sz="2800" dirty="0">
                <a:solidFill>
                  <a:schemeClr val="bg1"/>
                </a:solidFill>
                <a:cs typeface="Arial" panose="020B0604020202020204" pitchFamily="34" charset="0"/>
              </a:rPr>
              <a:t>Timeline of initial discussions and work refusal with Canada Post</a:t>
            </a:r>
          </a:p>
        </p:txBody>
      </p:sp>
      <p:sp>
        <p:nvSpPr>
          <p:cNvPr id="5" name="TextBox 4">
            <a:extLst>
              <a:ext uri="{FF2B5EF4-FFF2-40B4-BE49-F238E27FC236}">
                <a16:creationId xmlns:a16="http://schemas.microsoft.com/office/drawing/2014/main" id="{47493A19-7498-BBDA-C186-8D7630D24A64}"/>
              </a:ext>
            </a:extLst>
          </p:cNvPr>
          <p:cNvSpPr txBox="1"/>
          <p:nvPr/>
        </p:nvSpPr>
        <p:spPr>
          <a:xfrm>
            <a:off x="534572" y="1316307"/>
            <a:ext cx="5243376" cy="3323987"/>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b="1" dirty="0">
                <a:highlight>
                  <a:srgbClr val="FFFF00"/>
                </a:highlight>
                <a:cs typeface="Arial" panose="020B0604020202020204" pitchFamily="34" charset="0"/>
              </a:rPr>
              <a:t>June – October 2021</a:t>
            </a:r>
            <a:r>
              <a:rPr lang="en-CA" sz="1400" dirty="0">
                <a:cs typeface="Arial" panose="020B0604020202020204" pitchFamily="34" charset="0"/>
              </a:rPr>
              <a:t>: Began verbal discussions regarding my safety concerns and research into mRNA vaccines with various peers within the Human Resources Department </a:t>
            </a:r>
            <a:r>
              <a:rPr lang="en-CA" sz="1400" i="1" dirty="0">
                <a:cs typeface="Arial" panose="020B0604020202020204" pitchFamily="34" charset="0"/>
              </a:rPr>
              <a:t>(Human Resources Business Partners)</a:t>
            </a:r>
            <a:r>
              <a:rPr lang="en-CA" sz="1400" dirty="0">
                <a:cs typeface="Arial" panose="020B0604020202020204" pitchFamily="34" charset="0"/>
              </a:rPr>
              <a:t>, other enabling groups like Occupational Health and Safety, my immediate Manager and also on regional covid management calls that included various parties from across the country. These calls included the senior officers responsible for managing covid at Canada Post.</a:t>
            </a:r>
          </a:p>
          <a:p>
            <a:r>
              <a:rPr lang="en-CA" sz="1400" dirty="0">
                <a:cs typeface="Arial" panose="020B0604020202020204" pitchFamily="34" charset="0"/>
              </a:rPr>
              <a:t>I was beyond shocked and extremely concerned in how little anyone seemed to care about the information that I was sharing, despite being one of Canada Post’s most reliable and educated health and safety professionals for 10 years.</a:t>
            </a:r>
            <a:br>
              <a:rPr lang="en-CA" sz="1400" dirty="0">
                <a:cs typeface="Arial" panose="020B0604020202020204" pitchFamily="34" charset="0"/>
              </a:rPr>
            </a:br>
            <a:r>
              <a:rPr lang="en-CA" sz="1400" dirty="0">
                <a:cs typeface="Arial" panose="020B0604020202020204" pitchFamily="34" charset="0"/>
              </a:rPr>
              <a:t>After I had started to bring these concerns up to my peers on my team, my immediate manager and her colleague decided to cancel all of our regular weekly discussions around covid.</a:t>
            </a:r>
          </a:p>
        </p:txBody>
      </p:sp>
      <p:sp>
        <p:nvSpPr>
          <p:cNvPr id="6" name="TextBox 5">
            <a:extLst>
              <a:ext uri="{FF2B5EF4-FFF2-40B4-BE49-F238E27FC236}">
                <a16:creationId xmlns:a16="http://schemas.microsoft.com/office/drawing/2014/main" id="{492CE2B0-F2A8-A36F-4387-8BADFE3FE126}"/>
              </a:ext>
            </a:extLst>
          </p:cNvPr>
          <p:cNvSpPr txBox="1"/>
          <p:nvPr/>
        </p:nvSpPr>
        <p:spPr>
          <a:xfrm>
            <a:off x="534572" y="4725411"/>
            <a:ext cx="5243376"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b="1" dirty="0">
                <a:highlight>
                  <a:srgbClr val="FFFF00"/>
                </a:highlight>
                <a:cs typeface="Arial" panose="020B0604020202020204" pitchFamily="34" charset="0"/>
              </a:rPr>
              <a:t>Beginning of November 2021</a:t>
            </a:r>
            <a:r>
              <a:rPr lang="en-CA" sz="1400" dirty="0">
                <a:cs typeface="Arial" panose="020B0604020202020204" pitchFamily="34" charset="0"/>
              </a:rPr>
              <a:t>: Began speaking to my immediate clients on our morning safety calls that they should not be endorsing or advising any employees to take the covid vaccine given that they were unproven and experimental. I also let the supervisory group know that they could be responsible for the liability of the vaccines should an employee take the shot and suffer an adverse effect.</a:t>
            </a:r>
          </a:p>
        </p:txBody>
      </p:sp>
      <p:sp>
        <p:nvSpPr>
          <p:cNvPr id="7" name="TextBox 6">
            <a:extLst>
              <a:ext uri="{FF2B5EF4-FFF2-40B4-BE49-F238E27FC236}">
                <a16:creationId xmlns:a16="http://schemas.microsoft.com/office/drawing/2014/main" id="{643F0420-ED74-215E-BC36-64A5AED1BA69}"/>
              </a:ext>
            </a:extLst>
          </p:cNvPr>
          <p:cNvSpPr txBox="1"/>
          <p:nvPr/>
        </p:nvSpPr>
        <p:spPr>
          <a:xfrm>
            <a:off x="5936971" y="1318930"/>
            <a:ext cx="5640739"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b="1" dirty="0">
                <a:highlight>
                  <a:srgbClr val="FFFF00"/>
                </a:highlight>
                <a:cs typeface="Arial" panose="020B0604020202020204" pitchFamily="34" charset="0"/>
              </a:rPr>
              <a:t>November 15</a:t>
            </a:r>
            <a:r>
              <a:rPr lang="en-CA" sz="1400" b="1" baseline="30000" dirty="0">
                <a:highlight>
                  <a:srgbClr val="FFFF00"/>
                </a:highlight>
                <a:cs typeface="Arial" panose="020B0604020202020204" pitchFamily="34" charset="0"/>
              </a:rPr>
              <a:t>th</a:t>
            </a:r>
            <a:r>
              <a:rPr lang="en-CA" sz="1400" b="1" dirty="0">
                <a:highlight>
                  <a:srgbClr val="FFFF00"/>
                </a:highlight>
                <a:cs typeface="Arial" panose="020B0604020202020204" pitchFamily="34" charset="0"/>
              </a:rPr>
              <a:t>, 2021</a:t>
            </a:r>
            <a:r>
              <a:rPr lang="en-CA" sz="1400" dirty="0">
                <a:cs typeface="Arial" panose="020B0604020202020204" pitchFamily="34" charset="0"/>
              </a:rPr>
              <a:t>: It was on this date that we had a regional call about covid management that I brought up the concerns about potential employee work refusals in relation to the corporation’s vaccine practice that was going to go live on November 26</a:t>
            </a:r>
            <a:r>
              <a:rPr lang="en-CA" sz="1400" baseline="30000" dirty="0">
                <a:cs typeface="Arial" panose="020B0604020202020204" pitchFamily="34" charset="0"/>
              </a:rPr>
              <a:t>th</a:t>
            </a:r>
            <a:r>
              <a:rPr lang="en-CA" sz="1400" dirty="0">
                <a:cs typeface="Arial" panose="020B0604020202020204" pitchFamily="34" charset="0"/>
              </a:rPr>
              <a:t>, 2021. Several health and safety officials on that call said that they would need to reach out to the unaccountable governing body – Employment and Social Development Canada (ESDC) - ahead of time, to create a “one page” response that would squash employee work refusals before they could occur.</a:t>
            </a:r>
          </a:p>
        </p:txBody>
      </p:sp>
      <p:sp>
        <p:nvSpPr>
          <p:cNvPr id="8" name="TextBox 7">
            <a:extLst>
              <a:ext uri="{FF2B5EF4-FFF2-40B4-BE49-F238E27FC236}">
                <a16:creationId xmlns:a16="http://schemas.microsoft.com/office/drawing/2014/main" id="{40E8D80D-FE84-EBB3-185E-87EC68C8007D}"/>
              </a:ext>
            </a:extLst>
          </p:cNvPr>
          <p:cNvSpPr txBox="1"/>
          <p:nvPr/>
        </p:nvSpPr>
        <p:spPr>
          <a:xfrm>
            <a:off x="5936971" y="3648193"/>
            <a:ext cx="5640739" cy="2677656"/>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b="1" dirty="0">
                <a:highlight>
                  <a:srgbClr val="FFFF00"/>
                </a:highlight>
                <a:cs typeface="Arial" panose="020B0604020202020204" pitchFamily="34" charset="0"/>
              </a:rPr>
              <a:t>November 15</a:t>
            </a:r>
            <a:r>
              <a:rPr lang="en-CA" sz="1400" b="1" baseline="30000" dirty="0">
                <a:highlight>
                  <a:srgbClr val="FFFF00"/>
                </a:highlight>
                <a:cs typeface="Arial" panose="020B0604020202020204" pitchFamily="34" charset="0"/>
              </a:rPr>
              <a:t>th</a:t>
            </a:r>
            <a:r>
              <a:rPr lang="en-CA" sz="1400" b="1" dirty="0">
                <a:highlight>
                  <a:srgbClr val="FFFF00"/>
                </a:highlight>
                <a:cs typeface="Arial" panose="020B0604020202020204" pitchFamily="34" charset="0"/>
              </a:rPr>
              <a:t> - 22</a:t>
            </a:r>
            <a:r>
              <a:rPr lang="en-CA" sz="1400" b="1" baseline="30000" dirty="0">
                <a:highlight>
                  <a:srgbClr val="FFFF00"/>
                </a:highlight>
                <a:cs typeface="Arial" panose="020B0604020202020204" pitchFamily="34" charset="0"/>
              </a:rPr>
              <a:t>nd</a:t>
            </a:r>
            <a:r>
              <a:rPr lang="en-CA" sz="1400" b="1" dirty="0">
                <a:highlight>
                  <a:srgbClr val="FFFF00"/>
                </a:highlight>
                <a:cs typeface="Arial" panose="020B0604020202020204" pitchFamily="34" charset="0"/>
              </a:rPr>
              <a:t>, 2021</a:t>
            </a:r>
            <a:r>
              <a:rPr lang="en-CA" sz="1400" dirty="0">
                <a:cs typeface="Arial" panose="020B0604020202020204" pitchFamily="34" charset="0"/>
              </a:rPr>
              <a:t>: After I attended and heard the response from OHS as to what their intentions were regarding employees’ work refusals, I finished my </a:t>
            </a:r>
            <a:r>
              <a:rPr lang="en-CA" sz="1400" b="1" i="1" dirty="0">
                <a:cs typeface="Arial" panose="020B0604020202020204" pitchFamily="34" charset="0"/>
              </a:rPr>
              <a:t>Letter of Informed Consent </a:t>
            </a:r>
            <a:r>
              <a:rPr lang="en-CA" sz="1400" dirty="0">
                <a:cs typeface="Arial" panose="020B0604020202020204" pitchFamily="34" charset="0"/>
              </a:rPr>
              <a:t>that I had began several weeks earlier as a back-up for the discussion I knew that I was going to have to formalize with the employer. This letter was created to try and assist my immediate boss as well as the occupational health and safety department with understanding the illegality of every action they were taking but also to inform them that they would be held liable for any vaccine injuries. I knew at this point that this entire fiasco was never about employee health and safety, and that there were other intentions in mind with the creation of the covid vaccine practice.</a:t>
            </a:r>
          </a:p>
        </p:txBody>
      </p:sp>
    </p:spTree>
    <p:extLst>
      <p:ext uri="{BB962C8B-B14F-4D97-AF65-F5344CB8AC3E}">
        <p14:creationId xmlns:p14="http://schemas.microsoft.com/office/powerpoint/2010/main" val="1098572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473B8D-FDE7-840E-C9EC-B8A5986BF9B6}"/>
              </a:ext>
            </a:extLst>
          </p:cNvPr>
          <p:cNvSpPr txBox="1"/>
          <p:nvPr/>
        </p:nvSpPr>
        <p:spPr>
          <a:xfrm>
            <a:off x="590842" y="528074"/>
            <a:ext cx="10789921" cy="461665"/>
          </a:xfrm>
          <a:prstGeom prst="rect">
            <a:avLst/>
          </a:prstGeom>
          <a:solidFill>
            <a:schemeClr val="accent6"/>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CA" sz="2400" dirty="0">
                <a:solidFill>
                  <a:schemeClr val="bg1"/>
                </a:solidFill>
                <a:latin typeface="Arial" panose="020B0604020202020204" pitchFamily="34" charset="0"/>
                <a:cs typeface="Arial" panose="020B0604020202020204" pitchFamily="34" charset="0"/>
              </a:rPr>
              <a:t>Timeline of initial discussions and work refusal with Canada Post (Continued)</a:t>
            </a:r>
          </a:p>
        </p:txBody>
      </p:sp>
      <p:sp>
        <p:nvSpPr>
          <p:cNvPr id="5" name="TextBox 4">
            <a:extLst>
              <a:ext uri="{FF2B5EF4-FFF2-40B4-BE49-F238E27FC236}">
                <a16:creationId xmlns:a16="http://schemas.microsoft.com/office/drawing/2014/main" id="{47493A19-7498-BBDA-C186-8D7630D24A64}"/>
              </a:ext>
            </a:extLst>
          </p:cNvPr>
          <p:cNvSpPr txBox="1"/>
          <p:nvPr/>
        </p:nvSpPr>
        <p:spPr>
          <a:xfrm>
            <a:off x="590842" y="1097126"/>
            <a:ext cx="5187105" cy="31085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b="1" dirty="0">
                <a:highlight>
                  <a:srgbClr val="FFFF00"/>
                </a:highlight>
                <a:cs typeface="Arial" panose="020B0604020202020204" pitchFamily="34" charset="0"/>
              </a:rPr>
              <a:t>November 22</a:t>
            </a:r>
            <a:r>
              <a:rPr lang="en-CA" sz="1400" b="1" baseline="30000" dirty="0">
                <a:highlight>
                  <a:srgbClr val="FFFF00"/>
                </a:highlight>
                <a:cs typeface="Arial" panose="020B0604020202020204" pitchFamily="34" charset="0"/>
              </a:rPr>
              <a:t>nd</a:t>
            </a:r>
            <a:r>
              <a:rPr lang="en-CA" sz="1400" b="1" dirty="0">
                <a:highlight>
                  <a:srgbClr val="FFFF00"/>
                </a:highlight>
                <a:cs typeface="Arial" panose="020B0604020202020204" pitchFamily="34" charset="0"/>
              </a:rPr>
              <a:t>, 2021</a:t>
            </a:r>
            <a:r>
              <a:rPr lang="en-CA" sz="1400" dirty="0">
                <a:cs typeface="Arial" panose="020B0604020202020204" pitchFamily="34" charset="0"/>
              </a:rPr>
              <a:t>: I submitted my </a:t>
            </a:r>
            <a:r>
              <a:rPr lang="en-CA" sz="1400" b="1" dirty="0">
                <a:cs typeface="Arial" panose="020B0604020202020204" pitchFamily="34" charset="0"/>
              </a:rPr>
              <a:t>Letter of Informed Consent, </a:t>
            </a:r>
            <a:r>
              <a:rPr lang="en-CA" sz="1400" dirty="0">
                <a:cs typeface="Arial" panose="020B0604020202020204" pitchFamily="34" charset="0"/>
              </a:rPr>
              <a:t>which contained 90 questions and over 30 scientific studies and other various sources to warn my employer of the dangers associated with the vaccines they were forcing their employees to take. This letter was given to my immediate manager as I wanted to understand how the corporation had gone about making their assessment and how they somehow by-passed just about every safety law that was ever created. Laws that were already in place in part 2 of the Canada Labour Code as a means to prevent the employer from ever being able to mandate a vaccine. My boss had responded to me the following day, and coincidentally, it was a one page response that did not address ANY of the questions I asked as part of my </a:t>
            </a:r>
            <a:r>
              <a:rPr lang="en-CA" sz="1400" b="1" dirty="0">
                <a:cs typeface="Arial" panose="020B0604020202020204" pitchFamily="34" charset="0"/>
              </a:rPr>
              <a:t>Right to Know</a:t>
            </a:r>
            <a:r>
              <a:rPr lang="en-CA" sz="1400" dirty="0">
                <a:cs typeface="Arial" panose="020B0604020202020204" pitchFamily="34" charset="0"/>
              </a:rPr>
              <a:t>. </a:t>
            </a:r>
          </a:p>
        </p:txBody>
      </p:sp>
      <p:sp>
        <p:nvSpPr>
          <p:cNvPr id="6" name="TextBox 5">
            <a:extLst>
              <a:ext uri="{FF2B5EF4-FFF2-40B4-BE49-F238E27FC236}">
                <a16:creationId xmlns:a16="http://schemas.microsoft.com/office/drawing/2014/main" id="{492CE2B0-F2A8-A36F-4387-8BADFE3FE126}"/>
              </a:ext>
            </a:extLst>
          </p:cNvPr>
          <p:cNvSpPr txBox="1"/>
          <p:nvPr/>
        </p:nvSpPr>
        <p:spPr>
          <a:xfrm>
            <a:off x="590842" y="4205669"/>
            <a:ext cx="5187106" cy="2031325"/>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b="1" dirty="0">
                <a:highlight>
                  <a:srgbClr val="FFFF00"/>
                </a:highlight>
                <a:cs typeface="Arial" panose="020B0604020202020204" pitchFamily="34" charset="0"/>
              </a:rPr>
              <a:t>November 26</a:t>
            </a:r>
            <a:r>
              <a:rPr lang="en-CA" sz="1400" b="1" baseline="30000" dirty="0">
                <a:highlight>
                  <a:srgbClr val="FFFF00"/>
                </a:highlight>
                <a:cs typeface="Arial" panose="020B0604020202020204" pitchFamily="34" charset="0"/>
              </a:rPr>
              <a:t>th</a:t>
            </a:r>
            <a:r>
              <a:rPr lang="en-CA" sz="1400" b="1" dirty="0">
                <a:highlight>
                  <a:srgbClr val="FFFF00"/>
                </a:highlight>
                <a:cs typeface="Arial" panose="020B0604020202020204" pitchFamily="34" charset="0"/>
              </a:rPr>
              <a:t>, 2021</a:t>
            </a:r>
            <a:r>
              <a:rPr lang="en-CA" sz="1400" dirty="0">
                <a:cs typeface="Arial" panose="020B0604020202020204" pitchFamily="34" charset="0"/>
              </a:rPr>
              <a:t>: I officially formalized my concerns into an official work refusal with Canada Post. I submitted the standard work refusal reporting form as well as attached my </a:t>
            </a:r>
            <a:r>
              <a:rPr lang="en-CA" sz="1400" b="1" i="1" dirty="0">
                <a:cs typeface="Arial" panose="020B0604020202020204" pitchFamily="34" charset="0"/>
              </a:rPr>
              <a:t>Letter of Informed Consent</a:t>
            </a:r>
            <a:r>
              <a:rPr lang="en-CA" sz="1400" dirty="0">
                <a:cs typeface="Arial" panose="020B0604020202020204" pitchFamily="34" charset="0"/>
              </a:rPr>
              <a:t> once again. I sent this email directly to my boss who was required to investigate the matter with me, as well as the Director of Health and Safety and the Director of Human Resources. I let each party know that their actions were a complete departure from standard operating procedures...</a:t>
            </a:r>
          </a:p>
        </p:txBody>
      </p:sp>
      <p:sp>
        <p:nvSpPr>
          <p:cNvPr id="7" name="TextBox 6">
            <a:extLst>
              <a:ext uri="{FF2B5EF4-FFF2-40B4-BE49-F238E27FC236}">
                <a16:creationId xmlns:a16="http://schemas.microsoft.com/office/drawing/2014/main" id="{643F0420-ED74-215E-BC36-64A5AED1BA69}"/>
              </a:ext>
            </a:extLst>
          </p:cNvPr>
          <p:cNvSpPr txBox="1"/>
          <p:nvPr/>
        </p:nvSpPr>
        <p:spPr>
          <a:xfrm>
            <a:off x="5777947" y="1097795"/>
            <a:ext cx="5584059" cy="1815882"/>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b="1" i="1" dirty="0">
                <a:cs typeface="Arial" panose="020B0604020202020204" pitchFamily="34" charset="0"/>
              </a:rPr>
              <a:t>(Continued)...</a:t>
            </a:r>
            <a:r>
              <a:rPr lang="en-CA" sz="1400" dirty="0">
                <a:cs typeface="Arial" panose="020B0604020202020204" pitchFamily="34" charset="0"/>
              </a:rPr>
              <a:t>when a letter such as mine, written by an experienced, educated and tenured safety professional, was completely disregarded, just like my </a:t>
            </a:r>
            <a:r>
              <a:rPr lang="en-CA" sz="1400" b="1" dirty="0">
                <a:cs typeface="Arial" panose="020B0604020202020204" pitchFamily="34" charset="0"/>
              </a:rPr>
              <a:t>Right To Know. </a:t>
            </a:r>
            <a:r>
              <a:rPr lang="en-CA" sz="1400" dirty="0">
                <a:cs typeface="Arial" panose="020B0604020202020204" pitchFamily="34" charset="0"/>
              </a:rPr>
              <a:t>It was at this time that I informed them that my rights were denied and that the vaccines met the definition of </a:t>
            </a:r>
            <a:r>
              <a:rPr lang="en-CA" sz="1400" b="1" dirty="0">
                <a:cs typeface="Arial" panose="020B0604020202020204" pitchFamily="34" charset="0"/>
              </a:rPr>
              <a:t>“Danger” </a:t>
            </a:r>
            <a:r>
              <a:rPr lang="en-CA" sz="1400" dirty="0">
                <a:cs typeface="Arial" panose="020B0604020202020204" pitchFamily="34" charset="0"/>
              </a:rPr>
              <a:t>as written in the Labour Code and further supported by the </a:t>
            </a:r>
            <a:r>
              <a:rPr lang="en-CA" sz="1400" b="1" i="1" dirty="0">
                <a:cs typeface="Arial" panose="020B0604020202020204" pitchFamily="34" charset="0"/>
              </a:rPr>
              <a:t>Interpretive Guidelines (IPG) </a:t>
            </a:r>
            <a:r>
              <a:rPr lang="en-CA" sz="1400" dirty="0">
                <a:cs typeface="Arial" panose="020B0604020202020204" pitchFamily="34" charset="0"/>
              </a:rPr>
              <a:t>that describe how danger is measured in occupational health and safety.</a:t>
            </a:r>
            <a:endParaRPr lang="en-CA" sz="1400" b="1" dirty="0">
              <a:cs typeface="Arial" panose="020B0604020202020204" pitchFamily="34" charset="0"/>
            </a:endParaRPr>
          </a:p>
        </p:txBody>
      </p:sp>
      <p:sp>
        <p:nvSpPr>
          <p:cNvPr id="8" name="TextBox 7">
            <a:extLst>
              <a:ext uri="{FF2B5EF4-FFF2-40B4-BE49-F238E27FC236}">
                <a16:creationId xmlns:a16="http://schemas.microsoft.com/office/drawing/2014/main" id="{40E8D80D-FE84-EBB3-185E-87EC68C8007D}"/>
              </a:ext>
            </a:extLst>
          </p:cNvPr>
          <p:cNvSpPr txBox="1"/>
          <p:nvPr/>
        </p:nvSpPr>
        <p:spPr>
          <a:xfrm>
            <a:off x="5796704" y="3128451"/>
            <a:ext cx="5584059" cy="31085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b="1" dirty="0">
                <a:highlight>
                  <a:srgbClr val="FFFF00"/>
                </a:highlight>
                <a:cs typeface="Arial" panose="020B0604020202020204" pitchFamily="34" charset="0"/>
              </a:rPr>
              <a:t>November 29</a:t>
            </a:r>
            <a:r>
              <a:rPr lang="en-CA" sz="1400" b="1" baseline="30000" dirty="0">
                <a:highlight>
                  <a:srgbClr val="FFFF00"/>
                </a:highlight>
                <a:cs typeface="Arial" panose="020B0604020202020204" pitchFamily="34" charset="0"/>
              </a:rPr>
              <a:t>th</a:t>
            </a:r>
            <a:r>
              <a:rPr lang="en-CA" sz="1400" b="1" dirty="0">
                <a:highlight>
                  <a:srgbClr val="FFFF00"/>
                </a:highlight>
                <a:cs typeface="Arial" panose="020B0604020202020204" pitchFamily="34" charset="0"/>
              </a:rPr>
              <a:t>, 2021</a:t>
            </a:r>
            <a:r>
              <a:rPr lang="en-CA" sz="1400" dirty="0">
                <a:cs typeface="Arial" panose="020B0604020202020204" pitchFamily="34" charset="0"/>
              </a:rPr>
              <a:t>: I was invited to a call with my manager, the director of safety and the director of human resources to discuss the outcome of their decision. I thought that we would be discussing the material that I had submitted, but apparently this call was to just inform me that they were making a ruling that the vaccines did not constitute a danger for employees. They provided me their answers to my 90 questions, but the massive problem was that they answered each question with the same cut and paste response: </a:t>
            </a:r>
            <a:r>
              <a:rPr lang="en-CA" sz="1400" i="1" dirty="0">
                <a:cs typeface="Arial" panose="020B0604020202020204" pitchFamily="34" charset="0"/>
              </a:rPr>
              <a:t>“We are following the guidance of the Public Health Authority of Canada.”  </a:t>
            </a:r>
            <a:r>
              <a:rPr lang="en-CA" sz="1400" dirty="0">
                <a:cs typeface="Arial" panose="020B0604020202020204" pitchFamily="34" charset="0"/>
              </a:rPr>
              <a:t>During this call, I was disgusted with their responses and refusal to engage me in any reasonable discourse regarding my legitimate safety concerns. I called them each out and made them respond to me officially that they each did not believe the vaccines were a danger...</a:t>
            </a:r>
          </a:p>
        </p:txBody>
      </p:sp>
    </p:spTree>
    <p:extLst>
      <p:ext uri="{BB962C8B-B14F-4D97-AF65-F5344CB8AC3E}">
        <p14:creationId xmlns:p14="http://schemas.microsoft.com/office/powerpoint/2010/main" val="34415040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473B8D-FDE7-840E-C9EC-B8A5986BF9B6}"/>
              </a:ext>
            </a:extLst>
          </p:cNvPr>
          <p:cNvSpPr txBox="1"/>
          <p:nvPr/>
        </p:nvSpPr>
        <p:spPr>
          <a:xfrm>
            <a:off x="568036" y="635375"/>
            <a:ext cx="11055927" cy="461665"/>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sz="2400" dirty="0">
                <a:latin typeface="Arial" panose="020B0604020202020204" pitchFamily="34" charset="0"/>
                <a:cs typeface="Arial" panose="020B0604020202020204" pitchFamily="34" charset="0"/>
              </a:rPr>
              <a:t>Timeline of initial discussions and work refusal with Canada Post (Continued)</a:t>
            </a:r>
          </a:p>
        </p:txBody>
      </p:sp>
      <p:sp>
        <p:nvSpPr>
          <p:cNvPr id="5" name="TextBox 4">
            <a:extLst>
              <a:ext uri="{FF2B5EF4-FFF2-40B4-BE49-F238E27FC236}">
                <a16:creationId xmlns:a16="http://schemas.microsoft.com/office/drawing/2014/main" id="{47493A19-7498-BBDA-C186-8D7630D24A64}"/>
              </a:ext>
            </a:extLst>
          </p:cNvPr>
          <p:cNvSpPr txBox="1"/>
          <p:nvPr/>
        </p:nvSpPr>
        <p:spPr>
          <a:xfrm>
            <a:off x="526473" y="1141588"/>
            <a:ext cx="5257499" cy="52629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b="1" i="1" dirty="0">
                <a:cs typeface="Arial" panose="020B0604020202020204" pitchFamily="34" charset="0"/>
              </a:rPr>
              <a:t>(Continued)... </a:t>
            </a:r>
            <a:r>
              <a:rPr lang="en-CA" sz="1400" dirty="0">
                <a:cs typeface="Arial" panose="020B0604020202020204" pitchFamily="34" charset="0"/>
              </a:rPr>
              <a:t>I was ordered to respond as quickly as possible to their desire to move the investigation onto the next stage of the process. This next stage in the work refusal process included involving the </a:t>
            </a:r>
            <a:r>
              <a:rPr lang="en-CA" sz="1400" b="1" i="1" dirty="0">
                <a:cs typeface="Arial" panose="020B0604020202020204" pitchFamily="34" charset="0"/>
              </a:rPr>
              <a:t>Local Joint Health and Safety Committee (LJHSC) </a:t>
            </a:r>
            <a:r>
              <a:rPr lang="en-CA" sz="1400" dirty="0">
                <a:cs typeface="Arial" panose="020B0604020202020204" pitchFamily="34" charset="0"/>
              </a:rPr>
              <a:t>at the </a:t>
            </a:r>
            <a:r>
              <a:rPr lang="en-CA" sz="1400" b="1" dirty="0">
                <a:cs typeface="Arial" panose="020B0604020202020204" pitchFamily="34" charset="0"/>
              </a:rPr>
              <a:t>Edmonton Mail Processing Plant</a:t>
            </a:r>
            <a:r>
              <a:rPr lang="en-CA" sz="1400" dirty="0">
                <a:cs typeface="Arial" panose="020B0604020202020204" pitchFamily="34" charset="0"/>
              </a:rPr>
              <a:t>. They expected me to attend the investigation that very day within a few hours and without representation. I had to demand a witness to these discussions at this point, as these criminals were doing everything they could to deny any appropriate or legal response, and to hurry the investigation through the system as fast as possible. I was able to contact a safety colleague that had close to 40 years of expertise under his belt to act as my witness for further discussions with the </a:t>
            </a:r>
            <a:r>
              <a:rPr lang="en-CA" sz="1400" b="1" dirty="0">
                <a:cs typeface="Arial" panose="020B0604020202020204" pitchFamily="34" charset="0"/>
              </a:rPr>
              <a:t>Local Joint Health and Safety Committee. </a:t>
            </a:r>
          </a:p>
          <a:p>
            <a:endParaRPr lang="en-CA" sz="1400" b="1" dirty="0">
              <a:cs typeface="Arial" panose="020B0604020202020204" pitchFamily="34" charset="0"/>
            </a:endParaRPr>
          </a:p>
          <a:p>
            <a:r>
              <a:rPr lang="en-CA" sz="1400" dirty="0">
                <a:cs typeface="Arial" panose="020B0604020202020204" pitchFamily="34" charset="0"/>
              </a:rPr>
              <a:t>Later that afternoon I met with the </a:t>
            </a:r>
            <a:r>
              <a:rPr lang="en-CA" sz="1400" b="1" dirty="0">
                <a:cs typeface="Arial" panose="020B0604020202020204" pitchFamily="34" charset="0"/>
              </a:rPr>
              <a:t>Local Joint Health and Safety Committee </a:t>
            </a:r>
            <a:r>
              <a:rPr lang="en-CA" sz="1400" dirty="0">
                <a:cs typeface="Arial" panose="020B0604020202020204" pitchFamily="34" charset="0"/>
              </a:rPr>
              <a:t>for what I thought would have been just the first discussion to go over some of the very basic elements of my work refusal. During the discussion I touched a few of the elements of why the employer was in “deep trouble” for what they were attempting to do and that they would be held criminally liable for what they have done. I also spoke to the LJHSC committee about how Canada Post </a:t>
            </a:r>
            <a:r>
              <a:rPr lang="en-CA" sz="1400" b="1" dirty="0">
                <a:cs typeface="Arial" panose="020B0604020202020204" pitchFamily="34" charset="0"/>
              </a:rPr>
              <a:t>WAS NEVER MANDATED</a:t>
            </a:r>
            <a:r>
              <a:rPr lang="en-CA" sz="1400" dirty="0">
                <a:cs typeface="Arial" panose="020B0604020202020204" pitchFamily="34" charset="0"/>
              </a:rPr>
              <a:t> by the government to implement any vaccine....</a:t>
            </a:r>
          </a:p>
        </p:txBody>
      </p:sp>
      <p:sp>
        <p:nvSpPr>
          <p:cNvPr id="7" name="TextBox 6">
            <a:extLst>
              <a:ext uri="{FF2B5EF4-FFF2-40B4-BE49-F238E27FC236}">
                <a16:creationId xmlns:a16="http://schemas.microsoft.com/office/drawing/2014/main" id="{643F0420-ED74-215E-BC36-64A5AED1BA69}"/>
              </a:ext>
            </a:extLst>
          </p:cNvPr>
          <p:cNvSpPr txBox="1"/>
          <p:nvPr/>
        </p:nvSpPr>
        <p:spPr>
          <a:xfrm>
            <a:off x="5911273" y="1188445"/>
            <a:ext cx="5712690" cy="2462213"/>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b="1" i="1" dirty="0">
                <a:cs typeface="Arial" panose="020B0604020202020204" pitchFamily="34" charset="0"/>
              </a:rPr>
              <a:t>(Continued)...</a:t>
            </a:r>
            <a:r>
              <a:rPr lang="en-CA" sz="1400" dirty="0">
                <a:cs typeface="Arial" panose="020B0604020202020204" pitchFamily="34" charset="0"/>
              </a:rPr>
              <a:t>I showed them that Canada Post never was under the same </a:t>
            </a:r>
            <a:r>
              <a:rPr lang="en-CA" sz="1400" b="1" dirty="0">
                <a:cs typeface="Arial" panose="020B0604020202020204" pitchFamily="34" charset="0"/>
              </a:rPr>
              <a:t>Financial Act </a:t>
            </a:r>
            <a:r>
              <a:rPr lang="en-CA" sz="1400" dirty="0">
                <a:cs typeface="Arial" panose="020B0604020202020204" pitchFamily="34" charset="0"/>
              </a:rPr>
              <a:t>schedules that the government had any authority over, and that Canada Post was choosing to force their employees to take the vaccine without performing </a:t>
            </a:r>
            <a:r>
              <a:rPr lang="en-CA" sz="1400" b="1" dirty="0">
                <a:cs typeface="Arial" panose="020B0604020202020204" pitchFamily="34" charset="0"/>
              </a:rPr>
              <a:t>ANY</a:t>
            </a:r>
            <a:r>
              <a:rPr lang="en-CA" sz="1400" dirty="0">
                <a:cs typeface="Arial" panose="020B0604020202020204" pitchFamily="34" charset="0"/>
              </a:rPr>
              <a:t> of their </a:t>
            </a:r>
            <a:r>
              <a:rPr lang="en-CA" sz="1400" b="1" dirty="0">
                <a:cs typeface="Arial" panose="020B0604020202020204" pitchFamily="34" charset="0"/>
              </a:rPr>
              <a:t>DUE DILIGENCE</a:t>
            </a:r>
            <a:r>
              <a:rPr lang="en-CA" sz="1400" dirty="0">
                <a:cs typeface="Arial" panose="020B0604020202020204" pitchFamily="34" charset="0"/>
              </a:rPr>
              <a:t> under their Employer Duties in part 2 of the Canada Labour Code. </a:t>
            </a:r>
          </a:p>
          <a:p>
            <a:r>
              <a:rPr lang="en-CA" sz="1400" dirty="0">
                <a:cs typeface="Arial" panose="020B0604020202020204" pitchFamily="34" charset="0"/>
              </a:rPr>
              <a:t>The discussion lasted maybe about 35-40 minutes, and I had informed both co-chairs and my witness that we would need several days to review all of the information that I had provided to Canada Post as part of my Letter of Informed Consent – the info that my directors refused to investigate. The meeting closed and I was expecting an invite from them for our next discussion.</a:t>
            </a:r>
          </a:p>
        </p:txBody>
      </p:sp>
      <p:sp>
        <p:nvSpPr>
          <p:cNvPr id="8" name="TextBox 7">
            <a:extLst>
              <a:ext uri="{FF2B5EF4-FFF2-40B4-BE49-F238E27FC236}">
                <a16:creationId xmlns:a16="http://schemas.microsoft.com/office/drawing/2014/main" id="{40E8D80D-FE84-EBB3-185E-87EC68C8007D}"/>
              </a:ext>
            </a:extLst>
          </p:cNvPr>
          <p:cNvSpPr txBox="1"/>
          <p:nvPr/>
        </p:nvSpPr>
        <p:spPr>
          <a:xfrm>
            <a:off x="5911273" y="3726911"/>
            <a:ext cx="571269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b="1" dirty="0">
                <a:highlight>
                  <a:srgbClr val="FFFF00"/>
                </a:highlight>
                <a:cs typeface="Arial" panose="020B0604020202020204" pitchFamily="34" charset="0"/>
              </a:rPr>
              <a:t>December 1</a:t>
            </a:r>
            <a:r>
              <a:rPr lang="en-CA" sz="1400" b="1" baseline="30000" dirty="0">
                <a:highlight>
                  <a:srgbClr val="FFFF00"/>
                </a:highlight>
                <a:cs typeface="Arial" panose="020B0604020202020204" pitchFamily="34" charset="0"/>
              </a:rPr>
              <a:t>st</a:t>
            </a:r>
            <a:r>
              <a:rPr lang="en-CA" sz="1400" b="1" dirty="0">
                <a:highlight>
                  <a:srgbClr val="FFFF00"/>
                </a:highlight>
                <a:cs typeface="Arial" panose="020B0604020202020204" pitchFamily="34" charset="0"/>
              </a:rPr>
              <a:t>, 2021</a:t>
            </a:r>
            <a:r>
              <a:rPr lang="en-CA" sz="1400" b="1" dirty="0">
                <a:cs typeface="Arial" panose="020B0604020202020204" pitchFamily="34" charset="0"/>
              </a:rPr>
              <a:t>: </a:t>
            </a:r>
            <a:r>
              <a:rPr lang="en-CA" sz="1400" dirty="0">
                <a:cs typeface="Arial" panose="020B0604020202020204" pitchFamily="34" charset="0"/>
              </a:rPr>
              <a:t>After not hearing from the LJHSC for a day, which I did think was strange given the so-called “urgency” to hurry me into an investigation with them, I knew that there was not going to be ay further investigation into my claim or my 90 questions on my letter of informed consent. </a:t>
            </a:r>
          </a:p>
          <a:p>
            <a:r>
              <a:rPr lang="en-CA" sz="1400" dirty="0">
                <a:cs typeface="Arial" panose="020B0604020202020204" pitchFamily="34" charset="0"/>
              </a:rPr>
              <a:t>Oddly enough, I did receive an email, and it was NOT from the LJHSC responding to me in any way. In fact, the director of occupational health and safety contacted me and told me that HE RECEIVED the final results of their investigation, and provided them to me in an email, claiming that the committee had investigated the matter on THEIR OWN and decided that the vaccines did not constitute a.... </a:t>
            </a:r>
          </a:p>
        </p:txBody>
      </p:sp>
    </p:spTree>
    <p:extLst>
      <p:ext uri="{BB962C8B-B14F-4D97-AF65-F5344CB8AC3E}">
        <p14:creationId xmlns:p14="http://schemas.microsoft.com/office/powerpoint/2010/main" val="3477165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07793D-32D9-5CAF-5AA2-329F5E54C814}"/>
              </a:ext>
            </a:extLst>
          </p:cNvPr>
          <p:cNvSpPr txBox="1"/>
          <p:nvPr/>
        </p:nvSpPr>
        <p:spPr>
          <a:xfrm>
            <a:off x="1853453" y="2644170"/>
            <a:ext cx="8485094" cy="1569660"/>
          </a:xfrm>
          <a:prstGeom prst="rect">
            <a:avLst/>
          </a:prstGeom>
          <a:noFill/>
        </p:spPr>
        <p:txBody>
          <a:bodyPr wrap="square" rtlCol="0">
            <a:spAutoFit/>
          </a:bodyPr>
          <a:lstStyle/>
          <a:p>
            <a:r>
              <a:rPr lang="en-CA" sz="9600" dirty="0">
                <a:cs typeface="Arial" panose="020B0604020202020204" pitchFamily="34" charset="0"/>
              </a:rPr>
              <a:t>Your Employer </a:t>
            </a:r>
          </a:p>
        </p:txBody>
      </p:sp>
    </p:spTree>
    <p:extLst>
      <p:ext uri="{BB962C8B-B14F-4D97-AF65-F5344CB8AC3E}">
        <p14:creationId xmlns:p14="http://schemas.microsoft.com/office/powerpoint/2010/main" val="22747419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473B8D-FDE7-840E-C9EC-B8A5986BF9B6}"/>
              </a:ext>
            </a:extLst>
          </p:cNvPr>
          <p:cNvSpPr txBox="1"/>
          <p:nvPr/>
        </p:nvSpPr>
        <p:spPr>
          <a:xfrm>
            <a:off x="661182" y="622836"/>
            <a:ext cx="10869638"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sz="2400" dirty="0">
                <a:cs typeface="Arial" panose="020B0604020202020204" pitchFamily="34" charset="0"/>
              </a:rPr>
              <a:t>Timeline of initial discussions and work refusal with Canada Post (Continued)</a:t>
            </a:r>
          </a:p>
        </p:txBody>
      </p:sp>
      <p:sp>
        <p:nvSpPr>
          <p:cNvPr id="5" name="TextBox 4">
            <a:extLst>
              <a:ext uri="{FF2B5EF4-FFF2-40B4-BE49-F238E27FC236}">
                <a16:creationId xmlns:a16="http://schemas.microsoft.com/office/drawing/2014/main" id="{47493A19-7498-BBDA-C186-8D7630D24A64}"/>
              </a:ext>
            </a:extLst>
          </p:cNvPr>
          <p:cNvSpPr txBox="1"/>
          <p:nvPr/>
        </p:nvSpPr>
        <p:spPr>
          <a:xfrm>
            <a:off x="661181" y="1151996"/>
            <a:ext cx="5199896" cy="5262979"/>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b="1" i="1" dirty="0">
                <a:cs typeface="Arial" panose="020B0604020202020204" pitchFamily="34" charset="0"/>
              </a:rPr>
              <a:t>(Continued)...</a:t>
            </a:r>
            <a:r>
              <a:rPr lang="en-CA" sz="1400" dirty="0">
                <a:cs typeface="Arial" panose="020B0604020202020204" pitchFamily="34" charset="0"/>
              </a:rPr>
              <a:t>danger to employees. So at this point I was just disgusted by the level of corruption that was taking place around me, and how each supposed “safety advocate” or leader in the corporation decided to by-pass the standard processes for evaluating and investigating concerns as part of a work refusal. Not one single right that was afforded to me under the code was provided to me, as I was </a:t>
            </a:r>
            <a:r>
              <a:rPr lang="en-CA" sz="1400" b="1" dirty="0">
                <a:cs typeface="Arial" panose="020B0604020202020204" pitchFamily="34" charset="0"/>
              </a:rPr>
              <a:t>NOT PRESENT </a:t>
            </a:r>
            <a:r>
              <a:rPr lang="en-CA" sz="1400" dirty="0">
                <a:cs typeface="Arial" panose="020B0604020202020204" pitchFamily="34" charset="0"/>
              </a:rPr>
              <a:t>for any investigation that took place. And given that I was the </a:t>
            </a:r>
            <a:r>
              <a:rPr lang="en-CA" sz="1400" b="1" dirty="0">
                <a:cs typeface="Arial" panose="020B0604020202020204" pitchFamily="34" charset="0"/>
              </a:rPr>
              <a:t>SAFETY PROFESSIONAL </a:t>
            </a:r>
            <a:r>
              <a:rPr lang="en-CA" sz="1400" dirty="0">
                <a:cs typeface="Arial" panose="020B0604020202020204" pitchFamily="34" charset="0"/>
              </a:rPr>
              <a:t>that trained these LJHSC co-chairs years earlier, I found the situation clad with dark irony.</a:t>
            </a:r>
          </a:p>
          <a:p>
            <a:endParaRPr lang="en-CA" sz="1400" dirty="0">
              <a:cs typeface="Arial" panose="020B0604020202020204" pitchFamily="34" charset="0"/>
            </a:endParaRPr>
          </a:p>
          <a:p>
            <a:r>
              <a:rPr lang="en-CA" sz="1400" dirty="0">
                <a:cs typeface="Arial" panose="020B0604020202020204" pitchFamily="34" charset="0"/>
              </a:rPr>
              <a:t>I sent an email that day in response to the director of OHS, HR, the two co-chair members of the LJHSC and my witness, demanding that my rights be given to me as written in the code. Even worse is that the LJHSC Committee’s report to me, outright lied about the entire conversation that took place and tried to make me look incompetent. That is okay though, because I recorded the whole discussion, and this will come back and haunt them all at a later date.</a:t>
            </a:r>
          </a:p>
          <a:p>
            <a:endParaRPr lang="en-CA" sz="1400" dirty="0">
              <a:cs typeface="Arial" panose="020B0604020202020204" pitchFamily="34" charset="0"/>
            </a:endParaRPr>
          </a:p>
          <a:p>
            <a:r>
              <a:rPr lang="en-CA" sz="1400" dirty="0">
                <a:cs typeface="Arial" panose="020B0604020202020204" pitchFamily="34" charset="0"/>
              </a:rPr>
              <a:t>I also informed my director and HR director at this point of the schedule discrepancies within the Financial Act that demonstrated that Canada Post WAS responsible for their own...</a:t>
            </a:r>
          </a:p>
        </p:txBody>
      </p:sp>
      <p:sp>
        <p:nvSpPr>
          <p:cNvPr id="7" name="TextBox 6">
            <a:extLst>
              <a:ext uri="{FF2B5EF4-FFF2-40B4-BE49-F238E27FC236}">
                <a16:creationId xmlns:a16="http://schemas.microsoft.com/office/drawing/2014/main" id="{643F0420-ED74-215E-BC36-64A5AED1BA69}"/>
              </a:ext>
            </a:extLst>
          </p:cNvPr>
          <p:cNvSpPr txBox="1"/>
          <p:nvPr/>
        </p:nvSpPr>
        <p:spPr>
          <a:xfrm>
            <a:off x="5936972" y="1157889"/>
            <a:ext cx="5593847" cy="35394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b="1" i="1" dirty="0">
                <a:cs typeface="Arial" panose="020B0604020202020204" pitchFamily="34" charset="0"/>
              </a:rPr>
              <a:t>(Continued)...</a:t>
            </a:r>
            <a:r>
              <a:rPr lang="en-CA" sz="1400" dirty="0">
                <a:cs typeface="Arial" panose="020B0604020202020204" pitchFamily="34" charset="0"/>
              </a:rPr>
              <a:t>vaccine practice, and that the government did not order them to implement any vaccine mandate.</a:t>
            </a:r>
          </a:p>
          <a:p>
            <a:r>
              <a:rPr lang="en-CA" sz="1400" dirty="0">
                <a:cs typeface="Arial" panose="020B0604020202020204" pitchFamily="34" charset="0"/>
              </a:rPr>
              <a:t>The two directors did not seem to care much and said that I had an hour to choose whether or not the matter would be escalated to the labour board (ESDC) for investigation into the matter. </a:t>
            </a:r>
          </a:p>
          <a:p>
            <a:r>
              <a:rPr lang="en-CA" sz="1400" dirty="0">
                <a:cs typeface="Arial" panose="020B0604020202020204" pitchFamily="34" charset="0"/>
              </a:rPr>
              <a:t>But this did not give me any comfort as I knew that the labour board officers were basically lapdogs for the Canadian government.</a:t>
            </a:r>
          </a:p>
          <a:p>
            <a:endParaRPr lang="en-CA" sz="1400" dirty="0">
              <a:cs typeface="Arial" panose="020B0604020202020204" pitchFamily="34" charset="0"/>
            </a:endParaRPr>
          </a:p>
          <a:p>
            <a:r>
              <a:rPr lang="en-CA" sz="1400" dirty="0">
                <a:cs typeface="Arial" panose="020B0604020202020204" pitchFamily="34" charset="0"/>
              </a:rPr>
              <a:t>On the same day, I wrote another email informing the two directors of the illegalities that were taking place and again demanded my rights be given to me, and explained that I really only had about 30 minutes to speak with the LJHSC and that very little was discussed.</a:t>
            </a:r>
          </a:p>
          <a:p>
            <a:endParaRPr lang="en-CA" sz="1400" dirty="0">
              <a:cs typeface="Arial" panose="020B0604020202020204" pitchFamily="34" charset="0"/>
            </a:endParaRPr>
          </a:p>
          <a:p>
            <a:r>
              <a:rPr lang="en-CA" sz="1400" dirty="0">
                <a:cs typeface="Arial" panose="020B0604020202020204" pitchFamily="34" charset="0"/>
              </a:rPr>
              <a:t> I did not receive a response, and the corporation sent my work refusal onto the labour board.</a:t>
            </a:r>
          </a:p>
        </p:txBody>
      </p:sp>
      <p:sp>
        <p:nvSpPr>
          <p:cNvPr id="8" name="TextBox 7">
            <a:extLst>
              <a:ext uri="{FF2B5EF4-FFF2-40B4-BE49-F238E27FC236}">
                <a16:creationId xmlns:a16="http://schemas.microsoft.com/office/drawing/2014/main" id="{40E8D80D-FE84-EBB3-185E-87EC68C8007D}"/>
              </a:ext>
            </a:extLst>
          </p:cNvPr>
          <p:cNvSpPr txBox="1"/>
          <p:nvPr/>
        </p:nvSpPr>
        <p:spPr>
          <a:xfrm>
            <a:off x="5936972" y="4770707"/>
            <a:ext cx="5795483"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b="1" dirty="0">
                <a:highlight>
                  <a:srgbClr val="FFFF00"/>
                </a:highlight>
                <a:cs typeface="Arial" panose="020B0604020202020204" pitchFamily="34" charset="0"/>
              </a:rPr>
              <a:t>December 2</a:t>
            </a:r>
            <a:r>
              <a:rPr lang="en-CA" sz="1400" b="1" baseline="30000" dirty="0">
                <a:highlight>
                  <a:srgbClr val="FFFF00"/>
                </a:highlight>
                <a:cs typeface="Arial" panose="020B0604020202020204" pitchFamily="34" charset="0"/>
              </a:rPr>
              <a:t>nd </a:t>
            </a:r>
            <a:r>
              <a:rPr lang="en-CA" sz="1400" b="1" dirty="0">
                <a:highlight>
                  <a:srgbClr val="FFFF00"/>
                </a:highlight>
                <a:cs typeface="Arial" panose="020B0604020202020204" pitchFamily="34" charset="0"/>
              </a:rPr>
              <a:t> – December 6</a:t>
            </a:r>
            <a:r>
              <a:rPr lang="en-CA" sz="1400" b="1" baseline="30000" dirty="0">
                <a:highlight>
                  <a:srgbClr val="FFFF00"/>
                </a:highlight>
                <a:cs typeface="Arial" panose="020B0604020202020204" pitchFamily="34" charset="0"/>
              </a:rPr>
              <a:t>th</a:t>
            </a:r>
            <a:r>
              <a:rPr lang="en-CA" sz="1400" b="1" dirty="0">
                <a:highlight>
                  <a:srgbClr val="FFFF00"/>
                </a:highlight>
                <a:cs typeface="Arial" panose="020B0604020202020204" pitchFamily="34" charset="0"/>
              </a:rPr>
              <a:t>, 2021</a:t>
            </a:r>
            <a:r>
              <a:rPr lang="en-CA" sz="1400" b="1" dirty="0">
                <a:cs typeface="Arial" panose="020B0604020202020204" pitchFamily="34" charset="0"/>
              </a:rPr>
              <a:t>: </a:t>
            </a:r>
            <a:r>
              <a:rPr lang="en-CA" sz="1400" dirty="0">
                <a:cs typeface="Arial" panose="020B0604020202020204" pitchFamily="34" charset="0"/>
              </a:rPr>
              <a:t>It was during this period of time that I was contacted by the Labour Board’s senior investigator and work refusal specialist to begin some discussions over the phone as to whether or not my work refusal would be investigated. </a:t>
            </a:r>
          </a:p>
          <a:p>
            <a:endParaRPr lang="en-CA" sz="1400" dirty="0">
              <a:cs typeface="Arial" panose="020B0604020202020204" pitchFamily="34" charset="0"/>
            </a:endParaRPr>
          </a:p>
          <a:p>
            <a:r>
              <a:rPr lang="en-CA" sz="1400" dirty="0">
                <a:cs typeface="Arial" panose="020B0604020202020204" pitchFamily="34" charset="0"/>
              </a:rPr>
              <a:t>During the first discussion with the labour board officer, the officer tried to talk me out of my work refusal by telling me that I did not...</a:t>
            </a:r>
          </a:p>
        </p:txBody>
      </p:sp>
    </p:spTree>
    <p:extLst>
      <p:ext uri="{BB962C8B-B14F-4D97-AF65-F5344CB8AC3E}">
        <p14:creationId xmlns:p14="http://schemas.microsoft.com/office/powerpoint/2010/main" val="18852434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473B8D-FDE7-840E-C9EC-B8A5986BF9B6}"/>
              </a:ext>
            </a:extLst>
          </p:cNvPr>
          <p:cNvSpPr txBox="1"/>
          <p:nvPr/>
        </p:nvSpPr>
        <p:spPr>
          <a:xfrm>
            <a:off x="633046" y="674370"/>
            <a:ext cx="10928676"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sz="2400" dirty="0">
                <a:cs typeface="Arial" panose="020B0604020202020204" pitchFamily="34" charset="0"/>
              </a:rPr>
              <a:t>Timeline of initial discussions and work refusal with Canada Post (Continued)</a:t>
            </a:r>
          </a:p>
        </p:txBody>
      </p:sp>
      <p:sp>
        <p:nvSpPr>
          <p:cNvPr id="5" name="TextBox 4">
            <a:extLst>
              <a:ext uri="{FF2B5EF4-FFF2-40B4-BE49-F238E27FC236}">
                <a16:creationId xmlns:a16="http://schemas.microsoft.com/office/drawing/2014/main" id="{47493A19-7498-BBDA-C186-8D7630D24A64}"/>
              </a:ext>
            </a:extLst>
          </p:cNvPr>
          <p:cNvSpPr txBox="1"/>
          <p:nvPr/>
        </p:nvSpPr>
        <p:spPr>
          <a:xfrm>
            <a:off x="630279" y="1355400"/>
            <a:ext cx="5147670" cy="30931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300" b="1" i="1" dirty="0">
                <a:cs typeface="Arial" panose="020B0604020202020204" pitchFamily="34" charset="0"/>
              </a:rPr>
              <a:t>(Continued)..</a:t>
            </a:r>
            <a:r>
              <a:rPr lang="en-CA" sz="1300" dirty="0">
                <a:cs typeface="Arial" panose="020B0604020202020204" pitchFamily="34" charset="0"/>
              </a:rPr>
              <a:t>.have any grounds to actually file a work refusal! At this point I started to get very angry, as I know what constitutes a work refusal, and exactly how the process works. I argued with the labour officer for well over an hour on the facts and merits of my case, and told him flat out that if he tried to deny me my rights under the code, that I would be pursuing this matter with a lawyer and that I would be seeing every single one of them in court for the corruption. I told the labour officer that he better be damn sure about what he was saying to me, as there would be repercussions down the road. The officer decided after that, that he would speak to his “superiors” to see if he was mistaken.</a:t>
            </a:r>
          </a:p>
          <a:p>
            <a:endParaRPr lang="en-CA" sz="1300" dirty="0">
              <a:cs typeface="Arial" panose="020B0604020202020204" pitchFamily="34" charset="0"/>
            </a:endParaRPr>
          </a:p>
          <a:p>
            <a:r>
              <a:rPr lang="en-CA" sz="1300" dirty="0">
                <a:cs typeface="Arial" panose="020B0604020202020204" pitchFamily="34" charset="0"/>
              </a:rPr>
              <a:t>I received a call back from the officer 45 minutes later saying that he was “absolutely wrong” and that he will be beginning an investigation with me into the matter.</a:t>
            </a:r>
          </a:p>
        </p:txBody>
      </p:sp>
      <p:sp>
        <p:nvSpPr>
          <p:cNvPr id="7" name="TextBox 6">
            <a:extLst>
              <a:ext uri="{FF2B5EF4-FFF2-40B4-BE49-F238E27FC236}">
                <a16:creationId xmlns:a16="http://schemas.microsoft.com/office/drawing/2014/main" id="{643F0420-ED74-215E-BC36-64A5AED1BA69}"/>
              </a:ext>
            </a:extLst>
          </p:cNvPr>
          <p:cNvSpPr txBox="1"/>
          <p:nvPr/>
        </p:nvSpPr>
        <p:spPr>
          <a:xfrm>
            <a:off x="5896213" y="1339621"/>
            <a:ext cx="5665508"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300" b="1" i="1" dirty="0">
                <a:cs typeface="Arial" panose="020B0604020202020204" pitchFamily="34" charset="0"/>
              </a:rPr>
              <a:t>(Continued)...</a:t>
            </a:r>
            <a:r>
              <a:rPr lang="en-CA" sz="1300" dirty="0">
                <a:cs typeface="Arial" panose="020B0604020202020204" pitchFamily="34" charset="0"/>
              </a:rPr>
              <a:t> whatever I liked, and that there should be no issue reviewing this matter...boy was this ever a big lie though.</a:t>
            </a:r>
          </a:p>
        </p:txBody>
      </p:sp>
      <p:sp>
        <p:nvSpPr>
          <p:cNvPr id="2" name="TextBox 1">
            <a:extLst>
              <a:ext uri="{FF2B5EF4-FFF2-40B4-BE49-F238E27FC236}">
                <a16:creationId xmlns:a16="http://schemas.microsoft.com/office/drawing/2014/main" id="{28BBBC5D-4988-B283-53CF-836660829856}"/>
              </a:ext>
            </a:extLst>
          </p:cNvPr>
          <p:cNvSpPr txBox="1"/>
          <p:nvPr/>
        </p:nvSpPr>
        <p:spPr>
          <a:xfrm>
            <a:off x="630279" y="4436307"/>
            <a:ext cx="5147670" cy="16927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300" b="1" dirty="0">
                <a:highlight>
                  <a:srgbClr val="FFFF00"/>
                </a:highlight>
                <a:cs typeface="Arial" panose="020B0604020202020204" pitchFamily="34" charset="0"/>
              </a:rPr>
              <a:t>December 7</a:t>
            </a:r>
            <a:r>
              <a:rPr lang="en-CA" sz="1300" b="1" baseline="30000" dirty="0">
                <a:highlight>
                  <a:srgbClr val="FFFF00"/>
                </a:highlight>
                <a:cs typeface="Arial" panose="020B0604020202020204" pitchFamily="34" charset="0"/>
              </a:rPr>
              <a:t>th</a:t>
            </a:r>
            <a:r>
              <a:rPr lang="en-CA" sz="1300" b="1" dirty="0">
                <a:highlight>
                  <a:srgbClr val="FFFF00"/>
                </a:highlight>
                <a:cs typeface="Arial" panose="020B0604020202020204" pitchFamily="34" charset="0"/>
              </a:rPr>
              <a:t>, 2021</a:t>
            </a:r>
            <a:r>
              <a:rPr lang="en-CA" sz="1300" dirty="0">
                <a:cs typeface="Arial" panose="020B0604020202020204" pitchFamily="34" charset="0"/>
              </a:rPr>
              <a:t>: I had received an email from the labour board informing me that they were wanting to begin my investigation – this would be with two ESDC officers. </a:t>
            </a:r>
          </a:p>
          <a:p>
            <a:endParaRPr lang="en-CA" sz="1300" dirty="0">
              <a:cs typeface="Arial" panose="020B0604020202020204" pitchFamily="34" charset="0"/>
            </a:endParaRPr>
          </a:p>
          <a:p>
            <a:r>
              <a:rPr lang="en-CA" sz="1300" dirty="0">
                <a:cs typeface="Arial" panose="020B0604020202020204" pitchFamily="34" charset="0"/>
              </a:rPr>
              <a:t>Because of what had taken place at the previous two levels of the investigation, I decided to call the senior official and advise them of my concerns and wanted to know what I would be able to present. He assured me that I would be able to present...</a:t>
            </a:r>
          </a:p>
        </p:txBody>
      </p:sp>
      <p:sp>
        <p:nvSpPr>
          <p:cNvPr id="9" name="TextBox 8">
            <a:extLst>
              <a:ext uri="{FF2B5EF4-FFF2-40B4-BE49-F238E27FC236}">
                <a16:creationId xmlns:a16="http://schemas.microsoft.com/office/drawing/2014/main" id="{7544489C-7501-D8AB-C7E4-C3A2DCC5A8FC}"/>
              </a:ext>
            </a:extLst>
          </p:cNvPr>
          <p:cNvSpPr txBox="1"/>
          <p:nvPr/>
        </p:nvSpPr>
        <p:spPr>
          <a:xfrm>
            <a:off x="5896213" y="2035650"/>
            <a:ext cx="5665508" cy="40934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300" b="1" dirty="0">
                <a:highlight>
                  <a:srgbClr val="FFFF00"/>
                </a:highlight>
                <a:cs typeface="Arial" panose="020B0604020202020204" pitchFamily="34" charset="0"/>
              </a:rPr>
              <a:t>December 8</a:t>
            </a:r>
            <a:r>
              <a:rPr lang="en-US" sz="1300" b="1" baseline="30000" dirty="0">
                <a:highlight>
                  <a:srgbClr val="FFFF00"/>
                </a:highlight>
                <a:cs typeface="Arial" panose="020B0604020202020204" pitchFamily="34" charset="0"/>
              </a:rPr>
              <a:t>th</a:t>
            </a:r>
            <a:r>
              <a:rPr lang="en-US" sz="1300" b="1" dirty="0">
                <a:highlight>
                  <a:srgbClr val="FFFF00"/>
                </a:highlight>
                <a:cs typeface="Arial" panose="020B0604020202020204" pitchFamily="34" charset="0"/>
              </a:rPr>
              <a:t>, 2021</a:t>
            </a:r>
            <a:r>
              <a:rPr lang="en-US" sz="1300" dirty="0">
                <a:cs typeface="Arial" panose="020B0604020202020204" pitchFamily="34" charset="0"/>
              </a:rPr>
              <a:t>: After my discussion on the previous day with the senior officer, I figured that I had better put it on record in my response to their invite, that I wanted enough time to present my material for investigation. </a:t>
            </a:r>
            <a:r>
              <a:rPr lang="en-CA" sz="1300" dirty="0">
                <a:cs typeface="Arial" panose="020B0604020202020204" pitchFamily="34" charset="0"/>
              </a:rPr>
              <a:t>In my response to them, I had let them know that they should be booking the whole day off as there was a great deal of information for me to go through and that we may need additional days to review all of the pertinent information....</a:t>
            </a:r>
          </a:p>
          <a:p>
            <a:br>
              <a:rPr lang="en-US" sz="1300" dirty="0">
                <a:cs typeface="Arial" panose="020B0604020202020204" pitchFamily="34" charset="0"/>
              </a:rPr>
            </a:br>
            <a:r>
              <a:rPr lang="en-US" sz="1300" dirty="0">
                <a:cs typeface="Arial" panose="020B0604020202020204" pitchFamily="34" charset="0"/>
              </a:rPr>
              <a:t>Apparently, once I put this on record, the </a:t>
            </a:r>
            <a:r>
              <a:rPr lang="en-US" sz="1300" dirty="0" err="1">
                <a:cs typeface="Arial" panose="020B0604020202020204" pitchFamily="34" charset="0"/>
              </a:rPr>
              <a:t>labour</a:t>
            </a:r>
            <a:r>
              <a:rPr lang="en-US" sz="1300" dirty="0">
                <a:cs typeface="Arial" panose="020B0604020202020204" pitchFamily="34" charset="0"/>
              </a:rPr>
              <a:t> board changed their tune and did not want to facilitate my request, telling me that they would not be investigating my material, listening to any presentations or booking off any extensive time to speak with me. They also informed me that they would only be looking at specific violations of the code itself, which is </a:t>
            </a:r>
            <a:r>
              <a:rPr lang="en-US" sz="1300" b="1" dirty="0">
                <a:cs typeface="Arial" panose="020B0604020202020204" pitchFamily="34" charset="0"/>
              </a:rPr>
              <a:t>NOT</a:t>
            </a:r>
            <a:r>
              <a:rPr lang="en-US" sz="1300" dirty="0">
                <a:cs typeface="Arial" panose="020B0604020202020204" pitchFamily="34" charset="0"/>
              </a:rPr>
              <a:t> the only expectation of them to follow, as the </a:t>
            </a:r>
            <a:r>
              <a:rPr lang="en-US" sz="1300" dirty="0" err="1">
                <a:cs typeface="Arial" panose="020B0604020202020204" pitchFamily="34" charset="0"/>
              </a:rPr>
              <a:t>Labour</a:t>
            </a:r>
            <a:r>
              <a:rPr lang="en-US" sz="1300" dirty="0">
                <a:cs typeface="Arial" panose="020B0604020202020204" pitchFamily="34" charset="0"/>
              </a:rPr>
              <a:t> Board </a:t>
            </a:r>
            <a:r>
              <a:rPr lang="en-US" sz="1300" b="1" dirty="0">
                <a:cs typeface="Arial" panose="020B0604020202020204" pitchFamily="34" charset="0"/>
              </a:rPr>
              <a:t>HAS</a:t>
            </a:r>
            <a:r>
              <a:rPr lang="en-US" sz="1300" dirty="0">
                <a:cs typeface="Arial" panose="020B0604020202020204" pitchFamily="34" charset="0"/>
              </a:rPr>
              <a:t> to rule on whether or not the vaccines are a danger as per my complaint. The senior officer also seemed to want to try and establish the fact to me that HE was the lead investigator and that his investigation would go in the direction that he saw fit.</a:t>
            </a:r>
          </a:p>
          <a:p>
            <a:r>
              <a:rPr lang="en-US" sz="1300" dirty="0">
                <a:cs typeface="Arial" panose="020B0604020202020204" pitchFamily="34" charset="0"/>
              </a:rPr>
              <a:t>This response left me greatly concerned at this point, as I knew that once again, my material and concerns would not be…</a:t>
            </a:r>
          </a:p>
        </p:txBody>
      </p:sp>
    </p:spTree>
    <p:extLst>
      <p:ext uri="{BB962C8B-B14F-4D97-AF65-F5344CB8AC3E}">
        <p14:creationId xmlns:p14="http://schemas.microsoft.com/office/powerpoint/2010/main" val="18711746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473B8D-FDE7-840E-C9EC-B8A5986BF9B6}"/>
              </a:ext>
            </a:extLst>
          </p:cNvPr>
          <p:cNvSpPr txBox="1"/>
          <p:nvPr/>
        </p:nvSpPr>
        <p:spPr>
          <a:xfrm>
            <a:off x="618977" y="668133"/>
            <a:ext cx="10908005"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sz="2400" dirty="0">
                <a:cs typeface="Arial" panose="020B0604020202020204" pitchFamily="34" charset="0"/>
              </a:rPr>
              <a:t>Timeline of initial discussions and work refusal with Canada Post (Continued)</a:t>
            </a:r>
          </a:p>
        </p:txBody>
      </p:sp>
      <p:sp>
        <p:nvSpPr>
          <p:cNvPr id="5" name="TextBox 4">
            <a:extLst>
              <a:ext uri="{FF2B5EF4-FFF2-40B4-BE49-F238E27FC236}">
                <a16:creationId xmlns:a16="http://schemas.microsoft.com/office/drawing/2014/main" id="{47493A19-7498-BBDA-C186-8D7630D24A64}"/>
              </a:ext>
            </a:extLst>
          </p:cNvPr>
          <p:cNvSpPr txBox="1"/>
          <p:nvPr/>
        </p:nvSpPr>
        <p:spPr>
          <a:xfrm>
            <a:off x="618977" y="1266835"/>
            <a:ext cx="5675805" cy="31085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b="1" i="1" dirty="0">
                <a:cs typeface="Arial" panose="020B0604020202020204" pitchFamily="34" charset="0"/>
              </a:rPr>
              <a:t>(Continued)..</a:t>
            </a:r>
            <a:r>
              <a:rPr lang="en-CA" sz="1400" dirty="0">
                <a:cs typeface="Arial" panose="020B0604020202020204" pitchFamily="34" charset="0"/>
              </a:rPr>
              <a:t>.reviewed</a:t>
            </a:r>
            <a:r>
              <a:rPr lang="en-US" sz="1400" dirty="0">
                <a:cs typeface="Arial" panose="020B0604020202020204" pitchFamily="34" charset="0"/>
              </a:rPr>
              <a:t> and that this was all just a show to demonstrate that they went through the process steps at a bare minimum. </a:t>
            </a:r>
            <a:r>
              <a:rPr lang="en-CA" sz="1400" dirty="0">
                <a:cs typeface="Arial" panose="020B0604020202020204" pitchFamily="34" charset="0"/>
              </a:rPr>
              <a:t>After I had received this response, I decided to query the senior officer as to why he changed his tune so quickly based on our earlier conversation.</a:t>
            </a:r>
            <a:br>
              <a:rPr lang="en-CA" sz="1400" dirty="0">
                <a:cs typeface="Arial" panose="020B0604020202020204" pitchFamily="34" charset="0"/>
              </a:rPr>
            </a:br>
            <a:r>
              <a:rPr lang="en-CA" sz="1400" dirty="0">
                <a:cs typeface="Arial" panose="020B0604020202020204" pitchFamily="34" charset="0"/>
              </a:rPr>
              <a:t>I let the investigator know that it would only benefit his investigation to properly hear me out with all of my claims as it would facilitate in his abilities in assessing the matter at hand – I mean what investigator wants less information rather than getting all of the information?</a:t>
            </a:r>
          </a:p>
          <a:p>
            <a:r>
              <a:rPr lang="en-CA" sz="1400" dirty="0">
                <a:cs typeface="Arial" panose="020B0604020202020204" pitchFamily="34" charset="0"/>
              </a:rPr>
              <a:t>I also reminded the lead investigator that this was indeed </a:t>
            </a:r>
            <a:r>
              <a:rPr lang="en-CA" sz="1400" b="1" dirty="0">
                <a:cs typeface="Arial" panose="020B0604020202020204" pitchFamily="34" charset="0"/>
              </a:rPr>
              <a:t>HIS</a:t>
            </a:r>
            <a:r>
              <a:rPr lang="en-CA" sz="1400" dirty="0">
                <a:cs typeface="Arial" panose="020B0604020202020204" pitchFamily="34" charset="0"/>
              </a:rPr>
              <a:t> investigation and that he would have to make a ruling of either </a:t>
            </a:r>
            <a:r>
              <a:rPr lang="en-CA" sz="1400" b="1" dirty="0">
                <a:cs typeface="Arial" panose="020B0604020202020204" pitchFamily="34" charset="0"/>
              </a:rPr>
              <a:t>“danger</a:t>
            </a:r>
            <a:r>
              <a:rPr lang="en-CA" sz="1400" dirty="0">
                <a:cs typeface="Arial" panose="020B0604020202020204" pitchFamily="34" charset="0"/>
              </a:rPr>
              <a:t>” or “</a:t>
            </a:r>
            <a:r>
              <a:rPr lang="en-CA" sz="1400" b="1" dirty="0">
                <a:cs typeface="Arial" panose="020B0604020202020204" pitchFamily="34" charset="0"/>
              </a:rPr>
              <a:t>no danger</a:t>
            </a:r>
            <a:r>
              <a:rPr lang="en-CA" sz="1400" dirty="0">
                <a:cs typeface="Arial" panose="020B0604020202020204" pitchFamily="34" charset="0"/>
              </a:rPr>
              <a:t>” down the road; in other words, I put HIM on notice too.</a:t>
            </a:r>
          </a:p>
        </p:txBody>
      </p:sp>
      <p:sp>
        <p:nvSpPr>
          <p:cNvPr id="7" name="TextBox 6">
            <a:extLst>
              <a:ext uri="{FF2B5EF4-FFF2-40B4-BE49-F238E27FC236}">
                <a16:creationId xmlns:a16="http://schemas.microsoft.com/office/drawing/2014/main" id="{643F0420-ED74-215E-BC36-64A5AED1BA69}"/>
              </a:ext>
            </a:extLst>
          </p:cNvPr>
          <p:cNvSpPr txBox="1"/>
          <p:nvPr/>
        </p:nvSpPr>
        <p:spPr>
          <a:xfrm>
            <a:off x="6428936" y="1266835"/>
            <a:ext cx="5098048" cy="504753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b="1" i="1" dirty="0">
                <a:cs typeface="Arial" panose="020B0604020202020204" pitchFamily="34" charset="0"/>
              </a:rPr>
              <a:t>(Continued)...</a:t>
            </a:r>
            <a:r>
              <a:rPr lang="en-CA" sz="1400" dirty="0">
                <a:cs typeface="Arial" panose="020B0604020202020204" pitchFamily="34" charset="0"/>
              </a:rPr>
              <a:t>and the </a:t>
            </a:r>
            <a:r>
              <a:rPr lang="en-CA" sz="1400" b="1" i="1" dirty="0">
                <a:cs typeface="Arial" panose="020B0604020202020204" pitchFamily="34" charset="0"/>
              </a:rPr>
              <a:t>Interpretative Guidelines </a:t>
            </a:r>
            <a:r>
              <a:rPr lang="en-CA" sz="1400" dirty="0">
                <a:cs typeface="Arial" panose="020B0604020202020204" pitchFamily="34" charset="0"/>
              </a:rPr>
              <a:t>that accompany the definition</a:t>
            </a:r>
            <a:r>
              <a:rPr lang="en-CA" sz="1400" b="1" i="1" dirty="0">
                <a:cs typeface="Arial" panose="020B0604020202020204" pitchFamily="34" charset="0"/>
              </a:rPr>
              <a:t>. </a:t>
            </a:r>
            <a:r>
              <a:rPr lang="en-CA" sz="1400" dirty="0">
                <a:cs typeface="Arial" panose="020B0604020202020204" pitchFamily="34" charset="0"/>
              </a:rPr>
              <a:t>I asked the board why they were so unprepared for their investigation and why they kept bringing up something like my wording that has already been well established? I asked why they did not have any questions prepared regarding my material or what my specific concerns were, and at times had to ask the officers if they needed to go back to the drawing board to better prepare for their so-called investigation.</a:t>
            </a:r>
          </a:p>
          <a:p>
            <a:r>
              <a:rPr lang="en-CA" sz="1400" dirty="0">
                <a:cs typeface="Arial" panose="020B0604020202020204" pitchFamily="34" charset="0"/>
              </a:rPr>
              <a:t>Despite it being completely allowable and already written within the labour code as an expectation for ESDC to follow, the board decided to tell me that all of my medical information and scientific evidence held no water during my investigation. </a:t>
            </a:r>
          </a:p>
          <a:p>
            <a:r>
              <a:rPr lang="en-CA" sz="1400" dirty="0">
                <a:cs typeface="Arial" panose="020B0604020202020204" pitchFamily="34" charset="0"/>
              </a:rPr>
              <a:t>The labour board agreed with me during this conversation that the vaccines were being implemented as a form a personal protective equipment. The labour board agreed with me that the employer was </a:t>
            </a:r>
            <a:r>
              <a:rPr lang="en-CA" sz="1400" b="1" dirty="0">
                <a:cs typeface="Arial" panose="020B0604020202020204" pitchFamily="34" charset="0"/>
              </a:rPr>
              <a:t>NEVER MANDATED </a:t>
            </a:r>
            <a:r>
              <a:rPr lang="en-CA" sz="1400" dirty="0">
                <a:cs typeface="Arial" panose="020B0604020202020204" pitchFamily="34" charset="0"/>
              </a:rPr>
              <a:t>by the government during this conversation. The labour board refused to consider the fact that these vaccines carry known hazardous/dangerous goods within them. Their investigation was a joke, and they already had their answer given to them before our meeting.</a:t>
            </a:r>
          </a:p>
        </p:txBody>
      </p:sp>
      <p:sp>
        <p:nvSpPr>
          <p:cNvPr id="2" name="TextBox 1">
            <a:extLst>
              <a:ext uri="{FF2B5EF4-FFF2-40B4-BE49-F238E27FC236}">
                <a16:creationId xmlns:a16="http://schemas.microsoft.com/office/drawing/2014/main" id="{28BBBC5D-4988-B283-53CF-836660829856}"/>
              </a:ext>
            </a:extLst>
          </p:cNvPr>
          <p:cNvSpPr txBox="1"/>
          <p:nvPr/>
        </p:nvSpPr>
        <p:spPr>
          <a:xfrm>
            <a:off x="618977" y="4375378"/>
            <a:ext cx="5675806"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400" b="1" dirty="0">
                <a:highlight>
                  <a:srgbClr val="FFFF00"/>
                </a:highlight>
                <a:cs typeface="Arial" panose="020B0604020202020204" pitchFamily="34" charset="0"/>
              </a:rPr>
              <a:t>December 10</a:t>
            </a:r>
            <a:r>
              <a:rPr lang="en-CA" sz="1400" b="1" baseline="30000" dirty="0">
                <a:highlight>
                  <a:srgbClr val="FFFF00"/>
                </a:highlight>
                <a:cs typeface="Arial" panose="020B0604020202020204" pitchFamily="34" charset="0"/>
              </a:rPr>
              <a:t>th</a:t>
            </a:r>
            <a:r>
              <a:rPr lang="en-CA" sz="1400" b="1" dirty="0">
                <a:highlight>
                  <a:srgbClr val="FFFF00"/>
                </a:highlight>
                <a:cs typeface="Arial" panose="020B0604020202020204" pitchFamily="34" charset="0"/>
              </a:rPr>
              <a:t>, 2021</a:t>
            </a:r>
            <a:r>
              <a:rPr lang="en-CA" sz="1400" dirty="0">
                <a:cs typeface="Arial" panose="020B0604020202020204" pitchFamily="34" charset="0"/>
              </a:rPr>
              <a:t>: I met with the labour board officers as well as my witness for our first and only “investigation” into my concerns. </a:t>
            </a:r>
          </a:p>
          <a:p>
            <a:r>
              <a:rPr lang="en-CA" sz="1400" dirty="0">
                <a:cs typeface="Arial" panose="020B0604020202020204" pitchFamily="34" charset="0"/>
              </a:rPr>
              <a:t>I almost felt sorry for the  labour board officers, as they were completely unprepared and spent a fair bit of time trying to understand what my refusal was all about. I had to go over the wording in my refusal over and over again, like they were trying to get me to slip up on something. I kept saying flat out, the vaccines were dangerous according to the definition of danger...</a:t>
            </a:r>
          </a:p>
        </p:txBody>
      </p:sp>
    </p:spTree>
    <p:extLst>
      <p:ext uri="{BB962C8B-B14F-4D97-AF65-F5344CB8AC3E}">
        <p14:creationId xmlns:p14="http://schemas.microsoft.com/office/powerpoint/2010/main" val="10238952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473B8D-FDE7-840E-C9EC-B8A5986BF9B6}"/>
              </a:ext>
            </a:extLst>
          </p:cNvPr>
          <p:cNvSpPr txBox="1"/>
          <p:nvPr/>
        </p:nvSpPr>
        <p:spPr>
          <a:xfrm>
            <a:off x="731520" y="660424"/>
            <a:ext cx="10642159"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sz="2400" dirty="0">
                <a:latin typeface="Arial" panose="020B0604020202020204" pitchFamily="34" charset="0"/>
                <a:cs typeface="Arial" panose="020B0604020202020204" pitchFamily="34" charset="0"/>
              </a:rPr>
              <a:t>In closing…</a:t>
            </a:r>
          </a:p>
        </p:txBody>
      </p:sp>
      <p:sp>
        <p:nvSpPr>
          <p:cNvPr id="5" name="TextBox 4">
            <a:extLst>
              <a:ext uri="{FF2B5EF4-FFF2-40B4-BE49-F238E27FC236}">
                <a16:creationId xmlns:a16="http://schemas.microsoft.com/office/drawing/2014/main" id="{47493A19-7498-BBDA-C186-8D7630D24A64}"/>
              </a:ext>
            </a:extLst>
          </p:cNvPr>
          <p:cNvSpPr txBox="1"/>
          <p:nvPr/>
        </p:nvSpPr>
        <p:spPr>
          <a:xfrm>
            <a:off x="731519" y="1493144"/>
            <a:ext cx="5542671" cy="47705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600" dirty="0">
                <a:cs typeface="Arial" panose="020B0604020202020204" pitchFamily="34" charset="0"/>
              </a:rPr>
              <a:t>To close this basic timeline off, I will simply say this:</a:t>
            </a:r>
          </a:p>
          <a:p>
            <a:endParaRPr lang="en-CA" sz="1600" dirty="0">
              <a:cs typeface="Arial" panose="020B0604020202020204" pitchFamily="34" charset="0"/>
            </a:endParaRPr>
          </a:p>
          <a:p>
            <a:r>
              <a:rPr lang="en-CA" sz="1600" dirty="0">
                <a:cs typeface="Arial" panose="020B0604020202020204" pitchFamily="34" charset="0"/>
              </a:rPr>
              <a:t>At no point was I ever given my proper and informed consent from my employer. Not one employee at Canada Post was afforded their three basic safety rights regarding the employer’s vaccination practice. It was explained to the corporation and the labour board exactly how and why each vaccine met the legal definition of DANGER as written in the Canada Labour Code and the accompanying Interpretative Guidelines. The employees were lied to when the corporation claimed that they were following the government’s mandate, when in fact they were undertaking the risk and responsibility on their own. </a:t>
            </a:r>
          </a:p>
          <a:p>
            <a:endParaRPr lang="en-CA" sz="1600" dirty="0">
              <a:cs typeface="Arial" panose="020B0604020202020204" pitchFamily="34" charset="0"/>
            </a:endParaRPr>
          </a:p>
          <a:p>
            <a:r>
              <a:rPr lang="en-CA" sz="1600" dirty="0">
                <a:cs typeface="Arial" panose="020B0604020202020204" pitchFamily="34" charset="0"/>
              </a:rPr>
              <a:t>These are the basics…but if you want more information in detail of how this all works, and how all Canadian employees can fight back, then please go to </a:t>
            </a:r>
            <a:r>
              <a:rPr lang="en-CA" sz="1600" dirty="0">
                <a:cs typeface="Arial" panose="020B0604020202020204" pitchFamily="34" charset="0"/>
                <a:hlinkClick r:id="rId2"/>
              </a:rPr>
              <a:t>Posties for Freedom</a:t>
            </a:r>
            <a:r>
              <a:rPr lang="en-CA" sz="1600" dirty="0">
                <a:cs typeface="Arial" panose="020B0604020202020204" pitchFamily="34" charset="0"/>
              </a:rPr>
              <a:t> to read Disgruntled, as I highlight all of the laws and regulations being broken within that short book.</a:t>
            </a:r>
          </a:p>
        </p:txBody>
      </p:sp>
      <p:pic>
        <p:nvPicPr>
          <p:cNvPr id="8" name="Picture 7">
            <a:extLst>
              <a:ext uri="{FF2B5EF4-FFF2-40B4-BE49-F238E27FC236}">
                <a16:creationId xmlns:a16="http://schemas.microsoft.com/office/drawing/2014/main" id="{3529C7F7-CECE-7F21-1E6C-F1852595163F}"/>
              </a:ext>
            </a:extLst>
          </p:cNvPr>
          <p:cNvPicPr>
            <a:picLocks noChangeAspect="1"/>
          </p:cNvPicPr>
          <p:nvPr/>
        </p:nvPicPr>
        <p:blipFill>
          <a:blip r:embed="rId3"/>
          <a:stretch>
            <a:fillRect/>
          </a:stretch>
        </p:blipFill>
        <p:spPr>
          <a:xfrm>
            <a:off x="6724358" y="1493144"/>
            <a:ext cx="4234374" cy="4770537"/>
          </a:xfrm>
          <a:prstGeom prst="rect">
            <a:avLst/>
          </a:prstGeom>
        </p:spPr>
        <p:style>
          <a:lnRef idx="2">
            <a:schemeClr val="dk1"/>
          </a:lnRef>
          <a:fillRef idx="1">
            <a:schemeClr val="lt1"/>
          </a:fillRef>
          <a:effectRef idx="0">
            <a:schemeClr val="dk1"/>
          </a:effectRef>
          <a:fontRef idx="minor">
            <a:schemeClr val="dk1"/>
          </a:fontRef>
        </p:style>
      </p:pic>
      <p:sp>
        <p:nvSpPr>
          <p:cNvPr id="9" name="Arrow: Right 8">
            <a:extLst>
              <a:ext uri="{FF2B5EF4-FFF2-40B4-BE49-F238E27FC236}">
                <a16:creationId xmlns:a16="http://schemas.microsoft.com/office/drawing/2014/main" id="{2F81355A-7985-746A-053C-A4EBF2F2C6D2}"/>
              </a:ext>
            </a:extLst>
          </p:cNvPr>
          <p:cNvSpPr/>
          <p:nvPr/>
        </p:nvSpPr>
        <p:spPr>
          <a:xfrm>
            <a:off x="6018698" y="3548931"/>
            <a:ext cx="961152" cy="90114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904323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B39977-C7F1-C58A-F3E1-BA579691A11E}"/>
              </a:ext>
            </a:extLst>
          </p:cNvPr>
          <p:cNvSpPr txBox="1"/>
          <p:nvPr/>
        </p:nvSpPr>
        <p:spPr>
          <a:xfrm>
            <a:off x="711200" y="868217"/>
            <a:ext cx="10418618"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sz="2000" b="1" i="1" dirty="0">
                <a:cs typeface="Arial" panose="020B0604020202020204" pitchFamily="34" charset="0"/>
              </a:rPr>
              <a:t>Fasken</a:t>
            </a:r>
            <a:r>
              <a:rPr lang="en-CA" sz="2000" dirty="0">
                <a:cs typeface="Arial" panose="020B0604020202020204" pitchFamily="34" charset="0"/>
              </a:rPr>
              <a:t> Law alludes to the fact, that the employer is liable for the adverse events their employees suffer from their mandatory vaccination policy</a:t>
            </a:r>
          </a:p>
        </p:txBody>
      </p:sp>
      <p:sp>
        <p:nvSpPr>
          <p:cNvPr id="3" name="TextBox 2">
            <a:extLst>
              <a:ext uri="{FF2B5EF4-FFF2-40B4-BE49-F238E27FC236}">
                <a16:creationId xmlns:a16="http://schemas.microsoft.com/office/drawing/2014/main" id="{B748383C-9B32-AD80-6F93-205CA7A8FDF8}"/>
              </a:ext>
            </a:extLst>
          </p:cNvPr>
          <p:cNvSpPr txBox="1"/>
          <p:nvPr/>
        </p:nvSpPr>
        <p:spPr>
          <a:xfrm>
            <a:off x="711199" y="1671782"/>
            <a:ext cx="10418618"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a:solidFill>
                  <a:schemeClr val="tx1"/>
                </a:solidFill>
                <a:cs typeface="Arial" panose="020B0604020202020204" pitchFamily="34" charset="0"/>
                <a:hlinkClick r:id="rId2">
                  <a:extLst>
                    <a:ext uri="{A12FA001-AC4F-418D-AE19-62706E023703}">
                      <ahyp:hlinkClr xmlns:ahyp="http://schemas.microsoft.com/office/drawing/2018/hyperlinkcolor" val="tx"/>
                    </a:ext>
                  </a:extLst>
                </a:hlinkClick>
              </a:rPr>
              <a:t>Adverse Reaction to COVID-19 Vaccine Could Be Compensable Under Workers’ Compensation | Knowledge | Fasken</a:t>
            </a:r>
            <a:endParaRPr lang="en-CA" sz="1200" dirty="0">
              <a:solidFill>
                <a:schemeClr val="tx1"/>
              </a:solidFill>
              <a:cs typeface="Arial" panose="020B0604020202020204" pitchFamily="34" charset="0"/>
            </a:endParaRPr>
          </a:p>
        </p:txBody>
      </p:sp>
      <p:sp>
        <p:nvSpPr>
          <p:cNvPr id="4" name="TextBox 3">
            <a:extLst>
              <a:ext uri="{FF2B5EF4-FFF2-40B4-BE49-F238E27FC236}">
                <a16:creationId xmlns:a16="http://schemas.microsoft.com/office/drawing/2014/main" id="{D0D41CE8-4161-6D55-207D-9E8B8465D68A}"/>
              </a:ext>
            </a:extLst>
          </p:cNvPr>
          <p:cNvSpPr txBox="1"/>
          <p:nvPr/>
        </p:nvSpPr>
        <p:spPr>
          <a:xfrm>
            <a:off x="711199" y="2032000"/>
            <a:ext cx="10418618" cy="4401205"/>
          </a:xfrm>
          <a:prstGeom prst="rect">
            <a:avLst/>
          </a:prstGeom>
          <a:solidFill>
            <a:schemeClr val="accent1">
              <a:lumMod val="20000"/>
              <a:lumOff val="80000"/>
            </a:schemeClr>
          </a:solidFill>
          <a:ln>
            <a:solidFill>
              <a:schemeClr val="tx1"/>
            </a:solidFill>
          </a:ln>
        </p:spPr>
        <p:txBody>
          <a:bodyPr wrap="square" rtlCol="0">
            <a:spAutoFit/>
          </a:bodyPr>
          <a:lstStyle/>
          <a:p>
            <a:pPr algn="l"/>
            <a:r>
              <a:rPr lang="en-US" sz="1400" b="0" i="1" dirty="0">
                <a:solidFill>
                  <a:srgbClr val="333132"/>
                </a:solidFill>
                <a:effectLst/>
                <a:cs typeface="Arial" panose="020B0604020202020204" pitchFamily="34" charset="0"/>
              </a:rPr>
              <a:t>Early in 2020, the workers’ compensation boards (WCBs) across Canada set out criteria by which they would consider whether a claim for COVID-19 would entitle an employee to workers’ compensation benefits. Generally, in order for someone to be entitled to benefits, it must be shown that their illness arose out of and in the course of their employment.</a:t>
            </a:r>
          </a:p>
          <a:p>
            <a:pPr algn="l"/>
            <a:r>
              <a:rPr lang="en-US" sz="1400" b="0" i="1" dirty="0">
                <a:solidFill>
                  <a:srgbClr val="333132"/>
                </a:solidFill>
                <a:effectLst/>
                <a:cs typeface="Arial" panose="020B0604020202020204" pitchFamily="34" charset="0"/>
              </a:rPr>
              <a:t>As we move toward getting the country vaccinated against COVID-19, another question has arisen: if a worker has an adverse reaction to a COVID-19 vaccine, are they entitled to workers’ compensation benefits?</a:t>
            </a:r>
          </a:p>
          <a:p>
            <a:pPr algn="l"/>
            <a:endParaRPr lang="en-US" sz="1400" b="0" i="1" dirty="0">
              <a:solidFill>
                <a:srgbClr val="333132"/>
              </a:solidFill>
              <a:effectLst/>
              <a:cs typeface="Arial" panose="020B0604020202020204" pitchFamily="34" charset="0"/>
            </a:endParaRPr>
          </a:p>
          <a:p>
            <a:pPr algn="l"/>
            <a:r>
              <a:rPr lang="en-US" sz="1400" b="0" i="1" dirty="0">
                <a:solidFill>
                  <a:srgbClr val="333132"/>
                </a:solidFill>
                <a:effectLst/>
                <a:cs typeface="Arial" panose="020B0604020202020204" pitchFamily="34" charset="0"/>
              </a:rPr>
              <a:t>In all workers’ compensation cases, the circumstances surrounding the claim must be examined in order to confirm whether benefits are payable. For those provinces that have provided direction around the compensability of this issue, their stance is similar. Generally, an adverse reaction to a COVID-19 vaccine may be considered compensable if:</a:t>
            </a:r>
          </a:p>
          <a:p>
            <a:pPr algn="l"/>
            <a:endParaRPr lang="en-US" sz="1400" b="0" i="1" dirty="0">
              <a:solidFill>
                <a:srgbClr val="333132"/>
              </a:solidFill>
              <a:effectLst/>
              <a:cs typeface="Arial" panose="020B0604020202020204" pitchFamily="34" charset="0"/>
            </a:endParaRPr>
          </a:p>
          <a:p>
            <a:pPr algn="l">
              <a:buFont typeface="+mj-lt"/>
              <a:buAutoNum type="arabicPeriod"/>
            </a:pPr>
            <a:r>
              <a:rPr lang="en-US" sz="1400" b="0" i="1" dirty="0">
                <a:solidFill>
                  <a:srgbClr val="333132"/>
                </a:solidFill>
                <a:effectLst/>
                <a:cs typeface="Arial" panose="020B0604020202020204" pitchFamily="34" charset="0"/>
              </a:rPr>
              <a:t>The immunization is required by the employer/compulsory; and</a:t>
            </a:r>
          </a:p>
          <a:p>
            <a:pPr algn="l">
              <a:buFont typeface="+mj-lt"/>
              <a:buAutoNum type="arabicPeriod"/>
            </a:pPr>
            <a:r>
              <a:rPr lang="en-US" sz="1400" b="0" i="1" dirty="0">
                <a:solidFill>
                  <a:srgbClr val="333132"/>
                </a:solidFill>
                <a:effectLst/>
                <a:cs typeface="Arial" panose="020B0604020202020204" pitchFamily="34" charset="0"/>
              </a:rPr>
              <a:t>The worker sustains an injury/illness/death as a result of the vaccination.</a:t>
            </a:r>
          </a:p>
          <a:p>
            <a:pPr algn="l">
              <a:buFont typeface="+mj-lt"/>
              <a:buAutoNum type="arabicPeriod"/>
            </a:pPr>
            <a:endParaRPr lang="en-US" sz="1400" b="0" i="1" dirty="0">
              <a:solidFill>
                <a:srgbClr val="333132"/>
              </a:solidFill>
              <a:effectLst/>
              <a:cs typeface="Arial" panose="020B0604020202020204" pitchFamily="34" charset="0"/>
            </a:endParaRPr>
          </a:p>
          <a:p>
            <a:pPr algn="l"/>
            <a:r>
              <a:rPr lang="en-US" sz="1400" b="0" i="1" dirty="0">
                <a:solidFill>
                  <a:srgbClr val="333132"/>
                </a:solidFill>
                <a:effectLst/>
                <a:cs typeface="Arial" panose="020B0604020202020204" pitchFamily="34" charset="0"/>
              </a:rPr>
              <a:t>In British Columbia, the WCB has set out on its website how it would determine whether a vaccination was required by the worker’s employment. Criteria include that:</a:t>
            </a:r>
          </a:p>
          <a:p>
            <a:pPr algn="l">
              <a:buFont typeface="Arial" panose="020B0604020202020204" pitchFamily="34" charset="0"/>
              <a:buChar char="•"/>
            </a:pPr>
            <a:r>
              <a:rPr lang="en-US" sz="1400" b="0" i="1" dirty="0">
                <a:solidFill>
                  <a:srgbClr val="333132"/>
                </a:solidFill>
                <a:effectLst/>
                <a:cs typeface="Arial" panose="020B0604020202020204" pitchFamily="34" charset="0"/>
              </a:rPr>
              <a:t> The vaccination was required as a condition of employment or a condition of continued employment;</a:t>
            </a:r>
          </a:p>
          <a:p>
            <a:pPr algn="l">
              <a:buFont typeface="Arial" panose="020B0604020202020204" pitchFamily="34" charset="0"/>
              <a:buChar char="•"/>
            </a:pPr>
            <a:r>
              <a:rPr lang="en-US" sz="1400" b="0" i="1" dirty="0">
                <a:solidFill>
                  <a:srgbClr val="333132"/>
                </a:solidFill>
                <a:effectLst/>
                <a:cs typeface="Arial" panose="020B0604020202020204" pitchFamily="34" charset="0"/>
              </a:rPr>
              <a:t> The vaccination is not required as a condition of employment, but the worker would not be permitted to work if there was an outbreak at the employer’s premises;</a:t>
            </a:r>
          </a:p>
          <a:p>
            <a:pPr algn="l">
              <a:buFont typeface="Arial" panose="020B0604020202020204" pitchFamily="34" charset="0"/>
              <a:buChar char="•"/>
            </a:pPr>
            <a:r>
              <a:rPr lang="en-US" sz="1400" b="0" i="1" dirty="0">
                <a:solidFill>
                  <a:srgbClr val="333132"/>
                </a:solidFill>
                <a:effectLst/>
                <a:cs typeface="Arial" panose="020B0604020202020204" pitchFamily="34" charset="0"/>
              </a:rPr>
              <a:t> The worker is convinced that it was necessary to receive the vaccination, in spite of objective evidence from the employer that the process was not compulsory.</a:t>
            </a:r>
          </a:p>
        </p:txBody>
      </p:sp>
    </p:spTree>
    <p:extLst>
      <p:ext uri="{BB962C8B-B14F-4D97-AF65-F5344CB8AC3E}">
        <p14:creationId xmlns:p14="http://schemas.microsoft.com/office/powerpoint/2010/main" val="18932224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DFDEC13-6207-41B3-9BEE-64A76CD401C7}"/>
              </a:ext>
            </a:extLst>
          </p:cNvPr>
          <p:cNvSpPr txBox="1">
            <a:spLocks/>
          </p:cNvSpPr>
          <p:nvPr/>
        </p:nvSpPr>
        <p:spPr>
          <a:xfrm>
            <a:off x="1535465" y="2319117"/>
            <a:ext cx="6680068" cy="2219765"/>
          </a:xfrm>
          <a:prstGeom prst="rect">
            <a:avLst/>
          </a:prstGeom>
        </p:spPr>
        <p:txBody>
          <a:bodyPr>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4800" dirty="0">
                <a:solidFill>
                  <a:schemeClr val="tx1"/>
                </a:solidFill>
                <a:latin typeface="+mn-lt"/>
              </a:rPr>
              <a:t>Appendix B – Medications in the Workplace</a:t>
            </a:r>
          </a:p>
        </p:txBody>
      </p:sp>
    </p:spTree>
    <p:extLst>
      <p:ext uri="{BB962C8B-B14F-4D97-AF65-F5344CB8AC3E}">
        <p14:creationId xmlns:p14="http://schemas.microsoft.com/office/powerpoint/2010/main" val="7624026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739222-C1CA-44D5-05F5-2ED88F6CEE7E}"/>
              </a:ext>
            </a:extLst>
          </p:cNvPr>
          <p:cNvSpPr txBox="1"/>
          <p:nvPr/>
        </p:nvSpPr>
        <p:spPr>
          <a:xfrm>
            <a:off x="815926" y="877555"/>
            <a:ext cx="10508566"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000" dirty="0"/>
              <a:t>Employers, first-aid, and medications in the workplace </a:t>
            </a:r>
            <a:endParaRPr lang="en-CA" sz="2000" dirty="0"/>
          </a:p>
        </p:txBody>
      </p:sp>
      <p:sp>
        <p:nvSpPr>
          <p:cNvPr id="3" name="TextBox 2">
            <a:extLst>
              <a:ext uri="{FF2B5EF4-FFF2-40B4-BE49-F238E27FC236}">
                <a16:creationId xmlns:a16="http://schemas.microsoft.com/office/drawing/2014/main" id="{783D0090-376C-07F9-BAE0-FDF7263CB840}"/>
              </a:ext>
            </a:extLst>
          </p:cNvPr>
          <p:cNvSpPr txBox="1"/>
          <p:nvPr/>
        </p:nvSpPr>
        <p:spPr>
          <a:xfrm>
            <a:off x="815926" y="1398060"/>
            <a:ext cx="10466363"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Needless to say, in the traditional form of first-aid, we typically think of a first-aider as someone applying bandages and monitoring an injured employee. But what about when employees suffer a headache or maybe have a chest cough with a bad cough at work? </a:t>
            </a:r>
          </a:p>
          <a:p>
            <a:br>
              <a:rPr lang="en-US" sz="1400" dirty="0"/>
            </a:br>
            <a:r>
              <a:rPr lang="en-US" sz="1400" dirty="0"/>
              <a:t>Is the employer required to provide first aid to the employee and what methods can they use?</a:t>
            </a:r>
            <a:endParaRPr lang="en-CA" sz="1400" dirty="0"/>
          </a:p>
        </p:txBody>
      </p:sp>
      <p:sp>
        <p:nvSpPr>
          <p:cNvPr id="4" name="TextBox 3">
            <a:extLst>
              <a:ext uri="{FF2B5EF4-FFF2-40B4-BE49-F238E27FC236}">
                <a16:creationId xmlns:a16="http://schemas.microsoft.com/office/drawing/2014/main" id="{71651560-9498-509B-7763-AFE98618D85E}"/>
              </a:ext>
            </a:extLst>
          </p:cNvPr>
          <p:cNvSpPr txBox="1"/>
          <p:nvPr/>
        </p:nvSpPr>
        <p:spPr>
          <a:xfrm>
            <a:off x="815924" y="2688006"/>
            <a:ext cx="3882683" cy="4924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300" dirty="0"/>
              <a:t>The regulations for standard first aid kits in Canada</a:t>
            </a:r>
            <a:endParaRPr lang="en-CA" sz="1300" dirty="0"/>
          </a:p>
        </p:txBody>
      </p:sp>
      <p:sp>
        <p:nvSpPr>
          <p:cNvPr id="5" name="TextBox 4">
            <a:extLst>
              <a:ext uri="{FF2B5EF4-FFF2-40B4-BE49-F238E27FC236}">
                <a16:creationId xmlns:a16="http://schemas.microsoft.com/office/drawing/2014/main" id="{8918C7C9-72EB-3BE6-31AC-C8B9D25ABD5F}"/>
              </a:ext>
            </a:extLst>
          </p:cNvPr>
          <p:cNvSpPr txBox="1"/>
          <p:nvPr/>
        </p:nvSpPr>
        <p:spPr>
          <a:xfrm>
            <a:off x="815923" y="3186026"/>
            <a:ext cx="3882683" cy="28931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First aid kits DO NOT carry medications as a standard inventory item, because employers are NOT allowed to provide medication to employees. This is due to legal complications regarding potential for adverse events to the medication itself. </a:t>
            </a:r>
          </a:p>
          <a:p>
            <a:endParaRPr lang="en-US" sz="1400" dirty="0"/>
          </a:p>
          <a:p>
            <a:r>
              <a:rPr lang="en-US" sz="1400" dirty="0"/>
              <a:t>It is also important to recognize that in those emergency situations, that the First Aider responding to the incident is also not held liable by law for assisting the individual in distress; they are protected by the </a:t>
            </a:r>
            <a:r>
              <a:rPr lang="en-US" sz="1400" b="1" dirty="0"/>
              <a:t>Good Samaritan Act. </a:t>
            </a:r>
            <a:endParaRPr lang="en-CA" sz="1400" b="1" dirty="0"/>
          </a:p>
        </p:txBody>
      </p:sp>
      <p:pic>
        <p:nvPicPr>
          <p:cNvPr id="9" name="Picture 8">
            <a:extLst>
              <a:ext uri="{FF2B5EF4-FFF2-40B4-BE49-F238E27FC236}">
                <a16:creationId xmlns:a16="http://schemas.microsoft.com/office/drawing/2014/main" id="{B48041C9-8332-FED2-E446-C5CF68EB40BA}"/>
              </a:ext>
            </a:extLst>
          </p:cNvPr>
          <p:cNvPicPr>
            <a:picLocks noChangeAspect="1"/>
          </p:cNvPicPr>
          <p:nvPr/>
        </p:nvPicPr>
        <p:blipFill>
          <a:blip r:embed="rId2"/>
          <a:stretch>
            <a:fillRect/>
          </a:stretch>
        </p:blipFill>
        <p:spPr>
          <a:xfrm>
            <a:off x="4853353" y="3002370"/>
            <a:ext cx="6471139" cy="2771935"/>
          </a:xfrm>
          <a:prstGeom prst="rect">
            <a:avLst/>
          </a:prstGeom>
          <a:ln>
            <a:solidFill>
              <a:schemeClr val="tx1"/>
            </a:solidFill>
          </a:ln>
        </p:spPr>
      </p:pic>
    </p:spTree>
    <p:extLst>
      <p:ext uri="{BB962C8B-B14F-4D97-AF65-F5344CB8AC3E}">
        <p14:creationId xmlns:p14="http://schemas.microsoft.com/office/powerpoint/2010/main" val="33953044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E2C724-6DF1-492D-ADFF-093A0B4394B0}"/>
              </a:ext>
            </a:extLst>
          </p:cNvPr>
          <p:cNvSpPr txBox="1"/>
          <p:nvPr/>
        </p:nvSpPr>
        <p:spPr>
          <a:xfrm>
            <a:off x="815926" y="877555"/>
            <a:ext cx="10508566"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000" dirty="0"/>
              <a:t>Employers, first-aid, and medications in the workplace </a:t>
            </a:r>
            <a:endParaRPr lang="en-CA" sz="2000" dirty="0"/>
          </a:p>
        </p:txBody>
      </p:sp>
      <p:pic>
        <p:nvPicPr>
          <p:cNvPr id="4" name="Picture 3">
            <a:extLst>
              <a:ext uri="{FF2B5EF4-FFF2-40B4-BE49-F238E27FC236}">
                <a16:creationId xmlns:a16="http://schemas.microsoft.com/office/drawing/2014/main" id="{D5A9B38E-7F92-01D2-37C1-ED8C086D2FD9}"/>
              </a:ext>
            </a:extLst>
          </p:cNvPr>
          <p:cNvPicPr>
            <a:picLocks noChangeAspect="1"/>
          </p:cNvPicPr>
          <p:nvPr/>
        </p:nvPicPr>
        <p:blipFill>
          <a:blip r:embed="rId2"/>
          <a:stretch>
            <a:fillRect/>
          </a:stretch>
        </p:blipFill>
        <p:spPr>
          <a:xfrm>
            <a:off x="815926" y="1519310"/>
            <a:ext cx="5106572" cy="4768947"/>
          </a:xfrm>
          <a:prstGeom prst="rect">
            <a:avLst/>
          </a:prstGeom>
          <a:ln>
            <a:solidFill>
              <a:schemeClr val="tx1"/>
            </a:solidFill>
          </a:ln>
        </p:spPr>
      </p:pic>
      <p:pic>
        <p:nvPicPr>
          <p:cNvPr id="6" name="Picture 5">
            <a:extLst>
              <a:ext uri="{FF2B5EF4-FFF2-40B4-BE49-F238E27FC236}">
                <a16:creationId xmlns:a16="http://schemas.microsoft.com/office/drawing/2014/main" id="{463FF938-8690-7A4C-6827-312629F4E7ED}"/>
              </a:ext>
            </a:extLst>
          </p:cNvPr>
          <p:cNvPicPr>
            <a:picLocks noChangeAspect="1"/>
          </p:cNvPicPr>
          <p:nvPr/>
        </p:nvPicPr>
        <p:blipFill>
          <a:blip r:embed="rId3"/>
          <a:stretch>
            <a:fillRect/>
          </a:stretch>
        </p:blipFill>
        <p:spPr>
          <a:xfrm>
            <a:off x="6070209" y="1524708"/>
            <a:ext cx="5254283" cy="1879676"/>
          </a:xfrm>
          <a:prstGeom prst="rect">
            <a:avLst/>
          </a:prstGeom>
          <a:ln>
            <a:solidFill>
              <a:schemeClr val="tx1"/>
            </a:solidFill>
          </a:ln>
        </p:spPr>
      </p:pic>
      <p:sp>
        <p:nvSpPr>
          <p:cNvPr id="7" name="Rectangle 6">
            <a:extLst>
              <a:ext uri="{FF2B5EF4-FFF2-40B4-BE49-F238E27FC236}">
                <a16:creationId xmlns:a16="http://schemas.microsoft.com/office/drawing/2014/main" id="{8858DE03-4536-D68A-50AA-F819B3CE4354}"/>
              </a:ext>
            </a:extLst>
          </p:cNvPr>
          <p:cNvSpPr/>
          <p:nvPr/>
        </p:nvSpPr>
        <p:spPr>
          <a:xfrm>
            <a:off x="815926" y="3390316"/>
            <a:ext cx="5106572" cy="4001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61077470-5346-31A1-A501-C73DF8154AB6}"/>
              </a:ext>
            </a:extLst>
          </p:cNvPr>
          <p:cNvPicPr>
            <a:picLocks noChangeAspect="1"/>
          </p:cNvPicPr>
          <p:nvPr/>
        </p:nvPicPr>
        <p:blipFill>
          <a:blip r:embed="rId4"/>
          <a:stretch>
            <a:fillRect/>
          </a:stretch>
        </p:blipFill>
        <p:spPr>
          <a:xfrm>
            <a:off x="6044417" y="4033994"/>
            <a:ext cx="5305865" cy="2254263"/>
          </a:xfrm>
          <a:prstGeom prst="rect">
            <a:avLst/>
          </a:prstGeom>
          <a:ln>
            <a:solidFill>
              <a:schemeClr val="tx1"/>
            </a:solidFill>
          </a:ln>
        </p:spPr>
      </p:pic>
      <p:sp>
        <p:nvSpPr>
          <p:cNvPr id="10" name="TextBox 9">
            <a:extLst>
              <a:ext uri="{FF2B5EF4-FFF2-40B4-BE49-F238E27FC236}">
                <a16:creationId xmlns:a16="http://schemas.microsoft.com/office/drawing/2014/main" id="{BCB9CA7C-A84B-B46F-3BEB-3BCBD737BA2D}"/>
              </a:ext>
            </a:extLst>
          </p:cNvPr>
          <p:cNvSpPr txBox="1"/>
          <p:nvPr/>
        </p:nvSpPr>
        <p:spPr>
          <a:xfrm>
            <a:off x="6044417" y="3658459"/>
            <a:ext cx="5280073" cy="276999"/>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1200">
                <a:solidFill>
                  <a:schemeClr val="tx1"/>
                </a:solidFill>
                <a:hlinkClick r:id="rId5">
                  <a:extLst>
                    <a:ext uri="{A12FA001-AC4F-418D-AE19-62706E023703}">
                      <ahyp:hlinkClr xmlns:ahyp="http://schemas.microsoft.com/office/drawing/2018/hyperlinkcolor" val="tx"/>
                    </a:ext>
                  </a:extLst>
                </a:hlinkClick>
              </a:rPr>
              <a:t>CCOHS: First Aid - Administering Naloxone (naloxone hydrochloride)</a:t>
            </a:r>
            <a:endParaRPr lang="en-CA" sz="1200" dirty="0">
              <a:solidFill>
                <a:schemeClr val="tx1"/>
              </a:solidFill>
            </a:endParaRPr>
          </a:p>
        </p:txBody>
      </p:sp>
    </p:spTree>
    <p:extLst>
      <p:ext uri="{BB962C8B-B14F-4D97-AF65-F5344CB8AC3E}">
        <p14:creationId xmlns:p14="http://schemas.microsoft.com/office/powerpoint/2010/main" val="169760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E2C724-6DF1-492D-ADFF-093A0B4394B0}"/>
              </a:ext>
            </a:extLst>
          </p:cNvPr>
          <p:cNvSpPr txBox="1"/>
          <p:nvPr/>
        </p:nvSpPr>
        <p:spPr>
          <a:xfrm>
            <a:off x="815926" y="877555"/>
            <a:ext cx="10508566"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000" dirty="0"/>
              <a:t>Employers, first-aid, and medications in the workplace </a:t>
            </a:r>
            <a:endParaRPr lang="en-CA" sz="2000" dirty="0"/>
          </a:p>
        </p:txBody>
      </p:sp>
      <p:pic>
        <p:nvPicPr>
          <p:cNvPr id="5" name="Picture 4">
            <a:extLst>
              <a:ext uri="{FF2B5EF4-FFF2-40B4-BE49-F238E27FC236}">
                <a16:creationId xmlns:a16="http://schemas.microsoft.com/office/drawing/2014/main" id="{9049D7B8-B1F8-EFF1-25FE-BAEB8E01B8B8}"/>
              </a:ext>
            </a:extLst>
          </p:cNvPr>
          <p:cNvPicPr>
            <a:picLocks noChangeAspect="1"/>
          </p:cNvPicPr>
          <p:nvPr/>
        </p:nvPicPr>
        <p:blipFill>
          <a:blip r:embed="rId2"/>
          <a:stretch>
            <a:fillRect/>
          </a:stretch>
        </p:blipFill>
        <p:spPr>
          <a:xfrm>
            <a:off x="815926" y="1406768"/>
            <a:ext cx="4994031" cy="4951829"/>
          </a:xfrm>
          <a:prstGeom prst="rect">
            <a:avLst/>
          </a:prstGeom>
          <a:ln>
            <a:solidFill>
              <a:schemeClr val="tx1"/>
            </a:solidFill>
          </a:ln>
        </p:spPr>
      </p:pic>
      <p:pic>
        <p:nvPicPr>
          <p:cNvPr id="8" name="Picture 7">
            <a:extLst>
              <a:ext uri="{FF2B5EF4-FFF2-40B4-BE49-F238E27FC236}">
                <a16:creationId xmlns:a16="http://schemas.microsoft.com/office/drawing/2014/main" id="{0A5E1DB2-040F-A7DA-E292-8C0B39491C83}"/>
              </a:ext>
            </a:extLst>
          </p:cNvPr>
          <p:cNvPicPr>
            <a:picLocks noChangeAspect="1"/>
          </p:cNvPicPr>
          <p:nvPr/>
        </p:nvPicPr>
        <p:blipFill>
          <a:blip r:embed="rId3"/>
          <a:stretch>
            <a:fillRect/>
          </a:stretch>
        </p:blipFill>
        <p:spPr>
          <a:xfrm>
            <a:off x="5901692" y="1406768"/>
            <a:ext cx="5422800" cy="4951830"/>
          </a:xfrm>
          <a:prstGeom prst="rect">
            <a:avLst/>
          </a:prstGeom>
          <a:ln>
            <a:solidFill>
              <a:schemeClr val="tx1"/>
            </a:solidFill>
          </a:ln>
        </p:spPr>
      </p:pic>
    </p:spTree>
    <p:extLst>
      <p:ext uri="{BB962C8B-B14F-4D97-AF65-F5344CB8AC3E}">
        <p14:creationId xmlns:p14="http://schemas.microsoft.com/office/powerpoint/2010/main" val="17069061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DFDEC13-6207-41B3-9BEE-64A76CD401C7}"/>
              </a:ext>
            </a:extLst>
          </p:cNvPr>
          <p:cNvSpPr txBox="1">
            <a:spLocks/>
          </p:cNvSpPr>
          <p:nvPr/>
        </p:nvSpPr>
        <p:spPr>
          <a:xfrm>
            <a:off x="1535465" y="2527642"/>
            <a:ext cx="6680068" cy="1802716"/>
          </a:xfrm>
          <a:prstGeom prst="rect">
            <a:avLst/>
          </a:prstGeom>
        </p:spPr>
        <p:txBody>
          <a:bodyPr>
            <a:normAutofit fontScale="85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4800" dirty="0">
                <a:solidFill>
                  <a:schemeClr val="tx1"/>
                </a:solidFill>
              </a:rPr>
              <a:t>Appendix C – Criminal Case Precedent for Occupational Health and Safety</a:t>
            </a:r>
          </a:p>
        </p:txBody>
      </p:sp>
    </p:spTree>
    <p:extLst>
      <p:ext uri="{BB962C8B-B14F-4D97-AF65-F5344CB8AC3E}">
        <p14:creationId xmlns:p14="http://schemas.microsoft.com/office/powerpoint/2010/main" val="92430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70F494-D57C-3A03-6434-2D400737781D}"/>
              </a:ext>
            </a:extLst>
          </p:cNvPr>
          <p:cNvPicPr>
            <a:picLocks noChangeAspect="1"/>
          </p:cNvPicPr>
          <p:nvPr/>
        </p:nvPicPr>
        <p:blipFill>
          <a:blip r:embed="rId3"/>
          <a:stretch>
            <a:fillRect/>
          </a:stretch>
        </p:blipFill>
        <p:spPr>
          <a:xfrm>
            <a:off x="6387548" y="1606828"/>
            <a:ext cx="4770781" cy="4757530"/>
          </a:xfrm>
          <a:prstGeom prst="rect">
            <a:avLst/>
          </a:prstGeom>
          <a:ln>
            <a:solidFill>
              <a:schemeClr val="tx1"/>
            </a:solidFill>
          </a:ln>
        </p:spPr>
      </p:pic>
      <p:pic>
        <p:nvPicPr>
          <p:cNvPr id="5" name="Picture 4">
            <a:extLst>
              <a:ext uri="{FF2B5EF4-FFF2-40B4-BE49-F238E27FC236}">
                <a16:creationId xmlns:a16="http://schemas.microsoft.com/office/drawing/2014/main" id="{351073B4-08AF-1EB3-6E3B-8202A280587E}"/>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033671" y="1606828"/>
            <a:ext cx="4890051" cy="4757530"/>
          </a:xfrm>
          <a:prstGeom prst="rect">
            <a:avLst/>
          </a:prstGeom>
          <a:ln>
            <a:solidFill>
              <a:schemeClr val="tx1"/>
            </a:solidFill>
          </a:ln>
        </p:spPr>
      </p:pic>
      <p:sp>
        <p:nvSpPr>
          <p:cNvPr id="6" name="TextBox 5">
            <a:extLst>
              <a:ext uri="{FF2B5EF4-FFF2-40B4-BE49-F238E27FC236}">
                <a16:creationId xmlns:a16="http://schemas.microsoft.com/office/drawing/2014/main" id="{3A232F44-F28A-FB35-3B61-01B5C5F11C0C}"/>
              </a:ext>
            </a:extLst>
          </p:cNvPr>
          <p:cNvSpPr txBox="1"/>
          <p:nvPr/>
        </p:nvSpPr>
        <p:spPr>
          <a:xfrm>
            <a:off x="1033671" y="745074"/>
            <a:ext cx="10124658"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CA" sz="2800" dirty="0">
                <a:cs typeface="Arial" panose="020B0604020202020204" pitchFamily="34" charset="0"/>
              </a:rPr>
              <a:t>“If your friends all jumped off a bridge, would you jump too?”</a:t>
            </a:r>
          </a:p>
        </p:txBody>
      </p:sp>
      <p:sp>
        <p:nvSpPr>
          <p:cNvPr id="7" name="TextBox 6">
            <a:extLst>
              <a:ext uri="{FF2B5EF4-FFF2-40B4-BE49-F238E27FC236}">
                <a16:creationId xmlns:a16="http://schemas.microsoft.com/office/drawing/2014/main" id="{46A3AE7C-DE29-2114-9EE8-10158026632F}"/>
              </a:ext>
            </a:extLst>
          </p:cNvPr>
          <p:cNvSpPr txBox="1"/>
          <p:nvPr/>
        </p:nvSpPr>
        <p:spPr>
          <a:xfrm>
            <a:off x="1694414" y="4743340"/>
            <a:ext cx="396036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000" i="1" dirty="0">
                <a:cs typeface="Arial" panose="020B0604020202020204" pitchFamily="34" charset="0"/>
              </a:rPr>
              <a:t>The Milgram Experiment </a:t>
            </a:r>
            <a:r>
              <a:rPr lang="en-CA" sz="2000" dirty="0">
                <a:cs typeface="Arial" panose="020B0604020202020204" pitchFamily="34" charset="0"/>
              </a:rPr>
              <a:t>– </a:t>
            </a:r>
          </a:p>
          <a:p>
            <a:pPr algn="ctr"/>
            <a:r>
              <a:rPr lang="en-CA" sz="2000" dirty="0">
                <a:cs typeface="Arial" panose="020B0604020202020204" pitchFamily="34" charset="0"/>
              </a:rPr>
              <a:t>Obedience to Authority</a:t>
            </a:r>
            <a:br>
              <a:rPr lang="en-CA" sz="2000" dirty="0">
                <a:cs typeface="Arial" panose="020B0604020202020204" pitchFamily="34" charset="0"/>
              </a:rPr>
            </a:br>
            <a:r>
              <a:rPr lang="en-CA" sz="2000" dirty="0">
                <a:cs typeface="Arial" panose="020B0604020202020204" pitchFamily="34" charset="0"/>
              </a:rPr>
              <a:t>(Peer pressure on steroids)</a:t>
            </a:r>
          </a:p>
        </p:txBody>
      </p:sp>
      <p:sp>
        <p:nvSpPr>
          <p:cNvPr id="8" name="Arrow: Right 7">
            <a:extLst>
              <a:ext uri="{FF2B5EF4-FFF2-40B4-BE49-F238E27FC236}">
                <a16:creationId xmlns:a16="http://schemas.microsoft.com/office/drawing/2014/main" id="{1DD4DF99-2AC3-792B-66D9-7EC49B650E2D}"/>
              </a:ext>
            </a:extLst>
          </p:cNvPr>
          <p:cNvSpPr/>
          <p:nvPr/>
        </p:nvSpPr>
        <p:spPr>
          <a:xfrm>
            <a:off x="5359791" y="4326380"/>
            <a:ext cx="2668103" cy="784666"/>
          </a:xfrm>
          <a:prstGeom prst="rightArrow">
            <a:avLst/>
          </a:prstGeom>
          <a:solidFill>
            <a:srgbClr val="FFFF00"/>
          </a:solidFill>
          <a:ln>
            <a:solidFill>
              <a:schemeClr val="tx1"/>
            </a:solidFill>
          </a:ln>
          <a:effectLst>
            <a:glow rad="139700">
              <a:srgbClr val="FFC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7849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BF25B4-45DC-F81B-D88E-04FA438A7EE1}"/>
              </a:ext>
            </a:extLst>
          </p:cNvPr>
          <p:cNvSpPr txBox="1"/>
          <p:nvPr/>
        </p:nvSpPr>
        <p:spPr>
          <a:xfrm>
            <a:off x="827649" y="789577"/>
            <a:ext cx="10536702"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sz="2400" dirty="0">
                <a:cs typeface="Arial" panose="020B0604020202020204" pitchFamily="34" charset="0"/>
              </a:rPr>
              <a:t>Criminal Negligence and Safety</a:t>
            </a:r>
          </a:p>
        </p:txBody>
      </p:sp>
      <p:sp>
        <p:nvSpPr>
          <p:cNvPr id="3" name="TextBox 2">
            <a:extLst>
              <a:ext uri="{FF2B5EF4-FFF2-40B4-BE49-F238E27FC236}">
                <a16:creationId xmlns:a16="http://schemas.microsoft.com/office/drawing/2014/main" id="{63E0EC74-BF77-DD76-746E-DB6E2C19E28F}"/>
              </a:ext>
            </a:extLst>
          </p:cNvPr>
          <p:cNvSpPr txBox="1"/>
          <p:nvPr/>
        </p:nvSpPr>
        <p:spPr>
          <a:xfrm>
            <a:off x="827649" y="1392702"/>
            <a:ext cx="7753643" cy="16927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1300" dirty="0">
                <a:cs typeface="Arial" panose="020B0604020202020204" pitchFamily="34" charset="0"/>
              </a:rPr>
              <a:t>Labour Code Definition</a:t>
            </a:r>
          </a:p>
          <a:p>
            <a:pPr algn="l"/>
            <a:r>
              <a:rPr lang="en-US" sz="1300" b="1" i="0" dirty="0">
                <a:solidFill>
                  <a:srgbClr val="333333"/>
                </a:solidFill>
                <a:effectLst/>
                <a:cs typeface="Arial" panose="020B0604020202020204" pitchFamily="34" charset="0"/>
              </a:rPr>
              <a:t>Criminal negligence</a:t>
            </a:r>
          </a:p>
          <a:p>
            <a:pPr algn="l"/>
            <a:r>
              <a:rPr lang="en-US" sz="1300" b="1" i="0" u="none" strike="noStrike" dirty="0">
                <a:solidFill>
                  <a:srgbClr val="000000"/>
                </a:solidFill>
                <a:effectLst/>
                <a:cs typeface="Arial" panose="020B0604020202020204" pitchFamily="34" charset="0"/>
              </a:rPr>
              <a:t>219</a:t>
            </a:r>
            <a:r>
              <a:rPr lang="en-US" sz="1300" b="0" i="0" dirty="0">
                <a:solidFill>
                  <a:srgbClr val="333333"/>
                </a:solidFill>
                <a:effectLst/>
                <a:cs typeface="Arial" panose="020B0604020202020204" pitchFamily="34" charset="0"/>
              </a:rPr>
              <a:t> </a:t>
            </a:r>
            <a:r>
              <a:rPr lang="en-US" sz="1300" b="1" i="0" dirty="0">
                <a:solidFill>
                  <a:srgbClr val="000000"/>
                </a:solidFill>
                <a:effectLst/>
                <a:cs typeface="Arial" panose="020B0604020202020204" pitchFamily="34" charset="0"/>
              </a:rPr>
              <a:t>(1)</a:t>
            </a:r>
            <a:r>
              <a:rPr lang="en-US" sz="1300" b="0" i="0" dirty="0">
                <a:solidFill>
                  <a:srgbClr val="333333"/>
                </a:solidFill>
                <a:effectLst/>
                <a:cs typeface="Arial" panose="020B0604020202020204" pitchFamily="34" charset="0"/>
              </a:rPr>
              <a:t> Every one is criminally negligent who</a:t>
            </a:r>
          </a:p>
          <a:p>
            <a:pPr lvl="1" algn="l"/>
            <a:r>
              <a:rPr lang="en-US" sz="1300" b="1" i="0" dirty="0">
                <a:solidFill>
                  <a:srgbClr val="000000"/>
                </a:solidFill>
                <a:effectLst/>
                <a:cs typeface="Arial" panose="020B0604020202020204" pitchFamily="34" charset="0"/>
              </a:rPr>
              <a:t>(a)</a:t>
            </a:r>
            <a:r>
              <a:rPr lang="en-US" sz="1300" b="0" i="0" dirty="0">
                <a:solidFill>
                  <a:srgbClr val="333333"/>
                </a:solidFill>
                <a:effectLst/>
                <a:cs typeface="Arial" panose="020B0604020202020204" pitchFamily="34" charset="0"/>
              </a:rPr>
              <a:t> in doing anything, or</a:t>
            </a:r>
          </a:p>
          <a:p>
            <a:pPr lvl="1" algn="l"/>
            <a:r>
              <a:rPr lang="en-US" sz="1300" b="1" i="0" dirty="0">
                <a:solidFill>
                  <a:srgbClr val="000000"/>
                </a:solidFill>
                <a:effectLst/>
                <a:cs typeface="Arial" panose="020B0604020202020204" pitchFamily="34" charset="0"/>
              </a:rPr>
              <a:t>(b)</a:t>
            </a:r>
            <a:r>
              <a:rPr lang="en-US" sz="1300" b="0" i="0" dirty="0">
                <a:solidFill>
                  <a:srgbClr val="333333"/>
                </a:solidFill>
                <a:effectLst/>
                <a:cs typeface="Arial" panose="020B0604020202020204" pitchFamily="34" charset="0"/>
              </a:rPr>
              <a:t> in omitting to do anything that it is his duty to do,</a:t>
            </a:r>
          </a:p>
          <a:p>
            <a:pPr algn="l"/>
            <a:r>
              <a:rPr lang="en-US" sz="1300" b="0" i="0" dirty="0">
                <a:solidFill>
                  <a:srgbClr val="333333"/>
                </a:solidFill>
                <a:effectLst/>
                <a:cs typeface="Arial" panose="020B0604020202020204" pitchFamily="34" charset="0"/>
              </a:rPr>
              <a:t>shows wanton or reckless disregard for the lives or safety of other persons.</a:t>
            </a:r>
          </a:p>
          <a:p>
            <a:pPr algn="l"/>
            <a:r>
              <a:rPr lang="en-US" sz="1300" b="1" i="0" dirty="0">
                <a:solidFill>
                  <a:srgbClr val="333333"/>
                </a:solidFill>
                <a:effectLst/>
                <a:cs typeface="Arial" panose="020B0604020202020204" pitchFamily="34" charset="0"/>
              </a:rPr>
              <a:t>Definition of </a:t>
            </a:r>
            <a:r>
              <a:rPr lang="en-US" sz="1300" b="1" i="1" dirty="0">
                <a:solidFill>
                  <a:srgbClr val="333333"/>
                </a:solidFill>
                <a:effectLst/>
                <a:cs typeface="Arial" panose="020B0604020202020204" pitchFamily="34" charset="0"/>
              </a:rPr>
              <a:t>duty</a:t>
            </a:r>
            <a:endParaRPr lang="en-US" sz="1300" b="1" i="0" dirty="0">
              <a:solidFill>
                <a:srgbClr val="333333"/>
              </a:solidFill>
              <a:effectLst/>
              <a:cs typeface="Arial" panose="020B0604020202020204" pitchFamily="34" charset="0"/>
            </a:endParaRPr>
          </a:p>
          <a:p>
            <a:pPr algn="l"/>
            <a:r>
              <a:rPr lang="en-US" sz="1300" b="1" i="0" dirty="0">
                <a:solidFill>
                  <a:srgbClr val="000000"/>
                </a:solidFill>
                <a:effectLst/>
                <a:cs typeface="Arial" panose="020B0604020202020204" pitchFamily="34" charset="0"/>
              </a:rPr>
              <a:t>(2)</a:t>
            </a:r>
            <a:r>
              <a:rPr lang="en-US" sz="1300" b="0" i="0" dirty="0">
                <a:solidFill>
                  <a:srgbClr val="333333"/>
                </a:solidFill>
                <a:effectLst/>
                <a:cs typeface="Arial" panose="020B0604020202020204" pitchFamily="34" charset="0"/>
              </a:rPr>
              <a:t> For the purposes of this section, </a:t>
            </a:r>
            <a:r>
              <a:rPr lang="en-US" sz="1300" b="1" i="1" dirty="0">
                <a:solidFill>
                  <a:srgbClr val="333333"/>
                </a:solidFill>
                <a:effectLst/>
                <a:cs typeface="Arial" panose="020B0604020202020204" pitchFamily="34" charset="0"/>
              </a:rPr>
              <a:t>duty</a:t>
            </a:r>
            <a:r>
              <a:rPr lang="en-US" sz="1300" b="0" i="0" dirty="0">
                <a:solidFill>
                  <a:srgbClr val="333333"/>
                </a:solidFill>
                <a:effectLst/>
                <a:cs typeface="Arial" panose="020B0604020202020204" pitchFamily="34" charset="0"/>
              </a:rPr>
              <a:t> means a duty imposed by law.</a:t>
            </a:r>
          </a:p>
        </p:txBody>
      </p:sp>
      <p:sp>
        <p:nvSpPr>
          <p:cNvPr id="4" name="TextBox 3">
            <a:extLst>
              <a:ext uri="{FF2B5EF4-FFF2-40B4-BE49-F238E27FC236}">
                <a16:creationId xmlns:a16="http://schemas.microsoft.com/office/drawing/2014/main" id="{B7201AF6-0F4F-CD5A-32A1-C4493E764319}"/>
              </a:ext>
            </a:extLst>
          </p:cNvPr>
          <p:cNvSpPr txBox="1"/>
          <p:nvPr/>
        </p:nvSpPr>
        <p:spPr>
          <a:xfrm>
            <a:off x="827647" y="3197011"/>
            <a:ext cx="10536701"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CA" sz="1400" dirty="0">
                <a:cs typeface="Arial" panose="020B0604020202020204" pitchFamily="34" charset="0"/>
              </a:rPr>
              <a:t>The following is derived directly from the Government of Canada’s Justice/Laws webpage:</a:t>
            </a:r>
          </a:p>
          <a:p>
            <a:r>
              <a:rPr lang="en-CA" sz="1400" dirty="0">
                <a:cs typeface="Arial" panose="020B0604020202020204" pitchFamily="34" charset="0"/>
              </a:rPr>
              <a:t> </a:t>
            </a:r>
            <a:r>
              <a:rPr lang="en-US" sz="1400" dirty="0">
                <a:solidFill>
                  <a:schemeClr val="bg1"/>
                </a:solidFill>
                <a:cs typeface="Arial" panose="020B0604020202020204" pitchFamily="34" charset="0"/>
                <a:hlinkClick r:id="rId2">
                  <a:extLst>
                    <a:ext uri="{A12FA001-AC4F-418D-AE19-62706E023703}">
                      <ahyp:hlinkClr xmlns:ahyp="http://schemas.microsoft.com/office/drawing/2018/hyperlinkcolor" val="tx"/>
                    </a:ext>
                  </a:extLst>
                </a:hlinkClick>
              </a:rPr>
              <a:t>Criminal liability for workplace deaths and injuries – Criminal Code Offences and their Application by the Courts (justice.gc.ca)</a:t>
            </a:r>
            <a:endParaRPr lang="en-CA" sz="1400" dirty="0">
              <a:solidFill>
                <a:schemeClr val="bg1"/>
              </a:solidFill>
              <a:cs typeface="Arial" panose="020B0604020202020204" pitchFamily="34" charset="0"/>
            </a:endParaRPr>
          </a:p>
        </p:txBody>
      </p:sp>
      <p:sp>
        <p:nvSpPr>
          <p:cNvPr id="5" name="TextBox 4">
            <a:extLst>
              <a:ext uri="{FF2B5EF4-FFF2-40B4-BE49-F238E27FC236}">
                <a16:creationId xmlns:a16="http://schemas.microsoft.com/office/drawing/2014/main" id="{1B8146A4-477B-A865-0E00-7A31A81889BE}"/>
              </a:ext>
            </a:extLst>
          </p:cNvPr>
          <p:cNvSpPr txBox="1"/>
          <p:nvPr/>
        </p:nvSpPr>
        <p:spPr>
          <a:xfrm>
            <a:off x="827646" y="3895637"/>
            <a:ext cx="10536702"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400" b="1" i="0" dirty="0">
                <a:solidFill>
                  <a:srgbClr val="333333"/>
                </a:solidFill>
                <a:effectLst/>
              </a:rPr>
              <a:t>Criminal negligence causing death (section 220)</a:t>
            </a:r>
          </a:p>
          <a:p>
            <a:pPr algn="l"/>
            <a:r>
              <a:rPr lang="en-US" sz="1400" b="0" i="0" dirty="0">
                <a:solidFill>
                  <a:srgbClr val="333333"/>
                </a:solidFill>
                <a:effectLst/>
              </a:rPr>
              <a:t>The offence of criminal negligence causing death in the occupational health and safety context requires proof beyond a reasonable doubt of the following elements:</a:t>
            </a:r>
          </a:p>
          <a:p>
            <a:pPr marL="285750" indent="-285750" algn="l">
              <a:buFont typeface="Arial" panose="020B0604020202020204" pitchFamily="34" charset="0"/>
              <a:buChar char="•"/>
            </a:pPr>
            <a:r>
              <a:rPr lang="en-US" sz="1400" b="0" i="0" dirty="0">
                <a:solidFill>
                  <a:srgbClr val="333333"/>
                </a:solidFill>
                <a:effectLst/>
              </a:rPr>
              <a:t>a breach of the legal duty (i.e., the duty pursuant to section 217.1 of the </a:t>
            </a:r>
            <a:r>
              <a:rPr lang="en-US" sz="1400" b="0" i="1" dirty="0">
                <a:solidFill>
                  <a:srgbClr val="333333"/>
                </a:solidFill>
                <a:effectLst/>
              </a:rPr>
              <a:t>Criminal Code</a:t>
            </a:r>
            <a:r>
              <a:rPr lang="en-US" sz="1400" b="0" i="0" dirty="0">
                <a:solidFill>
                  <a:srgbClr val="333333"/>
                </a:solidFill>
                <a:effectLst/>
              </a:rPr>
              <a:t> or any other duty emanating from a provincial/federal statute – including provincial legislation on workplace safety – or the common law)</a:t>
            </a:r>
          </a:p>
          <a:p>
            <a:pPr marL="285750" indent="-285750" algn="l">
              <a:buFont typeface="Arial" panose="020B0604020202020204" pitchFamily="34" charset="0"/>
              <a:buChar char="•"/>
            </a:pPr>
            <a:r>
              <a:rPr lang="en-US" sz="1400" b="0" i="0" dirty="0">
                <a:solidFill>
                  <a:srgbClr val="333333"/>
                </a:solidFill>
                <a:effectLst/>
              </a:rPr>
              <a:t>the breach amounts to a </a:t>
            </a:r>
            <a:r>
              <a:rPr lang="en-US" sz="1400" b="1" i="0" dirty="0">
                <a:solidFill>
                  <a:srgbClr val="333333"/>
                </a:solidFill>
                <a:effectLst/>
              </a:rPr>
              <a:t>wanton or reckless disregard for the lives and safety of others</a:t>
            </a:r>
            <a:endParaRPr lang="en-US" sz="1400" b="0" i="0" dirty="0">
              <a:solidFill>
                <a:srgbClr val="333333"/>
              </a:solidFill>
              <a:effectLst/>
            </a:endParaRPr>
          </a:p>
          <a:p>
            <a:pPr marL="285750" indent="-285750" algn="l">
              <a:buFont typeface="Arial" panose="020B0604020202020204" pitchFamily="34" charset="0"/>
              <a:buChar char="•"/>
            </a:pPr>
            <a:r>
              <a:rPr lang="en-US" sz="1400" b="0" i="0" dirty="0">
                <a:solidFill>
                  <a:srgbClr val="333333"/>
                </a:solidFill>
                <a:effectLst/>
              </a:rPr>
              <a:t>a person died as a result</a:t>
            </a:r>
          </a:p>
          <a:p>
            <a:pPr marL="285750" indent="-285750" algn="l">
              <a:buFont typeface="Arial" panose="020B0604020202020204" pitchFamily="34" charset="0"/>
              <a:buChar char="•"/>
            </a:pPr>
            <a:r>
              <a:rPr lang="en-US" sz="1400" b="0" i="0" dirty="0">
                <a:solidFill>
                  <a:srgbClr val="333333"/>
                </a:solidFill>
                <a:effectLst/>
              </a:rPr>
              <a:t>the act or omission constituting the breach of a legal duty caused the person’s death</a:t>
            </a:r>
          </a:p>
          <a:p>
            <a:pPr algn="l"/>
            <a:r>
              <a:rPr lang="en-US" sz="1400" b="1" i="0" dirty="0">
                <a:solidFill>
                  <a:srgbClr val="333333"/>
                </a:solidFill>
                <a:effectLst/>
              </a:rPr>
              <a:t>Penalty:</a:t>
            </a:r>
            <a:r>
              <a:rPr lang="en-US" sz="1400" b="0" i="0" dirty="0">
                <a:solidFill>
                  <a:srgbClr val="333333"/>
                </a:solidFill>
                <a:effectLst/>
              </a:rPr>
              <a:t> A maximum penalty of life imprisonment for an individual, in the case of an organization, a fine in the discretion of the court.</a:t>
            </a:r>
          </a:p>
        </p:txBody>
      </p:sp>
    </p:spTree>
    <p:extLst>
      <p:ext uri="{BB962C8B-B14F-4D97-AF65-F5344CB8AC3E}">
        <p14:creationId xmlns:p14="http://schemas.microsoft.com/office/powerpoint/2010/main" val="16708680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BF25B4-45DC-F81B-D88E-04FA438A7EE1}"/>
              </a:ext>
            </a:extLst>
          </p:cNvPr>
          <p:cNvSpPr txBox="1"/>
          <p:nvPr/>
        </p:nvSpPr>
        <p:spPr>
          <a:xfrm>
            <a:off x="827649" y="789577"/>
            <a:ext cx="10536702"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sz="2400" dirty="0">
                <a:cs typeface="Arial" panose="020B0604020202020204" pitchFamily="34" charset="0"/>
              </a:rPr>
              <a:t>Criminal Negligence and Safety</a:t>
            </a:r>
          </a:p>
        </p:txBody>
      </p:sp>
      <p:sp>
        <p:nvSpPr>
          <p:cNvPr id="5" name="TextBox 4">
            <a:extLst>
              <a:ext uri="{FF2B5EF4-FFF2-40B4-BE49-F238E27FC236}">
                <a16:creationId xmlns:a16="http://schemas.microsoft.com/office/drawing/2014/main" id="{1B8146A4-477B-A865-0E00-7A31A81889BE}"/>
              </a:ext>
            </a:extLst>
          </p:cNvPr>
          <p:cNvSpPr txBox="1"/>
          <p:nvPr/>
        </p:nvSpPr>
        <p:spPr>
          <a:xfrm>
            <a:off x="827649" y="1405656"/>
            <a:ext cx="10536702"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400" b="1" i="0">
                <a:solidFill>
                  <a:srgbClr val="333333"/>
                </a:solidFill>
                <a:effectLst/>
                <a:cs typeface="Arial" panose="020B0604020202020204" pitchFamily="34" charset="0"/>
              </a:rPr>
              <a:t>What does a wanton or reckless disregard for the lives and safety of others mean?</a:t>
            </a:r>
          </a:p>
          <a:p>
            <a:pPr algn="l"/>
            <a:r>
              <a:rPr lang="en-US" sz="1400" b="0" i="0">
                <a:solidFill>
                  <a:srgbClr val="333333"/>
                </a:solidFill>
                <a:effectLst/>
                <a:cs typeface="Arial" panose="020B0604020202020204" pitchFamily="34" charset="0"/>
              </a:rPr>
              <a:t>The requirement that an accused’s behaviour (including omissions) showed wanton or reckless disregard for the lives or safety of others has been interpreted by the Supreme Court of Canada in </a:t>
            </a:r>
            <a:r>
              <a:rPr lang="en-US" sz="1400" b="0" i="1">
                <a:solidFill>
                  <a:srgbClr val="333333"/>
                </a:solidFill>
                <a:effectLst/>
                <a:cs typeface="Arial" panose="020B0604020202020204" pitchFamily="34" charset="0"/>
              </a:rPr>
              <a:t>R v J(F)</a:t>
            </a:r>
            <a:r>
              <a:rPr lang="en-US" sz="1400" b="0" i="0">
                <a:solidFill>
                  <a:srgbClr val="333333"/>
                </a:solidFill>
                <a:effectLst/>
                <a:cs typeface="Arial" panose="020B0604020202020204" pitchFamily="34" charset="0"/>
              </a:rPr>
              <a:t>, [2008] 3 SCR 215 to mean a “marked and substantial departure” from what a reasonably prudent person would have done in the same circumstances.</a:t>
            </a:r>
          </a:p>
        </p:txBody>
      </p:sp>
      <p:sp>
        <p:nvSpPr>
          <p:cNvPr id="6" name="TextBox 5">
            <a:extLst>
              <a:ext uri="{FF2B5EF4-FFF2-40B4-BE49-F238E27FC236}">
                <a16:creationId xmlns:a16="http://schemas.microsoft.com/office/drawing/2014/main" id="{39E81DDC-B19C-4545-F54B-44E64E646BDD}"/>
              </a:ext>
            </a:extLst>
          </p:cNvPr>
          <p:cNvSpPr txBox="1"/>
          <p:nvPr/>
        </p:nvSpPr>
        <p:spPr>
          <a:xfrm>
            <a:off x="827649" y="2518117"/>
            <a:ext cx="5685693" cy="338554"/>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CA" sz="1600" dirty="0">
                <a:solidFill>
                  <a:schemeClr val="tx1"/>
                </a:solidFill>
                <a:cs typeface="Arial" panose="020B0604020202020204" pitchFamily="34" charset="0"/>
              </a:rPr>
              <a:t>Some examples of criminal negligence case law in Canada</a:t>
            </a:r>
          </a:p>
        </p:txBody>
      </p:sp>
      <p:sp>
        <p:nvSpPr>
          <p:cNvPr id="7" name="TextBox 6">
            <a:extLst>
              <a:ext uri="{FF2B5EF4-FFF2-40B4-BE49-F238E27FC236}">
                <a16:creationId xmlns:a16="http://schemas.microsoft.com/office/drawing/2014/main" id="{A0241088-1338-3A84-2BE9-172A11A54AF6}"/>
              </a:ext>
            </a:extLst>
          </p:cNvPr>
          <p:cNvSpPr txBox="1"/>
          <p:nvPr/>
        </p:nvSpPr>
        <p:spPr>
          <a:xfrm>
            <a:off x="827649" y="2856671"/>
            <a:ext cx="10536702" cy="33239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400" b="0" i="0" dirty="0">
                <a:solidFill>
                  <a:srgbClr val="333333"/>
                </a:solidFill>
                <a:effectLst/>
                <a:cs typeface="Arial" panose="020B0604020202020204" pitchFamily="34" charset="0"/>
              </a:rPr>
              <a:t>In </a:t>
            </a:r>
            <a:r>
              <a:rPr lang="en-US" sz="1400" b="0" i="1" dirty="0">
                <a:solidFill>
                  <a:srgbClr val="333333"/>
                </a:solidFill>
                <a:effectLst/>
                <a:cs typeface="Arial" panose="020B0604020202020204" pitchFamily="34" charset="0"/>
              </a:rPr>
              <a:t>R v </a:t>
            </a:r>
            <a:r>
              <a:rPr lang="en-US" sz="1400" b="0" i="1" dirty="0" err="1">
                <a:solidFill>
                  <a:srgbClr val="333333"/>
                </a:solidFill>
                <a:effectLst/>
                <a:cs typeface="Arial" panose="020B0604020202020204" pitchFamily="34" charset="0"/>
              </a:rPr>
              <a:t>Metron</a:t>
            </a:r>
            <a:r>
              <a:rPr lang="en-US" sz="1400" b="0" i="1" dirty="0">
                <a:solidFill>
                  <a:srgbClr val="333333"/>
                </a:solidFill>
                <a:effectLst/>
                <a:cs typeface="Arial" panose="020B0604020202020204" pitchFamily="34" charset="0"/>
              </a:rPr>
              <a:t> Construction Corporation</a:t>
            </a:r>
            <a:r>
              <a:rPr lang="en-US" sz="1400" b="0" i="0" dirty="0">
                <a:solidFill>
                  <a:srgbClr val="333333"/>
                </a:solidFill>
                <a:effectLst/>
                <a:cs typeface="Arial" panose="020B0604020202020204" pitchFamily="34" charset="0"/>
              </a:rPr>
              <a:t>, a swing stage carrying a construction site supervisor and five workers collapsed, falling 14 floors to the ground. The site supervisor and three workers died. One worker survived the fall but suffered serious injuries. The sixth worker on the swing stage was properly attached to a life line that prevented him from falling - he was uninjured.</a:t>
            </a:r>
          </a:p>
          <a:p>
            <a:pPr algn="l"/>
            <a:endParaRPr lang="en-US" sz="1400" b="0" i="0" dirty="0">
              <a:solidFill>
                <a:srgbClr val="333333"/>
              </a:solidFill>
              <a:effectLst/>
              <a:cs typeface="Arial" panose="020B0604020202020204" pitchFamily="34" charset="0"/>
            </a:endParaRPr>
          </a:p>
          <a:p>
            <a:pPr algn="l"/>
            <a:r>
              <a:rPr lang="en-US" sz="1400" b="0" i="0" dirty="0">
                <a:solidFill>
                  <a:srgbClr val="333333"/>
                </a:solidFill>
                <a:effectLst/>
                <a:cs typeface="Arial" panose="020B0604020202020204" pitchFamily="34" charset="0"/>
              </a:rPr>
              <a:t>In this case, </a:t>
            </a:r>
            <a:r>
              <a:rPr lang="en-US" sz="1400" b="0" i="0" dirty="0" err="1">
                <a:solidFill>
                  <a:srgbClr val="333333"/>
                </a:solidFill>
                <a:effectLst/>
                <a:cs typeface="Arial" panose="020B0604020202020204" pitchFamily="34" charset="0"/>
              </a:rPr>
              <a:t>Metron</a:t>
            </a:r>
            <a:r>
              <a:rPr lang="en-US" sz="1400" b="0" i="0" dirty="0">
                <a:solidFill>
                  <a:srgbClr val="333333"/>
                </a:solidFill>
                <a:effectLst/>
                <a:cs typeface="Arial" panose="020B0604020202020204" pitchFamily="34" charset="0"/>
              </a:rPr>
              <a:t> Construction pled guilty to criminal negligence causing death. It was conceded that the facts outlined in the agreed statement of fact supported a finding of criminal negligence. The plea was based on the site supervisor’s failure to take reasonable steps to prevent bodily harm and death by:</a:t>
            </a:r>
          </a:p>
          <a:p>
            <a:pPr algn="l"/>
            <a:endParaRPr lang="en-US" sz="1400" b="0" i="0" dirty="0">
              <a:solidFill>
                <a:srgbClr val="333333"/>
              </a:solidFill>
              <a:effectLst/>
              <a:cs typeface="Arial" panose="020B0604020202020204" pitchFamily="34" charset="0"/>
            </a:endParaRPr>
          </a:p>
          <a:p>
            <a:pPr marL="285750" indent="-285750" algn="l">
              <a:buFont typeface="Arial" panose="020B0604020202020204" pitchFamily="34" charset="0"/>
              <a:buChar char="•"/>
            </a:pPr>
            <a:r>
              <a:rPr lang="en-US" sz="1400" b="0" i="0" dirty="0">
                <a:solidFill>
                  <a:srgbClr val="333333"/>
                </a:solidFill>
                <a:effectLst/>
                <a:cs typeface="Arial" panose="020B0604020202020204" pitchFamily="34" charset="0"/>
              </a:rPr>
              <a:t>Directing and/or permitting six workers (including himself) to work on a swing stage, when he knew or should have known that it was unsafe to do so (i.e., the swing stage did not have any markings, serial numbers, identifiers, or labels identifying its maximum capacity (as required by health and safety legislation and industry practice))</a:t>
            </a:r>
          </a:p>
          <a:p>
            <a:pPr marL="285750" indent="-285750" algn="l">
              <a:buFont typeface="Arial" panose="020B0604020202020204" pitchFamily="34" charset="0"/>
              <a:buChar char="•"/>
            </a:pPr>
            <a:r>
              <a:rPr lang="en-US" sz="1400" b="0" i="0" dirty="0">
                <a:solidFill>
                  <a:srgbClr val="333333"/>
                </a:solidFill>
                <a:effectLst/>
                <a:cs typeface="Arial" panose="020B0604020202020204" pitchFamily="34" charset="0"/>
              </a:rPr>
              <a:t>Directing and/or permitting six workers (including himself) to board a swing stage knowing that </a:t>
            </a:r>
            <a:r>
              <a:rPr lang="en-US" sz="1400" b="1" i="0" dirty="0">
                <a:solidFill>
                  <a:srgbClr val="333333"/>
                </a:solidFill>
                <a:effectLst/>
                <a:cs typeface="Arial" panose="020B0604020202020204" pitchFamily="34" charset="0"/>
              </a:rPr>
              <a:t>only</a:t>
            </a:r>
            <a:r>
              <a:rPr lang="en-US" sz="1400" b="0" i="0" dirty="0">
                <a:solidFill>
                  <a:srgbClr val="333333"/>
                </a:solidFill>
                <a:effectLst/>
                <a:cs typeface="Arial" panose="020B0604020202020204" pitchFamily="34" charset="0"/>
              </a:rPr>
              <a:t> two lifelines were available (i.e., industry standards and health and safety legislation require all employees working at great heights on scaffolds to be attached to a lifeline)</a:t>
            </a:r>
          </a:p>
          <a:p>
            <a:pPr marL="285750" indent="-285750" algn="l">
              <a:buFont typeface="Arial" panose="020B0604020202020204" pitchFamily="34" charset="0"/>
              <a:buChar char="•"/>
            </a:pPr>
            <a:r>
              <a:rPr lang="en-US" sz="1400" b="0" i="0" dirty="0">
                <a:solidFill>
                  <a:srgbClr val="333333"/>
                </a:solidFill>
                <a:effectLst/>
                <a:cs typeface="Arial" panose="020B0604020202020204" pitchFamily="34" charset="0"/>
              </a:rPr>
              <a:t>Permitting persons under the influence of drugs to work on the project</a:t>
            </a:r>
          </a:p>
        </p:txBody>
      </p:sp>
    </p:spTree>
    <p:extLst>
      <p:ext uri="{BB962C8B-B14F-4D97-AF65-F5344CB8AC3E}">
        <p14:creationId xmlns:p14="http://schemas.microsoft.com/office/powerpoint/2010/main" val="28307879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BF25B4-45DC-F81B-D88E-04FA438A7EE1}"/>
              </a:ext>
            </a:extLst>
          </p:cNvPr>
          <p:cNvSpPr txBox="1"/>
          <p:nvPr/>
        </p:nvSpPr>
        <p:spPr>
          <a:xfrm>
            <a:off x="827649" y="789577"/>
            <a:ext cx="10536702"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sz="2400" dirty="0">
                <a:cs typeface="Arial" panose="020B0604020202020204" pitchFamily="34" charset="0"/>
              </a:rPr>
              <a:t>Criminal Negligence and Safety</a:t>
            </a:r>
          </a:p>
        </p:txBody>
      </p:sp>
      <p:sp>
        <p:nvSpPr>
          <p:cNvPr id="4" name="TextBox 3">
            <a:extLst>
              <a:ext uri="{FF2B5EF4-FFF2-40B4-BE49-F238E27FC236}">
                <a16:creationId xmlns:a16="http://schemas.microsoft.com/office/drawing/2014/main" id="{7F6601D6-42B4-4CE7-5FC5-6C195A510E0D}"/>
              </a:ext>
            </a:extLst>
          </p:cNvPr>
          <p:cNvSpPr txBox="1"/>
          <p:nvPr/>
        </p:nvSpPr>
        <p:spPr>
          <a:xfrm>
            <a:off x="827649" y="1392702"/>
            <a:ext cx="10536702"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400" b="0" i="0" dirty="0">
                <a:solidFill>
                  <a:srgbClr val="333333"/>
                </a:solidFill>
                <a:effectLst/>
                <a:cs typeface="Arial" panose="020B0604020202020204" pitchFamily="34" charset="0"/>
              </a:rPr>
              <a:t>In </a:t>
            </a:r>
            <a:r>
              <a:rPr lang="en-US" sz="1400" b="0" i="1" dirty="0">
                <a:solidFill>
                  <a:srgbClr val="333333"/>
                </a:solidFill>
                <a:effectLst/>
                <a:cs typeface="Arial" panose="020B0604020202020204" pitchFamily="34" charset="0"/>
              </a:rPr>
              <a:t>R v </a:t>
            </a:r>
            <a:r>
              <a:rPr lang="en-US" sz="1400" b="0" i="1" dirty="0" err="1">
                <a:solidFill>
                  <a:srgbClr val="333333"/>
                </a:solidFill>
                <a:effectLst/>
                <a:cs typeface="Arial" panose="020B0604020202020204" pitchFamily="34" charset="0"/>
              </a:rPr>
              <a:t>Scrocca</a:t>
            </a:r>
            <a:r>
              <a:rPr lang="en-US" sz="1400" b="0" i="0" dirty="0">
                <a:solidFill>
                  <a:srgbClr val="333333"/>
                </a:solidFill>
                <a:effectLst/>
                <a:cs typeface="Arial" panose="020B0604020202020204" pitchFamily="34" charset="0"/>
              </a:rPr>
              <a:t>, a worker died during a dirt unloading operation with a backhoe. During one of the unloading trips, the brakes of the backhoe failed and it continued to roll down a slope striking a worker and pinning him against a wall. The worker died of his injuries. The facts demonstrated that the cause of the accident was a major defect in the braking system. The court based its finding that Mr. </a:t>
            </a:r>
            <a:r>
              <a:rPr lang="en-US" sz="1400" b="0" i="0" dirty="0" err="1">
                <a:solidFill>
                  <a:srgbClr val="333333"/>
                </a:solidFill>
                <a:effectLst/>
                <a:cs typeface="Arial" panose="020B0604020202020204" pitchFamily="34" charset="0"/>
              </a:rPr>
              <a:t>Scrocca</a:t>
            </a:r>
            <a:r>
              <a:rPr lang="en-US" sz="1400" b="0" i="0" dirty="0">
                <a:solidFill>
                  <a:srgbClr val="333333"/>
                </a:solidFill>
                <a:effectLst/>
                <a:cs typeface="Arial" panose="020B0604020202020204" pitchFamily="34" charset="0"/>
              </a:rPr>
              <a:t> exhibited a “marked and substantial departure” from what a reasonably prudent person would have done in the same circumstances on the following facts:</a:t>
            </a:r>
          </a:p>
          <a:p>
            <a:pPr algn="l"/>
            <a:endParaRPr lang="en-US" sz="1400" b="0" i="0" dirty="0">
              <a:solidFill>
                <a:srgbClr val="333333"/>
              </a:solidFill>
              <a:effectLst/>
              <a:cs typeface="Arial" panose="020B0604020202020204" pitchFamily="34" charset="0"/>
            </a:endParaRPr>
          </a:p>
          <a:p>
            <a:pPr marL="285750" indent="-285750" algn="l">
              <a:buFont typeface="Arial" panose="020B0604020202020204" pitchFamily="34" charset="0"/>
              <a:buChar char="•"/>
            </a:pPr>
            <a:r>
              <a:rPr lang="en-US" sz="1400" b="0" i="0" dirty="0">
                <a:solidFill>
                  <a:srgbClr val="333333"/>
                </a:solidFill>
                <a:effectLst/>
                <a:cs typeface="Arial" panose="020B0604020202020204" pitchFamily="34" charset="0"/>
              </a:rPr>
              <a:t>Expert evidence demonstrated that Mr. </a:t>
            </a:r>
            <a:r>
              <a:rPr lang="en-US" sz="1400" b="0" i="0" dirty="0" err="1">
                <a:solidFill>
                  <a:srgbClr val="333333"/>
                </a:solidFill>
                <a:effectLst/>
                <a:cs typeface="Arial" panose="020B0604020202020204" pitchFamily="34" charset="0"/>
              </a:rPr>
              <a:t>Scrocca</a:t>
            </a:r>
            <a:r>
              <a:rPr lang="en-US" sz="1400" b="0" i="0" dirty="0">
                <a:solidFill>
                  <a:srgbClr val="333333"/>
                </a:solidFill>
                <a:effectLst/>
                <a:cs typeface="Arial" panose="020B0604020202020204" pitchFamily="34" charset="0"/>
              </a:rPr>
              <a:t> had not checked or had the brakes checked for at least five years and probably much longer</a:t>
            </a:r>
          </a:p>
          <a:p>
            <a:pPr marL="285750" indent="-285750" algn="l">
              <a:buFont typeface="Arial" panose="020B0604020202020204" pitchFamily="34" charset="0"/>
              <a:buChar char="•"/>
            </a:pPr>
            <a:r>
              <a:rPr lang="en-US" sz="1400" b="0" i="0" dirty="0">
                <a:solidFill>
                  <a:srgbClr val="333333"/>
                </a:solidFill>
                <a:effectLst/>
                <a:cs typeface="Arial" panose="020B0604020202020204" pitchFamily="34" charset="0"/>
              </a:rPr>
              <a:t>Evidence that the backhoe had been in use for 30 years and, apart from minimal maintenance, the backhoe never received a full mechanical inspection</a:t>
            </a:r>
          </a:p>
        </p:txBody>
      </p:sp>
    </p:spTree>
    <p:extLst>
      <p:ext uri="{BB962C8B-B14F-4D97-AF65-F5344CB8AC3E}">
        <p14:creationId xmlns:p14="http://schemas.microsoft.com/office/powerpoint/2010/main" val="33937041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BF25B4-45DC-F81B-D88E-04FA438A7EE1}"/>
              </a:ext>
            </a:extLst>
          </p:cNvPr>
          <p:cNvSpPr txBox="1"/>
          <p:nvPr/>
        </p:nvSpPr>
        <p:spPr>
          <a:xfrm>
            <a:off x="827649" y="789577"/>
            <a:ext cx="10536702"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sz="2400" dirty="0">
                <a:cs typeface="Arial" panose="020B0604020202020204" pitchFamily="34" charset="0"/>
              </a:rPr>
              <a:t>Criminal</a:t>
            </a:r>
            <a:r>
              <a:rPr lang="en-CA" sz="2400" dirty="0">
                <a:latin typeface="Arial" panose="020B0604020202020204" pitchFamily="34" charset="0"/>
                <a:cs typeface="Arial" panose="020B0604020202020204" pitchFamily="34" charset="0"/>
              </a:rPr>
              <a:t> Negligence and Safety</a:t>
            </a:r>
          </a:p>
        </p:txBody>
      </p:sp>
      <p:sp>
        <p:nvSpPr>
          <p:cNvPr id="4" name="TextBox 3">
            <a:extLst>
              <a:ext uri="{FF2B5EF4-FFF2-40B4-BE49-F238E27FC236}">
                <a16:creationId xmlns:a16="http://schemas.microsoft.com/office/drawing/2014/main" id="{7F6601D6-42B4-4CE7-5FC5-6C195A510E0D}"/>
              </a:ext>
            </a:extLst>
          </p:cNvPr>
          <p:cNvSpPr txBox="1"/>
          <p:nvPr/>
        </p:nvSpPr>
        <p:spPr>
          <a:xfrm>
            <a:off x="827649" y="3429000"/>
            <a:ext cx="10536702" cy="28931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400" b="1" i="0" dirty="0">
                <a:solidFill>
                  <a:srgbClr val="333333"/>
                </a:solidFill>
                <a:effectLst/>
              </a:rPr>
              <a:t>For the purposes of manslaughter by unlawful act, what constitutes a marked departure?</a:t>
            </a:r>
          </a:p>
          <a:p>
            <a:pPr algn="l"/>
            <a:r>
              <a:rPr lang="en-US" sz="1400" b="0" i="0" dirty="0">
                <a:solidFill>
                  <a:srgbClr val="333333"/>
                </a:solidFill>
                <a:effectLst/>
              </a:rPr>
              <a:t>In </a:t>
            </a:r>
            <a:r>
              <a:rPr lang="en-US" sz="1400" b="0" i="1" dirty="0">
                <a:solidFill>
                  <a:srgbClr val="333333"/>
                </a:solidFill>
                <a:effectLst/>
              </a:rPr>
              <a:t>R v Fournier</a:t>
            </a:r>
            <a:r>
              <a:rPr lang="en-US" sz="1400" b="0" i="0" dirty="0">
                <a:solidFill>
                  <a:srgbClr val="333333"/>
                </a:solidFill>
                <a:effectLst/>
              </a:rPr>
              <a:t>, the employer was working with an employee at a construction project, replacing underground sewer and water mainlines. The walls of the excavation were not shored properly as required by the </a:t>
            </a:r>
            <a:r>
              <a:rPr lang="en-US" sz="1400" b="0" i="1" dirty="0">
                <a:solidFill>
                  <a:srgbClr val="333333"/>
                </a:solidFill>
                <a:effectLst/>
              </a:rPr>
              <a:t>Quebec Safety Code</a:t>
            </a:r>
            <a:r>
              <a:rPr lang="en-US" sz="1400" b="0" i="0" dirty="0">
                <a:solidFill>
                  <a:srgbClr val="333333"/>
                </a:solidFill>
                <a:effectLst/>
              </a:rPr>
              <a:t> because excavated earth was placed too close to the excavation site. </a:t>
            </a:r>
          </a:p>
          <a:p>
            <a:pPr algn="l"/>
            <a:endParaRPr lang="en-US" sz="1400" dirty="0">
              <a:solidFill>
                <a:srgbClr val="333333"/>
              </a:solidFill>
            </a:endParaRPr>
          </a:p>
          <a:p>
            <a:pPr algn="l"/>
            <a:r>
              <a:rPr lang="en-US" sz="1400" b="0" i="0" dirty="0">
                <a:solidFill>
                  <a:srgbClr val="333333"/>
                </a:solidFill>
                <a:effectLst/>
              </a:rPr>
              <a:t>The excavated walls collapsed and the worker was crushed by a slab of concrete that fell into the excavated hole. The defendant was ultimately found guilty of manslaughter by unlawful act (para 222(5)(a) of the </a:t>
            </a:r>
            <a:r>
              <a:rPr lang="en-US" sz="1400" b="0" i="1" dirty="0">
                <a:solidFill>
                  <a:srgbClr val="333333"/>
                </a:solidFill>
                <a:effectLst/>
              </a:rPr>
              <a:t>Criminal Code</a:t>
            </a:r>
            <a:r>
              <a:rPr lang="en-US" sz="1400" b="0" i="0" dirty="0">
                <a:solidFill>
                  <a:srgbClr val="333333"/>
                </a:solidFill>
                <a:effectLst/>
              </a:rPr>
              <a:t>). The court noted that a reasonable person in the same circumstances would have foreseen the risks of bodily harm and allowing the work to continue under those circumstances constituted a marked departure from the standard of care a reasonable person placed in the same circumstances would have allowed to occur. </a:t>
            </a:r>
          </a:p>
          <a:p>
            <a:pPr algn="l"/>
            <a:endParaRPr lang="en-US" sz="1400" dirty="0">
              <a:solidFill>
                <a:srgbClr val="333333"/>
              </a:solidFill>
            </a:endParaRPr>
          </a:p>
          <a:p>
            <a:pPr algn="l"/>
            <a:r>
              <a:rPr lang="en-US" sz="1400" b="0" i="0" dirty="0">
                <a:solidFill>
                  <a:srgbClr val="333333"/>
                </a:solidFill>
                <a:effectLst/>
              </a:rPr>
              <a:t>The </a:t>
            </a:r>
            <a:r>
              <a:rPr lang="en-US" sz="1400" b="0" i="1" dirty="0">
                <a:solidFill>
                  <a:srgbClr val="333333"/>
                </a:solidFill>
                <a:effectLst/>
              </a:rPr>
              <a:t>Fournier</a:t>
            </a:r>
            <a:r>
              <a:rPr lang="en-US" sz="1400" b="0" i="0" dirty="0">
                <a:solidFill>
                  <a:srgbClr val="333333"/>
                </a:solidFill>
                <a:effectLst/>
              </a:rPr>
              <a:t> decision stands for the proposition that the unlawful act does not have to be a criminal offence but it must be an act that is both unlawful and objectively dangerous.</a:t>
            </a:r>
          </a:p>
        </p:txBody>
      </p:sp>
      <p:sp>
        <p:nvSpPr>
          <p:cNvPr id="3" name="TextBox 2">
            <a:extLst>
              <a:ext uri="{FF2B5EF4-FFF2-40B4-BE49-F238E27FC236}">
                <a16:creationId xmlns:a16="http://schemas.microsoft.com/office/drawing/2014/main" id="{481F7E03-9AF6-0ABC-3028-38D69A1A00E3}"/>
              </a:ext>
            </a:extLst>
          </p:cNvPr>
          <p:cNvSpPr txBox="1"/>
          <p:nvPr/>
        </p:nvSpPr>
        <p:spPr>
          <a:xfrm>
            <a:off x="827649" y="1336119"/>
            <a:ext cx="10536702" cy="2092881"/>
          </a:xfrm>
          <a:prstGeom prst="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b="1" i="0" dirty="0">
                <a:solidFill>
                  <a:srgbClr val="333333"/>
                </a:solidFill>
                <a:effectLst/>
              </a:rPr>
              <a:t>Manslaughter by Unlawful Act (paragraph 222(5)(a))</a:t>
            </a:r>
          </a:p>
          <a:p>
            <a:pPr algn="l"/>
            <a:endParaRPr lang="en-US" sz="1400" b="1" i="0" dirty="0">
              <a:solidFill>
                <a:srgbClr val="333333"/>
              </a:solidFill>
              <a:effectLst/>
            </a:endParaRPr>
          </a:p>
          <a:p>
            <a:pPr algn="l"/>
            <a:r>
              <a:rPr lang="en-US" sz="1400" b="0" i="0" dirty="0">
                <a:solidFill>
                  <a:srgbClr val="333333"/>
                </a:solidFill>
                <a:effectLst/>
              </a:rPr>
              <a:t>The offence of manslaughter by unlawful act requires proof beyond a reasonable doubt of the following elements:</a:t>
            </a:r>
          </a:p>
          <a:p>
            <a:pPr marL="285750" indent="-285750" algn="l">
              <a:buFont typeface="Arial" panose="020B0604020202020204" pitchFamily="34" charset="0"/>
              <a:buChar char="•"/>
            </a:pPr>
            <a:r>
              <a:rPr lang="en-US" sz="1400" b="0" i="0" dirty="0">
                <a:solidFill>
                  <a:srgbClr val="333333"/>
                </a:solidFill>
                <a:effectLst/>
              </a:rPr>
              <a:t>the commission of an unlawful act, which can be either a criminal offence or a regulatory/provincial offence</a:t>
            </a:r>
          </a:p>
          <a:p>
            <a:pPr marL="285750" indent="-285750" algn="l">
              <a:buFont typeface="Arial" panose="020B0604020202020204" pitchFamily="34" charset="0"/>
              <a:buChar char="•"/>
            </a:pPr>
            <a:r>
              <a:rPr lang="en-US" sz="1400" b="0" i="0" dirty="0">
                <a:solidFill>
                  <a:srgbClr val="333333"/>
                </a:solidFill>
                <a:effectLst/>
              </a:rPr>
              <a:t>the unlawful act must be </a:t>
            </a:r>
            <a:r>
              <a:rPr lang="en-US" sz="1400" b="1" i="0" dirty="0">
                <a:solidFill>
                  <a:srgbClr val="333333"/>
                </a:solidFill>
                <a:effectLst/>
              </a:rPr>
              <a:t>objectively dangerous</a:t>
            </a:r>
            <a:r>
              <a:rPr lang="en-US" sz="1400" b="0" i="0" dirty="0">
                <a:solidFill>
                  <a:srgbClr val="333333"/>
                </a:solidFill>
                <a:effectLst/>
              </a:rPr>
              <a:t> and must cause death</a:t>
            </a:r>
          </a:p>
          <a:p>
            <a:pPr marL="285750" indent="-285750" algn="l">
              <a:buFont typeface="Arial" panose="020B0604020202020204" pitchFamily="34" charset="0"/>
              <a:buChar char="•"/>
            </a:pPr>
            <a:r>
              <a:rPr lang="en-US" sz="1400" b="0" i="0" dirty="0">
                <a:solidFill>
                  <a:srgbClr val="333333"/>
                </a:solidFill>
                <a:effectLst/>
              </a:rPr>
              <a:t>the conduct of the accused constitutes a </a:t>
            </a:r>
            <a:r>
              <a:rPr lang="en-US" sz="1400" b="1" i="0" dirty="0">
                <a:solidFill>
                  <a:srgbClr val="333333"/>
                </a:solidFill>
                <a:effectLst/>
              </a:rPr>
              <a:t>marked departure from the conduct of a reasonable person placed in the same circumstances</a:t>
            </a:r>
            <a:endParaRPr lang="en-US" sz="1400" b="0" i="0" dirty="0">
              <a:solidFill>
                <a:srgbClr val="333333"/>
              </a:solidFill>
              <a:effectLst/>
            </a:endParaRPr>
          </a:p>
          <a:p>
            <a:pPr marL="285750" indent="-285750" algn="l">
              <a:buFont typeface="Arial" panose="020B0604020202020204" pitchFamily="34" charset="0"/>
              <a:buChar char="•"/>
            </a:pPr>
            <a:r>
              <a:rPr lang="en-US" sz="1400" b="0" i="0" dirty="0">
                <a:solidFill>
                  <a:srgbClr val="333333"/>
                </a:solidFill>
                <a:effectLst/>
              </a:rPr>
              <a:t>having regard to all the circumstances, a reasonable person would have foreseen the risks of bodily harm</a:t>
            </a:r>
          </a:p>
          <a:p>
            <a:pPr algn="l"/>
            <a:r>
              <a:rPr lang="en-US" sz="1400" b="1" i="0" dirty="0">
                <a:solidFill>
                  <a:srgbClr val="333333"/>
                </a:solidFill>
                <a:effectLst/>
              </a:rPr>
              <a:t>Penalty:</a:t>
            </a:r>
            <a:r>
              <a:rPr lang="en-US" sz="1400" b="0" i="0" dirty="0">
                <a:solidFill>
                  <a:srgbClr val="333333"/>
                </a:solidFill>
                <a:effectLst/>
              </a:rPr>
              <a:t> A maximum penalty of life imprisonment or, in the case of an organization, a fine in the discretion of the court.</a:t>
            </a:r>
          </a:p>
        </p:txBody>
      </p:sp>
    </p:spTree>
    <p:extLst>
      <p:ext uri="{BB962C8B-B14F-4D97-AF65-F5344CB8AC3E}">
        <p14:creationId xmlns:p14="http://schemas.microsoft.com/office/powerpoint/2010/main" val="25432303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BF25B4-45DC-F81B-D88E-04FA438A7EE1}"/>
              </a:ext>
            </a:extLst>
          </p:cNvPr>
          <p:cNvSpPr txBox="1"/>
          <p:nvPr/>
        </p:nvSpPr>
        <p:spPr>
          <a:xfrm>
            <a:off x="827649" y="789577"/>
            <a:ext cx="10536702"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CA" sz="2400" dirty="0">
                <a:cs typeface="Arial" panose="020B0604020202020204" pitchFamily="34" charset="0"/>
              </a:rPr>
              <a:t>Criminal Negligence and Safety</a:t>
            </a:r>
          </a:p>
        </p:txBody>
      </p:sp>
      <p:sp>
        <p:nvSpPr>
          <p:cNvPr id="4" name="TextBox 3">
            <a:extLst>
              <a:ext uri="{FF2B5EF4-FFF2-40B4-BE49-F238E27FC236}">
                <a16:creationId xmlns:a16="http://schemas.microsoft.com/office/drawing/2014/main" id="{7F6601D6-42B4-4CE7-5FC5-6C195A510E0D}"/>
              </a:ext>
            </a:extLst>
          </p:cNvPr>
          <p:cNvSpPr txBox="1"/>
          <p:nvPr/>
        </p:nvSpPr>
        <p:spPr>
          <a:xfrm>
            <a:off x="827649" y="3429000"/>
            <a:ext cx="10536702"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400" b="1" i="0" dirty="0">
                <a:solidFill>
                  <a:srgbClr val="333333"/>
                </a:solidFill>
                <a:effectLst/>
              </a:rPr>
              <a:t>For the purpose of unlawfully causing bodily harm what constitutes objective foresight of bodily harm that is concurrent with the underlying offence?</a:t>
            </a:r>
          </a:p>
          <a:p>
            <a:pPr algn="l"/>
            <a:endParaRPr lang="en-US" sz="1400" b="1" i="0" dirty="0">
              <a:solidFill>
                <a:srgbClr val="333333"/>
              </a:solidFill>
              <a:effectLst/>
            </a:endParaRPr>
          </a:p>
          <a:p>
            <a:pPr algn="l"/>
            <a:r>
              <a:rPr lang="en-US" sz="1400" b="0" i="0" dirty="0">
                <a:solidFill>
                  <a:srgbClr val="333333"/>
                </a:solidFill>
                <a:effectLst/>
              </a:rPr>
              <a:t>In </a:t>
            </a:r>
            <a:r>
              <a:rPr lang="en-US" sz="1400" b="0" i="1" dirty="0">
                <a:solidFill>
                  <a:srgbClr val="333333"/>
                </a:solidFill>
                <a:effectLst/>
              </a:rPr>
              <a:t>R v </a:t>
            </a:r>
            <a:r>
              <a:rPr lang="en-US" sz="1400" b="0" i="1" dirty="0" err="1">
                <a:solidFill>
                  <a:srgbClr val="333333"/>
                </a:solidFill>
                <a:effectLst/>
              </a:rPr>
              <a:t>Hritchuk</a:t>
            </a:r>
            <a:r>
              <a:rPr lang="en-US" sz="1400" b="0" i="0" dirty="0">
                <a:solidFill>
                  <a:srgbClr val="333333"/>
                </a:solidFill>
                <a:effectLst/>
              </a:rPr>
              <a:t>, the defendant service manager pled guilty to unlawfully causing bodily harm after employees used an unsafe method to drain gasoline from a vehicle and a fire resulted that permanently injured an employee. The dealership had the appropriate tool to perform the task safely but it was inoperative. </a:t>
            </a:r>
          </a:p>
          <a:p>
            <a:pPr algn="l"/>
            <a:endParaRPr lang="en-US" sz="1400" dirty="0">
              <a:solidFill>
                <a:srgbClr val="333333"/>
              </a:solidFill>
            </a:endParaRPr>
          </a:p>
          <a:p>
            <a:pPr algn="l"/>
            <a:r>
              <a:rPr lang="en-US" sz="1400" b="0" i="0" dirty="0">
                <a:solidFill>
                  <a:srgbClr val="333333"/>
                </a:solidFill>
                <a:effectLst/>
              </a:rPr>
              <a:t>The service manager knew that the device was inoperative but did not know that the employee victim was using an unsafe method to empty the gas. The service manager was responsible for ensuring that the correct device was available and used in accomplishing the task, thereby ensuring a safe work environment. </a:t>
            </a:r>
          </a:p>
          <a:p>
            <a:pPr algn="l"/>
            <a:endParaRPr lang="en-US" sz="1400" dirty="0">
              <a:solidFill>
                <a:srgbClr val="333333"/>
              </a:solidFill>
            </a:endParaRPr>
          </a:p>
          <a:p>
            <a:pPr algn="l"/>
            <a:r>
              <a:rPr lang="en-US" sz="1400" b="0" i="0" dirty="0">
                <a:solidFill>
                  <a:srgbClr val="333333"/>
                </a:solidFill>
                <a:effectLst/>
              </a:rPr>
              <a:t>These facts were sufficient to support objective foresight of bodily harm.</a:t>
            </a:r>
          </a:p>
        </p:txBody>
      </p:sp>
      <p:sp>
        <p:nvSpPr>
          <p:cNvPr id="3" name="TextBox 2">
            <a:extLst>
              <a:ext uri="{FF2B5EF4-FFF2-40B4-BE49-F238E27FC236}">
                <a16:creationId xmlns:a16="http://schemas.microsoft.com/office/drawing/2014/main" id="{481F7E03-9AF6-0ABC-3028-38D69A1A00E3}"/>
              </a:ext>
            </a:extLst>
          </p:cNvPr>
          <p:cNvSpPr txBox="1"/>
          <p:nvPr/>
        </p:nvSpPr>
        <p:spPr>
          <a:xfrm>
            <a:off x="827649" y="1432180"/>
            <a:ext cx="10536702" cy="1815882"/>
          </a:xfrm>
          <a:prstGeom prst="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400" b="1" i="0" dirty="0">
                <a:solidFill>
                  <a:srgbClr val="333333"/>
                </a:solidFill>
                <a:effectLst/>
              </a:rPr>
              <a:t>Unlawfully Causing Bodily Harm (section 269)</a:t>
            </a:r>
          </a:p>
          <a:p>
            <a:pPr algn="l"/>
            <a:r>
              <a:rPr lang="en-US" sz="1400" b="0" i="0" dirty="0">
                <a:solidFill>
                  <a:srgbClr val="333333"/>
                </a:solidFill>
                <a:effectLst/>
              </a:rPr>
              <a:t>The offence of unlawfully causing bodily harm requires proof beyond a reasonable doubt of the following elements:</a:t>
            </a:r>
          </a:p>
          <a:p>
            <a:pPr marL="285750" indent="-285750" algn="l">
              <a:buFont typeface="Arial" panose="020B0604020202020204" pitchFamily="34" charset="0"/>
              <a:buChar char="•"/>
            </a:pPr>
            <a:r>
              <a:rPr lang="en-US" sz="1400" b="0" i="0" dirty="0">
                <a:solidFill>
                  <a:srgbClr val="333333"/>
                </a:solidFill>
                <a:effectLst/>
              </a:rPr>
              <a:t>An unlawful act that is criminal or regulatory in nature (federal or provincial legislation) and that is objectively dangerous</a:t>
            </a:r>
          </a:p>
          <a:p>
            <a:pPr marL="285750" indent="-285750" algn="l">
              <a:buFont typeface="Arial" panose="020B0604020202020204" pitchFamily="34" charset="0"/>
              <a:buChar char="•"/>
            </a:pPr>
            <a:r>
              <a:rPr lang="en-US" sz="1400" b="0" i="0" dirty="0">
                <a:solidFill>
                  <a:srgbClr val="333333"/>
                </a:solidFill>
                <a:effectLst/>
              </a:rPr>
              <a:t>Objective foresight of bodily harm that is concurrent with the underlying offence</a:t>
            </a:r>
          </a:p>
          <a:p>
            <a:pPr marL="285750" indent="-285750" algn="l">
              <a:buFont typeface="Arial" panose="020B0604020202020204" pitchFamily="34" charset="0"/>
              <a:buChar char="•"/>
            </a:pPr>
            <a:r>
              <a:rPr lang="en-US" sz="1400" b="0" i="0" dirty="0">
                <a:solidFill>
                  <a:srgbClr val="333333"/>
                </a:solidFill>
                <a:effectLst/>
              </a:rPr>
              <a:t>Bodily harm that is more than merely trivial or transitory</a:t>
            </a:r>
          </a:p>
          <a:p>
            <a:pPr algn="l">
              <a:buFont typeface="Arial" panose="020B0604020202020204" pitchFamily="34" charset="0"/>
              <a:buChar char="•"/>
            </a:pPr>
            <a:endParaRPr lang="en-US" sz="1400" b="0" i="0" dirty="0">
              <a:solidFill>
                <a:srgbClr val="333333"/>
              </a:solidFill>
              <a:effectLst/>
            </a:endParaRPr>
          </a:p>
          <a:p>
            <a:pPr algn="l"/>
            <a:r>
              <a:rPr lang="en-US" sz="1400" b="1" i="0" dirty="0">
                <a:solidFill>
                  <a:srgbClr val="333333"/>
                </a:solidFill>
                <a:effectLst/>
              </a:rPr>
              <a:t>Penalty:</a:t>
            </a:r>
            <a:r>
              <a:rPr lang="en-US" sz="1400" b="0" i="0" dirty="0">
                <a:solidFill>
                  <a:srgbClr val="333333"/>
                </a:solidFill>
                <a:effectLst/>
              </a:rPr>
              <a:t> For an individual, a maximum penalty of ten years imprisonment on indictment or 18 months on summary conviction. In the case of an organization, a fine, the amount in the discretion of the court.</a:t>
            </a:r>
          </a:p>
        </p:txBody>
      </p:sp>
    </p:spTree>
    <p:extLst>
      <p:ext uri="{BB962C8B-B14F-4D97-AF65-F5344CB8AC3E}">
        <p14:creationId xmlns:p14="http://schemas.microsoft.com/office/powerpoint/2010/main" val="1121221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FDB98-5071-3B38-042B-73072B2B9349}"/>
              </a:ext>
            </a:extLst>
          </p:cNvPr>
          <p:cNvSpPr>
            <a:spLocks noGrp="1"/>
          </p:cNvSpPr>
          <p:nvPr>
            <p:ph type="ctrTitle"/>
          </p:nvPr>
        </p:nvSpPr>
        <p:spPr>
          <a:xfrm>
            <a:off x="821634" y="841155"/>
            <a:ext cx="10204954" cy="566607"/>
          </a:xfrm>
        </p:spPr>
        <p:style>
          <a:lnRef idx="2">
            <a:schemeClr val="accent6">
              <a:shade val="50000"/>
            </a:schemeClr>
          </a:lnRef>
          <a:fillRef idx="1">
            <a:schemeClr val="accent6"/>
          </a:fillRef>
          <a:effectRef idx="0">
            <a:schemeClr val="accent6"/>
          </a:effectRef>
          <a:fontRef idx="minor">
            <a:schemeClr val="lt1"/>
          </a:fontRef>
        </p:style>
        <p:txBody>
          <a:bodyPr/>
          <a:lstStyle/>
          <a:p>
            <a:pPr algn="l"/>
            <a:r>
              <a:rPr lang="en-CA" sz="2800" dirty="0">
                <a:solidFill>
                  <a:schemeClr val="bg1"/>
                </a:solidFill>
                <a:cs typeface="Arial" panose="020B0604020202020204" pitchFamily="34" charset="0"/>
              </a:rPr>
              <a:t>Employers should have asked themselves three questions</a:t>
            </a:r>
          </a:p>
        </p:txBody>
      </p:sp>
      <p:sp>
        <p:nvSpPr>
          <p:cNvPr id="6" name="TextBox 5">
            <a:extLst>
              <a:ext uri="{FF2B5EF4-FFF2-40B4-BE49-F238E27FC236}">
                <a16:creationId xmlns:a16="http://schemas.microsoft.com/office/drawing/2014/main" id="{16F33FEF-8352-EBB1-D8A8-41EE2166FE78}"/>
              </a:ext>
            </a:extLst>
          </p:cNvPr>
          <p:cNvSpPr txBox="1"/>
          <p:nvPr/>
        </p:nvSpPr>
        <p:spPr>
          <a:xfrm>
            <a:off x="821634" y="1736035"/>
            <a:ext cx="9342783" cy="1077218"/>
          </a:xfrm>
          <a:prstGeom prst="rect">
            <a:avLst/>
          </a:prstGeom>
          <a:noFill/>
        </p:spPr>
        <p:txBody>
          <a:bodyPr wrap="square" rtlCol="0">
            <a:spAutoFit/>
          </a:bodyPr>
          <a:lstStyle/>
          <a:p>
            <a:r>
              <a:rPr lang="en-CA" sz="3200" dirty="0">
                <a:cs typeface="Arial" panose="020B0604020202020204" pitchFamily="34" charset="0"/>
              </a:rPr>
              <a:t>1. Am I actually required to follow this vaccination mandate?</a:t>
            </a:r>
          </a:p>
        </p:txBody>
      </p:sp>
      <p:sp>
        <p:nvSpPr>
          <p:cNvPr id="7" name="TextBox 6">
            <a:extLst>
              <a:ext uri="{FF2B5EF4-FFF2-40B4-BE49-F238E27FC236}">
                <a16:creationId xmlns:a16="http://schemas.microsoft.com/office/drawing/2014/main" id="{C73AB387-2401-29CE-76D9-00DD9588F98E}"/>
              </a:ext>
            </a:extLst>
          </p:cNvPr>
          <p:cNvSpPr txBox="1"/>
          <p:nvPr/>
        </p:nvSpPr>
        <p:spPr>
          <a:xfrm>
            <a:off x="821634" y="3154017"/>
            <a:ext cx="9395792" cy="1077218"/>
          </a:xfrm>
          <a:prstGeom prst="rect">
            <a:avLst/>
          </a:prstGeom>
          <a:noFill/>
        </p:spPr>
        <p:txBody>
          <a:bodyPr wrap="square" rtlCol="0">
            <a:spAutoFit/>
          </a:bodyPr>
          <a:lstStyle/>
          <a:p>
            <a:r>
              <a:rPr lang="en-CA" sz="3200" dirty="0">
                <a:cs typeface="Arial" panose="020B0604020202020204" pitchFamily="34" charset="0"/>
              </a:rPr>
              <a:t>2. Is it even </a:t>
            </a:r>
            <a:r>
              <a:rPr lang="en-CA" sz="3200" b="1" u="sng" dirty="0">
                <a:cs typeface="Arial" panose="020B0604020202020204" pitchFamily="34" charset="0"/>
              </a:rPr>
              <a:t>legal</a:t>
            </a:r>
            <a:r>
              <a:rPr lang="en-CA" sz="3200" dirty="0">
                <a:cs typeface="Arial" panose="020B0604020202020204" pitchFamily="34" charset="0"/>
              </a:rPr>
              <a:t> for me to implement this kind of a vaccine mandate?</a:t>
            </a:r>
          </a:p>
        </p:txBody>
      </p:sp>
      <p:sp>
        <p:nvSpPr>
          <p:cNvPr id="8" name="TextBox 7">
            <a:extLst>
              <a:ext uri="{FF2B5EF4-FFF2-40B4-BE49-F238E27FC236}">
                <a16:creationId xmlns:a16="http://schemas.microsoft.com/office/drawing/2014/main" id="{1001152D-18B2-0345-DF0B-07786C7DF958}"/>
              </a:ext>
            </a:extLst>
          </p:cNvPr>
          <p:cNvSpPr txBox="1"/>
          <p:nvPr/>
        </p:nvSpPr>
        <p:spPr>
          <a:xfrm>
            <a:off x="821634" y="4631850"/>
            <a:ext cx="9538879" cy="1384995"/>
          </a:xfrm>
          <a:prstGeom prst="rect">
            <a:avLst/>
          </a:prstGeom>
          <a:noFill/>
        </p:spPr>
        <p:txBody>
          <a:bodyPr wrap="square" rtlCol="0">
            <a:spAutoFit/>
          </a:bodyPr>
          <a:lstStyle/>
          <a:p>
            <a:r>
              <a:rPr lang="en-CA" sz="2800" dirty="0">
                <a:cs typeface="Arial" panose="020B0604020202020204" pitchFamily="34" charset="0"/>
              </a:rPr>
              <a:t>3. If I listen to the Prime Minister’s request regarding a vaccination mandate, have I completed all of my </a:t>
            </a:r>
            <a:r>
              <a:rPr lang="en-CA" sz="2800" b="1" dirty="0">
                <a:cs typeface="Arial" panose="020B0604020202020204" pitchFamily="34" charset="0"/>
              </a:rPr>
              <a:t>“due diligence”</a:t>
            </a:r>
            <a:r>
              <a:rPr lang="en-CA" sz="2800" dirty="0">
                <a:cs typeface="Arial" panose="020B0604020202020204" pitchFamily="34" charset="0"/>
              </a:rPr>
              <a:t> as the employer? </a:t>
            </a:r>
          </a:p>
        </p:txBody>
      </p:sp>
      <p:sp>
        <p:nvSpPr>
          <p:cNvPr id="10" name="TextBox 9">
            <a:extLst>
              <a:ext uri="{FF2B5EF4-FFF2-40B4-BE49-F238E27FC236}">
                <a16:creationId xmlns:a16="http://schemas.microsoft.com/office/drawing/2014/main" id="{12A2A159-0683-6857-8391-DC2A9B1BB1CF}"/>
              </a:ext>
            </a:extLst>
          </p:cNvPr>
          <p:cNvSpPr txBox="1"/>
          <p:nvPr/>
        </p:nvSpPr>
        <p:spPr>
          <a:xfrm>
            <a:off x="10360509" y="1865391"/>
            <a:ext cx="1332149" cy="830997"/>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4800" b="1" dirty="0">
                <a:solidFill>
                  <a:schemeClr val="tx1"/>
                </a:solidFill>
                <a:cs typeface="Arial" panose="020B0604020202020204" pitchFamily="34" charset="0"/>
              </a:rPr>
              <a:t>NO</a:t>
            </a:r>
          </a:p>
        </p:txBody>
      </p:sp>
      <p:sp>
        <p:nvSpPr>
          <p:cNvPr id="11" name="TextBox 10">
            <a:extLst>
              <a:ext uri="{FF2B5EF4-FFF2-40B4-BE49-F238E27FC236}">
                <a16:creationId xmlns:a16="http://schemas.microsoft.com/office/drawing/2014/main" id="{5CBA10AC-857E-D0A3-3E9F-CD502800D9CE}"/>
              </a:ext>
            </a:extLst>
          </p:cNvPr>
          <p:cNvSpPr txBox="1"/>
          <p:nvPr/>
        </p:nvSpPr>
        <p:spPr>
          <a:xfrm>
            <a:off x="10360509" y="3277127"/>
            <a:ext cx="1332149" cy="830997"/>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4800" b="1" dirty="0">
                <a:solidFill>
                  <a:schemeClr val="tx1"/>
                </a:solidFill>
                <a:cs typeface="Arial" panose="020B0604020202020204" pitchFamily="34" charset="0"/>
              </a:rPr>
              <a:t>NO</a:t>
            </a:r>
          </a:p>
        </p:txBody>
      </p:sp>
      <p:sp>
        <p:nvSpPr>
          <p:cNvPr id="12" name="TextBox 11">
            <a:extLst>
              <a:ext uri="{FF2B5EF4-FFF2-40B4-BE49-F238E27FC236}">
                <a16:creationId xmlns:a16="http://schemas.microsoft.com/office/drawing/2014/main" id="{8E3133BC-8175-5D93-F798-3557C0C17392}"/>
              </a:ext>
            </a:extLst>
          </p:cNvPr>
          <p:cNvSpPr txBox="1"/>
          <p:nvPr/>
        </p:nvSpPr>
        <p:spPr>
          <a:xfrm>
            <a:off x="10360509" y="4796306"/>
            <a:ext cx="1332149" cy="830997"/>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4800" b="1" dirty="0">
                <a:solidFill>
                  <a:schemeClr val="tx1"/>
                </a:solidFill>
                <a:cs typeface="Arial" panose="020B0604020202020204" pitchFamily="34" charset="0"/>
              </a:rPr>
              <a:t>NO</a:t>
            </a:r>
          </a:p>
        </p:txBody>
      </p:sp>
    </p:spTree>
    <p:extLst>
      <p:ext uri="{BB962C8B-B14F-4D97-AF65-F5344CB8AC3E}">
        <p14:creationId xmlns:p14="http://schemas.microsoft.com/office/powerpoint/2010/main" val="321187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animBg="1"/>
      <p:bldP spid="11" grpId="0" animBg="1"/>
      <p:bldP spid="12"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22764</TotalTime>
  <Words>21411</Words>
  <Application>Microsoft Office PowerPoint</Application>
  <PresentationFormat>Widescreen</PresentationFormat>
  <Paragraphs>791</Paragraphs>
  <Slides>84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84</vt:i4>
      </vt:variant>
    </vt:vector>
  </HeadingPairs>
  <TitlesOfParts>
    <vt:vector size="90" baseType="lpstr">
      <vt:lpstr>Arial</vt:lpstr>
      <vt:lpstr>Calibri</vt:lpstr>
      <vt:lpstr>Trebuchet MS</vt:lpstr>
      <vt:lpstr>Wingdings</vt:lpstr>
      <vt:lpstr>Wingdings 3</vt:lpstr>
      <vt:lpstr>Facet</vt:lpstr>
      <vt:lpstr>PowerPoint Presentation</vt:lpstr>
      <vt:lpstr>Note: This is just a brief overview of Occupational Health and Safety legislation in Canada, and will not cover ALL relevant aspects.  I also wanted to thank the National Citizens Inquiry for allowing me to testify here today.</vt:lpstr>
      <vt:lpstr>PowerPoint Presentation</vt:lpstr>
      <vt:lpstr>Who am I? </vt:lpstr>
      <vt:lpstr>PowerPoint Presentation</vt:lpstr>
      <vt:lpstr>PowerPoint Presentation</vt:lpstr>
      <vt:lpstr>PowerPoint Presentation</vt:lpstr>
      <vt:lpstr>PowerPoint Presentation</vt:lpstr>
      <vt:lpstr>Employers should have asked themselves three questions</vt:lpstr>
      <vt:lpstr>PowerPoint Presentation</vt:lpstr>
      <vt:lpstr>Before and after....</vt:lpstr>
      <vt:lpstr>PowerPoint Presentation</vt:lpstr>
      <vt:lpstr>PowerPoint Presentation</vt:lpstr>
      <vt:lpstr>How does Occupational Health and Safety Play into all of this?</vt:lpstr>
      <vt:lpstr>PowerPoint Presentation</vt:lpstr>
      <vt:lpstr>PowerPoint Presentation</vt:lpstr>
      <vt:lpstr>PowerPoint Presentation</vt:lpstr>
      <vt:lpstr>PowerPoint Presentation</vt:lpstr>
      <vt:lpstr>PowerPoint Presentation</vt:lpstr>
      <vt:lpstr>PowerPoint Presentation</vt:lpstr>
      <vt:lpstr>The potential consequences of willful and immoral conduct by the employer</vt:lpstr>
      <vt:lpstr>PowerPoint Presentation</vt:lpstr>
      <vt:lpstr>How are these vaccines legally tied to the employer as their liability? </vt:lpstr>
      <vt:lpstr>Some very big regulatory complications for the federal employer....</vt:lpstr>
      <vt:lpstr>An example in mathematic probability and how it proves danger</vt:lpstr>
      <vt:lpstr>Another very big regulatory complication for the federal employer....</vt:lpstr>
      <vt:lpstr>Another very big regulatory complication for the federal employer....</vt:lpstr>
      <vt:lpstr>Another very big regulatory complication for the federal employer....</vt:lpstr>
      <vt:lpstr>Very big regulatory complications for the federal employer....continued</vt:lpstr>
      <vt:lpstr>PowerPoint Presentation</vt:lpstr>
      <vt:lpstr>Very big regulatory complications for the federal employer....continued</vt:lpstr>
      <vt:lpstr>Very big regulatory complications for the federal employer....continued</vt:lpstr>
      <vt:lpstr>Very big regulatory complications for the federal employer....continued</vt:lpstr>
      <vt:lpstr>To sum up  these basic safety concepts and facts </vt:lpstr>
      <vt:lpstr>To sum up...10 basic points</vt:lpstr>
      <vt:lpstr>Now on to my testimony regarding Canada Post...</vt:lpstr>
      <vt:lpstr>Now the very basics of safety have been touched on...why is my testimony unique?</vt:lpstr>
      <vt:lpstr>Now that danger has been defined, let’s make one thing absolutely clear: The vaccines provided by the federal employer meet the legal definition of “danger” as written in Canadian occupational health and safety law.</vt:lpstr>
      <vt:lpstr>PowerPoint Presentation</vt:lpstr>
      <vt:lpstr>PowerPoint Presentation</vt:lpstr>
      <vt:lpstr>PowerPoint Presentation</vt:lpstr>
      <vt:lpstr>My letter of informed consent and official work refusal...an overview</vt:lpstr>
      <vt:lpstr>PowerPoint Presentation</vt:lpstr>
      <vt:lpstr>Stage 1 - The investigation with my immediate team leader...</vt:lpstr>
      <vt:lpstr>Stage 1 - The investigation with my immediate team leader...continued</vt:lpstr>
      <vt:lpstr>Stage 1 - The investigation with my immediate team leader...continued</vt:lpstr>
      <vt:lpstr>PowerPoint Presentation</vt:lpstr>
      <vt:lpstr>Stage 2 – Investigation by the Local Joint Health and Safety Committee</vt:lpstr>
      <vt:lpstr>Stage 2 – Investigation by the Local Joint Health and Safety Committee (continued)</vt:lpstr>
      <vt:lpstr>Stage 2 – Investigation by the Local Joint Health and Safety Committee (continued)</vt:lpstr>
      <vt:lpstr>Stage 2 – Investigation by the Local Joint Health and Safety Committee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of the potential criminal offences that federal “Senior Officers” may have committed because of their vaccination mandate</vt:lpstr>
      <vt:lpstr>Some of the potential criminal offences that federal “Senior Officers” may have committed because of their vaccination mandate (continued)</vt:lpstr>
      <vt:lpstr>Some of the potential criminal offences that federal “Senior Officers” may have committed because of their vaccination mandate (continued)</vt:lpstr>
      <vt:lpstr>Appendix A – Timeline of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LOBO SAFETY</dc:creator>
  <cp:lastModifiedBy>LOBO SAFETY</cp:lastModifiedBy>
  <cp:revision>372</cp:revision>
  <dcterms:created xsi:type="dcterms:W3CDTF">2023-03-30T15:55:04Z</dcterms:created>
  <dcterms:modified xsi:type="dcterms:W3CDTF">2023-04-19T02:14:12Z</dcterms:modified>
</cp:coreProperties>
</file>