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1pPr>
    <a:lvl2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2pPr>
    <a:lvl3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3pPr>
    <a:lvl4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4pPr>
    <a:lvl5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5pPr>
    <a:lvl6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6pPr>
    <a:lvl7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7pPr>
    <a:lvl8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8pPr>
    <a:lvl9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E5E5E"/>
        </a:fontRef>
        <a:srgbClr val="5E5E5E"/>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ff" i="off">
        <a:fontRef idx="minor">
          <a:srgbClr val="5E5E5E"/>
        </a:fontRef>
        <a:srgbClr val="5E5E5E"/>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5E5E5E"/>
        </a:fontRef>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rgbClr val="81ADBB"/>
          </a:solidFill>
        </a:fill>
      </a:tcStyle>
    </a:firstRow>
  </a:tblStyle>
  <a:tblStyle styleId="{C7B018BB-80A7-4F77-B60F-C8B233D01FF8}" styleName="">
    <a:tblBg/>
    <a:wholeTbl>
      <a:tcTxStyle b="off" i="off">
        <a:fontRef idx="minor">
          <a:srgbClr val="002C3A"/>
        </a:fontRef>
        <a:srgbClr val="002C3A"/>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DB"/>
          </a:solidFill>
        </a:fill>
      </a:tcStyle>
    </a:wholeTbl>
    <a:band2H>
      <a:tcTxStyle b="def" i="def"/>
      <a:tcStyle>
        <a:tcBdr/>
        <a:fill>
          <a:solidFill>
            <a:srgbClr val="E9EC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2C3A"/>
        </a:fontRef>
        <a:srgbClr val="002C3A"/>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BCA"/>
          </a:solidFill>
        </a:fill>
      </a:tcStyle>
    </a:wholeTbl>
    <a:band2H>
      <a:tcTxStyle b="def" i="def"/>
      <a:tcStyle>
        <a:tcBdr/>
        <a:fill>
          <a:solidFill>
            <a:srgbClr val="ECEE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2C3A"/>
        </a:fontRef>
        <a:srgbClr val="002C3A"/>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FD3"/>
          </a:solidFill>
        </a:fill>
      </a:tcStyle>
    </a:wholeTbl>
    <a:band2H>
      <a:tcTxStyle b="def" i="def"/>
      <a:tcStyle>
        <a:tcBdr/>
        <a:fill>
          <a:solidFill>
            <a:srgbClr val="E9E8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2C3A"/>
        </a:fontRef>
        <a:srgbClr val="002C3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2C3A"/>
        </a:fontRef>
        <a:srgbClr val="002C3A"/>
      </a:tcTxStyle>
      <a:tcStyle>
        <a:tcBdr>
          <a:left>
            <a:ln w="12700" cap="flat">
              <a:noFill/>
              <a:miter lim="400000"/>
            </a:ln>
          </a:left>
          <a:right>
            <a:ln w="12700" cap="flat">
              <a:noFill/>
              <a:miter lim="400000"/>
            </a:ln>
          </a:right>
          <a:top>
            <a:ln w="50800" cap="flat">
              <a:solidFill>
                <a:srgbClr val="002C3A"/>
              </a:solidFill>
              <a:prstDash val="solid"/>
              <a:round/>
            </a:ln>
          </a:top>
          <a:bottom>
            <a:ln w="25400" cap="flat">
              <a:solidFill>
                <a:srgbClr val="002C3A"/>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2C3A"/>
              </a:solidFill>
              <a:prstDash val="solid"/>
              <a:round/>
            </a:ln>
          </a:top>
          <a:bottom>
            <a:ln w="25400" cap="flat">
              <a:solidFill>
                <a:srgbClr val="002C3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2C3A"/>
        </a:fontRef>
        <a:srgbClr val="002C3A"/>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D"/>
          </a:solidFill>
        </a:fill>
      </a:tcStyle>
    </a:wholeTbl>
    <a:band2H>
      <a:tcTxStyle b="def" i="def"/>
      <a:tcStyle>
        <a:tcBdr/>
        <a:fill>
          <a:solidFill>
            <a:srgbClr val="E6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C3A"/>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C3A"/>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C3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chemeClr val="accent1"/>
        </a:solidFill>
      </p:bgPr>
    </p:bg>
    <p:spTree>
      <p:nvGrpSpPr>
        <p:cNvPr id="1" name=""/>
        <p:cNvGrpSpPr/>
        <p:nvPr/>
      </p:nvGrpSpPr>
      <p:grpSpPr>
        <a:xfrm>
          <a:off x="0" y="0"/>
          <a:ext cx="0" cy="0"/>
          <a:chOff x="0" y="0"/>
          <a:chExt cx="0" cy="0"/>
        </a:xfrm>
      </p:grpSpPr>
      <p:sp>
        <p:nvSpPr>
          <p:cNvPr id="13" name="Line"/>
          <p:cNvSpPr/>
          <p:nvPr/>
        </p:nvSpPr>
        <p:spPr>
          <a:xfrm flipV="1">
            <a:off x="766877" y="12048065"/>
            <a:ext cx="22850243" cy="12703"/>
          </a:xfrm>
          <a:prstGeom prst="line">
            <a:avLst/>
          </a:prstGeom>
          <a:ln w="76200">
            <a:solidFill>
              <a:srgbClr val="1A5C71"/>
            </a:solidFill>
            <a:miter lim="400000"/>
          </a:ln>
        </p:spPr>
        <p:txBody>
          <a:bodyPr lIns="45718" tIns="45718" rIns="45718" bIns="45718"/>
          <a:lstStyle/>
          <a:p>
            <a:pPr/>
          </a:p>
        </p:txBody>
      </p:sp>
      <p:sp>
        <p:nvSpPr>
          <p:cNvPr id="14" name="Line"/>
          <p:cNvSpPr/>
          <p:nvPr/>
        </p:nvSpPr>
        <p:spPr>
          <a:xfrm>
            <a:off x="766877" y="952500"/>
            <a:ext cx="22850246" cy="0"/>
          </a:xfrm>
          <a:prstGeom prst="line">
            <a:avLst/>
          </a:prstGeom>
          <a:ln w="76200">
            <a:solidFill>
              <a:srgbClr val="1A5C71"/>
            </a:solidFill>
            <a:miter lim="400000"/>
          </a:ln>
        </p:spPr>
        <p:txBody>
          <a:bodyPr lIns="45718" tIns="45718" rIns="45718" bIns="45718"/>
          <a:lstStyle/>
          <a:p>
            <a:pPr/>
          </a:p>
        </p:txBody>
      </p:sp>
      <p:sp>
        <p:nvSpPr>
          <p:cNvPr id="15" name="Line"/>
          <p:cNvSpPr/>
          <p:nvPr/>
        </p:nvSpPr>
        <p:spPr>
          <a:xfrm flipV="1">
            <a:off x="6527799" y="12034557"/>
            <a:ext cx="3" cy="1114985"/>
          </a:xfrm>
          <a:prstGeom prst="line">
            <a:avLst/>
          </a:prstGeom>
          <a:ln w="76200">
            <a:solidFill>
              <a:srgbClr val="1A5C71"/>
            </a:solidFill>
            <a:miter lim="400000"/>
          </a:ln>
        </p:spPr>
        <p:txBody>
          <a:bodyPr lIns="45718" tIns="45718" rIns="45718" bIns="45718"/>
          <a:lstStyle/>
          <a:p>
            <a:pPr/>
          </a:p>
        </p:txBody>
      </p:sp>
      <p:sp>
        <p:nvSpPr>
          <p:cNvPr id="16" name="Line"/>
          <p:cNvSpPr/>
          <p:nvPr/>
        </p:nvSpPr>
        <p:spPr>
          <a:xfrm flipV="1">
            <a:off x="17856200" y="12034557"/>
            <a:ext cx="4" cy="1114985"/>
          </a:xfrm>
          <a:prstGeom prst="line">
            <a:avLst/>
          </a:prstGeom>
          <a:ln w="76200">
            <a:solidFill>
              <a:srgbClr val="1A5C71"/>
            </a:solidFill>
            <a:miter lim="400000"/>
          </a:ln>
        </p:spPr>
        <p:txBody>
          <a:bodyPr lIns="45718" tIns="45718" rIns="45718" bIns="45718"/>
          <a:lstStyle/>
          <a:p>
            <a:pPr/>
          </a:p>
        </p:txBody>
      </p:sp>
      <p:sp>
        <p:nvSpPr>
          <p:cNvPr id="17" name="Body Level One…"/>
          <p:cNvSpPr txBox="1"/>
          <p:nvPr>
            <p:ph type="body" sz="quarter" idx="1" hasCustomPrompt="1"/>
          </p:nvPr>
        </p:nvSpPr>
        <p:spPr>
          <a:xfrm>
            <a:off x="1181100" y="12364718"/>
            <a:ext cx="4965700" cy="467109"/>
          </a:xfrm>
          <a:prstGeom prst="rect">
            <a:avLst/>
          </a:prstGeom>
        </p:spPr>
        <p:txBody>
          <a:bodyPr/>
          <a:lstStyle>
            <a:lvl1pPr marL="0" indent="0" algn="ctr" defTabSz="584200">
              <a:lnSpc>
                <a:spcPct val="120000"/>
              </a:lnSpc>
              <a:spcBef>
                <a:spcPts val="0"/>
              </a:spcBef>
              <a:buSzTx/>
              <a:buNone/>
              <a:defRPr b="0" cap="all" spc="88" sz="2200">
                <a:solidFill>
                  <a:schemeClr val="accent5"/>
                </a:solidFill>
              </a:defRPr>
            </a:lvl1pPr>
            <a:lvl2pPr marL="0" indent="0" algn="ctr" defTabSz="584200">
              <a:lnSpc>
                <a:spcPct val="120000"/>
              </a:lnSpc>
              <a:spcBef>
                <a:spcPts val="0"/>
              </a:spcBef>
              <a:buSzTx/>
              <a:buNone/>
              <a:defRPr b="0" cap="all" spc="88" sz="2200">
                <a:solidFill>
                  <a:schemeClr val="accent5"/>
                </a:solidFill>
              </a:defRPr>
            </a:lvl2pPr>
            <a:lvl3pPr marL="0" indent="0" algn="ctr" defTabSz="584200">
              <a:lnSpc>
                <a:spcPct val="120000"/>
              </a:lnSpc>
              <a:spcBef>
                <a:spcPts val="0"/>
              </a:spcBef>
              <a:buSzTx/>
              <a:buNone/>
              <a:defRPr b="0" cap="all" spc="88" sz="2200">
                <a:solidFill>
                  <a:schemeClr val="accent5"/>
                </a:solidFill>
              </a:defRPr>
            </a:lvl3pPr>
            <a:lvl4pPr marL="0" indent="0" algn="ctr" defTabSz="584200">
              <a:lnSpc>
                <a:spcPct val="120000"/>
              </a:lnSpc>
              <a:spcBef>
                <a:spcPts val="0"/>
              </a:spcBef>
              <a:buSzTx/>
              <a:buNone/>
              <a:defRPr b="0" cap="all" spc="88" sz="2200">
                <a:solidFill>
                  <a:schemeClr val="accent5"/>
                </a:solidFill>
              </a:defRPr>
            </a:lvl4pPr>
            <a:lvl5pPr marL="0" indent="0" algn="ctr" defTabSz="584200">
              <a:lnSpc>
                <a:spcPct val="120000"/>
              </a:lnSpc>
              <a:spcBef>
                <a:spcPts val="0"/>
              </a:spcBef>
              <a:buSzTx/>
              <a:buNone/>
              <a:defRPr b="0" cap="all" spc="88" sz="2200">
                <a:solidFill>
                  <a:schemeClr val="accent5"/>
                </a:solidFill>
              </a:defRPr>
            </a:lvl5pPr>
          </a:lstStyle>
          <a:p>
            <a:pPr/>
            <a:r>
              <a:t>Topic</a:t>
            </a:r>
          </a:p>
          <a:p>
            <a:pPr lvl="1"/>
            <a:r>
              <a:t/>
            </a:r>
          </a:p>
          <a:p>
            <a:pPr lvl="2"/>
            <a:r>
              <a:t/>
            </a:r>
          </a:p>
          <a:p>
            <a:pPr lvl="3"/>
            <a:r>
              <a:t/>
            </a:r>
          </a:p>
          <a:p>
            <a:pPr lvl="4"/>
            <a:r>
              <a:t/>
            </a:r>
          </a:p>
        </p:txBody>
      </p:sp>
      <p:sp>
        <p:nvSpPr>
          <p:cNvPr id="18" name="Location"/>
          <p:cNvSpPr txBox="1"/>
          <p:nvPr>
            <p:ph type="body" sz="quarter" idx="21" hasCustomPrompt="1"/>
          </p:nvPr>
        </p:nvSpPr>
        <p:spPr>
          <a:xfrm>
            <a:off x="18237200" y="12364718"/>
            <a:ext cx="4965700" cy="467109"/>
          </a:xfrm>
          <a:prstGeom prst="rect">
            <a:avLst/>
          </a:prstGeom>
        </p:spPr>
        <p:txBody>
          <a:bodyPr/>
          <a:lstStyle>
            <a:lvl1pPr marL="0" indent="0" algn="ctr" defTabSz="584200">
              <a:lnSpc>
                <a:spcPct val="120000"/>
              </a:lnSpc>
              <a:spcBef>
                <a:spcPts val="0"/>
              </a:spcBef>
              <a:buSzTx/>
              <a:buNone/>
              <a:defRPr b="0" cap="all" spc="0" sz="2200">
                <a:solidFill>
                  <a:schemeClr val="accent5"/>
                </a:solidFill>
              </a:defRPr>
            </a:lvl1pPr>
          </a:lstStyle>
          <a:p>
            <a:pPr/>
            <a:r>
              <a:t>Location</a:t>
            </a:r>
          </a:p>
        </p:txBody>
      </p:sp>
      <p:sp>
        <p:nvSpPr>
          <p:cNvPr id="19" name="Author and Date"/>
          <p:cNvSpPr txBox="1"/>
          <p:nvPr>
            <p:ph type="body" sz="quarter" idx="22" hasCustomPrompt="1"/>
          </p:nvPr>
        </p:nvSpPr>
        <p:spPr>
          <a:xfrm>
            <a:off x="6946900" y="12233909"/>
            <a:ext cx="10490200" cy="706631"/>
          </a:xfrm>
          <a:prstGeom prst="rect">
            <a:avLst/>
          </a:prstGeom>
        </p:spPr>
        <p:txBody>
          <a:bodyPr/>
          <a:lstStyle>
            <a:lvl1pPr marL="0" indent="0" algn="ctr" defTabSz="584200">
              <a:lnSpc>
                <a:spcPct val="120000"/>
              </a:lnSpc>
              <a:spcBef>
                <a:spcPts val="0"/>
              </a:spcBef>
              <a:buSzTx/>
              <a:buNone/>
              <a:defRPr spc="100">
                <a:solidFill>
                  <a:schemeClr val="accent5"/>
                </a:solidFill>
              </a:defRPr>
            </a:lvl1pPr>
          </a:lstStyle>
          <a:p>
            <a:pPr/>
            <a:r>
              <a:t>Author and Date</a:t>
            </a:r>
          </a:p>
        </p:txBody>
      </p:sp>
      <p:sp>
        <p:nvSpPr>
          <p:cNvPr id="20" name="Presentation Title"/>
          <p:cNvSpPr txBox="1"/>
          <p:nvPr>
            <p:ph type="title" hasCustomPrompt="1"/>
          </p:nvPr>
        </p:nvSpPr>
        <p:spPr>
          <a:xfrm>
            <a:off x="2082800" y="4902200"/>
            <a:ext cx="20205700" cy="3911600"/>
          </a:xfrm>
          <a:prstGeom prst="rect">
            <a:avLst/>
          </a:prstGeom>
        </p:spPr>
        <p:txBody>
          <a:bodyPr/>
          <a:lstStyle>
            <a:lvl1pPr>
              <a:defRPr spc="330" sz="11000">
                <a:solidFill>
                  <a:srgbClr val="FFFFFF"/>
                </a:solidFill>
              </a:defRPr>
            </a:lvl1pPr>
          </a:lstStyle>
          <a:p>
            <a:pPr/>
            <a:r>
              <a:t>Presentation Title</a:t>
            </a:r>
          </a:p>
        </p:txBody>
      </p:sp>
      <p:sp>
        <p:nvSpPr>
          <p:cNvPr id="21" name="Body Level One…"/>
          <p:cNvSpPr txBox="1"/>
          <p:nvPr>
            <p:ph type="body" sz="quarter" idx="23" hasCustomPrompt="1"/>
          </p:nvPr>
        </p:nvSpPr>
        <p:spPr>
          <a:xfrm>
            <a:off x="2082800" y="3495675"/>
            <a:ext cx="20205700" cy="1614556"/>
          </a:xfrm>
          <a:prstGeom prst="rect">
            <a:avLst/>
          </a:prstGeom>
        </p:spPr>
        <p:txBody>
          <a:bodyPr anchor="b"/>
          <a:lstStyle/>
          <a:p>
            <a:pPr lvl="4" marL="0" indent="2121408" algn="ctr" defTabSz="257047">
              <a:lnSpc>
                <a:spcPct val="120000"/>
              </a:lnSpc>
              <a:spcBef>
                <a:spcPts val="0"/>
              </a:spcBef>
              <a:buSzTx/>
              <a:buNone/>
              <a:defRPr spc="0" sz="1500">
                <a:solidFill>
                  <a:schemeClr val="accent5"/>
                </a:solidFill>
              </a:defRPr>
            </a:pPr>
            <a:r>
              <a:t>Presentation Subtitle
</a:t>
            </a:r>
          </a:p>
        </p:txBody>
      </p:sp>
      <p:sp>
        <p:nvSpPr>
          <p:cNvPr id="22" name="Slide Number"/>
          <p:cNvSpPr txBox="1"/>
          <p:nvPr>
            <p:ph type="sldNum" sz="quarter" idx="2"/>
          </p:nvPr>
        </p:nvSpPr>
        <p:spPr>
          <a:xfrm>
            <a:off x="11988800" y="12890500"/>
            <a:ext cx="416053" cy="467107"/>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bg>
      <p:bgPr>
        <a:solidFill>
          <a:srgbClr val="F3F5B1"/>
        </a:solidFill>
      </p:bgPr>
    </p:bg>
    <p:spTree>
      <p:nvGrpSpPr>
        <p:cNvPr id="1" name=""/>
        <p:cNvGrpSpPr/>
        <p:nvPr/>
      </p:nvGrpSpPr>
      <p:grpSpPr>
        <a:xfrm>
          <a:off x="0" y="0"/>
          <a:ext cx="0" cy="0"/>
          <a:chOff x="0" y="0"/>
          <a:chExt cx="0" cy="0"/>
        </a:xfrm>
      </p:grpSpPr>
      <p:sp>
        <p:nvSpPr>
          <p:cNvPr id="119" name="Body Level One…"/>
          <p:cNvSpPr txBox="1"/>
          <p:nvPr>
            <p:ph type="body" sz="half" idx="1" hasCustomPrompt="1"/>
          </p:nvPr>
        </p:nvSpPr>
        <p:spPr>
          <a:xfrm>
            <a:off x="2082800" y="4337484"/>
            <a:ext cx="20205700" cy="4699003"/>
          </a:xfrm>
          <a:prstGeom prst="rect">
            <a:avLst/>
          </a:prstGeom>
        </p:spPr>
        <p:txBody>
          <a:bodyPr anchor="ctr"/>
          <a:lstStyle>
            <a:lvl1pPr marL="0" indent="0" algn="ctr" defTabSz="584200">
              <a:lnSpc>
                <a:spcPct val="90000"/>
              </a:lnSpc>
              <a:spcBef>
                <a:spcPts val="0"/>
              </a:spcBef>
              <a:buSzTx/>
              <a:buNone/>
              <a:defRPr cap="all" spc="270" sz="9000"/>
            </a:lvl1pPr>
            <a:lvl2pPr marL="0" indent="0" algn="ctr" defTabSz="584200">
              <a:lnSpc>
                <a:spcPct val="90000"/>
              </a:lnSpc>
              <a:spcBef>
                <a:spcPts val="0"/>
              </a:spcBef>
              <a:buSzTx/>
              <a:buNone/>
              <a:defRPr cap="all" spc="270" sz="9000"/>
            </a:lvl2pPr>
            <a:lvl3pPr marL="0" indent="0" algn="ctr" defTabSz="584200">
              <a:lnSpc>
                <a:spcPct val="90000"/>
              </a:lnSpc>
              <a:spcBef>
                <a:spcPts val="0"/>
              </a:spcBef>
              <a:buSzTx/>
              <a:buNone/>
              <a:defRPr cap="all" spc="270" sz="9000"/>
            </a:lvl3pPr>
            <a:lvl4pPr marL="0" indent="0" algn="ctr" defTabSz="584200">
              <a:lnSpc>
                <a:spcPct val="90000"/>
              </a:lnSpc>
              <a:spcBef>
                <a:spcPts val="0"/>
              </a:spcBef>
              <a:buSzTx/>
              <a:buNone/>
              <a:defRPr cap="all" spc="270" sz="9000"/>
            </a:lvl4pPr>
            <a:lvl5pPr marL="0" indent="0" algn="ctr" defTabSz="584200">
              <a:lnSpc>
                <a:spcPct val="90000"/>
              </a:lnSpc>
              <a:spcBef>
                <a:spcPts val="0"/>
              </a:spcBef>
              <a:buSzTx/>
              <a:buNone/>
              <a:defRPr cap="all" spc="270" sz="9000"/>
            </a:lvl5pPr>
          </a:lstStyle>
          <a:p>
            <a:pPr/>
            <a:r>
              <a:t>Statement</a:t>
            </a:r>
          </a:p>
          <a:p>
            <a:pPr lvl="1"/>
            <a:r>
              <a:t/>
            </a:r>
          </a:p>
          <a:p>
            <a:pPr lvl="2"/>
            <a:r>
              <a:t/>
            </a:r>
          </a:p>
          <a:p>
            <a:pPr lvl="3"/>
            <a:r>
              <a:t/>
            </a:r>
          </a:p>
          <a:p>
            <a:pPr lvl="4"/>
            <a:r>
              <a:t/>
            </a:r>
          </a:p>
        </p:txBody>
      </p:sp>
      <p:sp>
        <p:nvSpPr>
          <p:cNvPr id="120" name="Line"/>
          <p:cNvSpPr/>
          <p:nvPr/>
        </p:nvSpPr>
        <p:spPr>
          <a:xfrm>
            <a:off x="766877" y="952500"/>
            <a:ext cx="22850246" cy="0"/>
          </a:xfrm>
          <a:prstGeom prst="line">
            <a:avLst/>
          </a:prstGeom>
          <a:ln w="76200">
            <a:solidFill>
              <a:schemeClr val="accent1"/>
            </a:solidFill>
            <a:miter lim="400000"/>
          </a:ln>
        </p:spPr>
        <p:txBody>
          <a:bodyPr lIns="45718" tIns="45718" rIns="45718" bIns="45718"/>
          <a:lstStyle/>
          <a:p>
            <a:pPr/>
          </a:p>
        </p:txBody>
      </p:sp>
      <p:sp>
        <p:nvSpPr>
          <p:cNvPr id="121" name="Line"/>
          <p:cNvSpPr/>
          <p:nvPr/>
        </p:nvSpPr>
        <p:spPr>
          <a:xfrm>
            <a:off x="757215" y="12603829"/>
            <a:ext cx="22862945" cy="1"/>
          </a:xfrm>
          <a:prstGeom prst="line">
            <a:avLst/>
          </a:prstGeom>
          <a:ln w="76200">
            <a:solidFill>
              <a:schemeClr val="accent1"/>
            </a:solidFill>
            <a:miter lim="400000"/>
          </a:ln>
        </p:spPr>
        <p:txBody>
          <a:bodyPr lIns="45718" tIns="45718" rIns="45718" bIns="45718"/>
          <a:lstStyle/>
          <a:p>
            <a:pP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bg>
      <p:bgPr>
        <a:solidFill>
          <a:srgbClr val="F3F5B1"/>
        </a:solidFill>
      </p:bgPr>
    </p:bg>
    <p:spTree>
      <p:nvGrpSpPr>
        <p:cNvPr id="1" name=""/>
        <p:cNvGrpSpPr/>
        <p:nvPr/>
      </p:nvGrpSpPr>
      <p:grpSpPr>
        <a:xfrm>
          <a:off x="0" y="0"/>
          <a:ext cx="0" cy="0"/>
          <a:chOff x="0" y="0"/>
          <a:chExt cx="0" cy="0"/>
        </a:xfrm>
      </p:grpSpPr>
      <p:sp>
        <p:nvSpPr>
          <p:cNvPr id="129" name="Body Level One…"/>
          <p:cNvSpPr txBox="1"/>
          <p:nvPr>
            <p:ph type="body" idx="1" hasCustomPrompt="1"/>
          </p:nvPr>
        </p:nvSpPr>
        <p:spPr>
          <a:xfrm>
            <a:off x="2082800" y="1509784"/>
            <a:ext cx="20205700" cy="6852295"/>
          </a:xfrm>
          <a:prstGeom prst="rect">
            <a:avLst/>
          </a:prstGeom>
        </p:spPr>
        <p:txBody>
          <a:bodyPr anchor="b"/>
          <a:lstStyle>
            <a:lvl1pPr marL="0" indent="0" algn="ctr" defTabSz="584200">
              <a:lnSpc>
                <a:spcPct val="90000"/>
              </a:lnSpc>
              <a:spcBef>
                <a:spcPts val="0"/>
              </a:spcBef>
              <a:buSzTx/>
              <a:buNone/>
              <a:defRPr cap="all" spc="750" sz="25000"/>
            </a:lvl1pPr>
            <a:lvl2pPr marL="0" indent="0" algn="ctr" defTabSz="584200">
              <a:lnSpc>
                <a:spcPct val="90000"/>
              </a:lnSpc>
              <a:spcBef>
                <a:spcPts val="0"/>
              </a:spcBef>
              <a:buSzTx/>
              <a:buNone/>
              <a:defRPr cap="all" spc="750" sz="25000"/>
            </a:lvl2pPr>
            <a:lvl3pPr marL="0" indent="0" algn="ctr" defTabSz="584200">
              <a:lnSpc>
                <a:spcPct val="90000"/>
              </a:lnSpc>
              <a:spcBef>
                <a:spcPts val="0"/>
              </a:spcBef>
              <a:buSzTx/>
              <a:buNone/>
              <a:defRPr cap="all" spc="750" sz="25000"/>
            </a:lvl3pPr>
            <a:lvl4pPr marL="0" indent="0" algn="ctr" defTabSz="584200">
              <a:lnSpc>
                <a:spcPct val="90000"/>
              </a:lnSpc>
              <a:spcBef>
                <a:spcPts val="0"/>
              </a:spcBef>
              <a:buSzTx/>
              <a:buNone/>
              <a:defRPr cap="all" spc="750" sz="25000"/>
            </a:lvl4pPr>
            <a:lvl5pPr marL="0" indent="0" algn="ctr" defTabSz="584200">
              <a:lnSpc>
                <a:spcPct val="90000"/>
              </a:lnSpc>
              <a:spcBef>
                <a:spcPts val="0"/>
              </a:spcBef>
              <a:buSzTx/>
              <a:buNone/>
              <a:defRPr cap="all" spc="750" sz="25000"/>
            </a:lvl5pPr>
          </a:lstStyle>
          <a:p>
            <a:pPr/>
            <a:r>
              <a:t>100%</a:t>
            </a:r>
          </a:p>
          <a:p>
            <a:pPr lvl="1"/>
            <a:r>
              <a:t/>
            </a:r>
          </a:p>
          <a:p>
            <a:pPr lvl="2"/>
            <a:r>
              <a:t/>
            </a:r>
          </a:p>
          <a:p>
            <a:pPr lvl="3"/>
            <a:r>
              <a:t/>
            </a:r>
          </a:p>
          <a:p>
            <a:pPr lvl="4"/>
            <a:r>
              <a:t/>
            </a:r>
          </a:p>
        </p:txBody>
      </p:sp>
      <p:sp>
        <p:nvSpPr>
          <p:cNvPr id="130" name="Fact information"/>
          <p:cNvSpPr txBox="1"/>
          <p:nvPr>
            <p:ph type="body" sz="quarter" idx="21" hasCustomPrompt="1"/>
          </p:nvPr>
        </p:nvSpPr>
        <p:spPr>
          <a:xfrm>
            <a:off x="2082800" y="8407992"/>
            <a:ext cx="20205700" cy="694058"/>
          </a:xfrm>
          <a:prstGeom prst="rect">
            <a:avLst/>
          </a:prstGeom>
        </p:spPr>
        <p:txBody>
          <a:bodyPr/>
          <a:lstStyle>
            <a:lvl1pPr marL="0" indent="0" algn="ctr" defTabSz="584200">
              <a:lnSpc>
                <a:spcPct val="120000"/>
              </a:lnSpc>
              <a:spcBef>
                <a:spcPts val="0"/>
              </a:spcBef>
              <a:buSzTx/>
              <a:buNone/>
              <a:defRPr spc="100" sz="3500">
                <a:solidFill>
                  <a:schemeClr val="accent1"/>
                </a:solidFill>
              </a:defRPr>
            </a:lvl1pPr>
          </a:lstStyle>
          <a:p>
            <a:pPr/>
            <a:r>
              <a:t>Fact information</a:t>
            </a:r>
          </a:p>
        </p:txBody>
      </p:sp>
      <p:sp>
        <p:nvSpPr>
          <p:cNvPr id="131" name="Line"/>
          <p:cNvSpPr/>
          <p:nvPr/>
        </p:nvSpPr>
        <p:spPr>
          <a:xfrm flipV="1">
            <a:off x="761998" y="952497"/>
            <a:ext cx="22860006" cy="6"/>
          </a:xfrm>
          <a:prstGeom prst="line">
            <a:avLst/>
          </a:prstGeom>
          <a:ln w="76200">
            <a:solidFill>
              <a:schemeClr val="accent1"/>
            </a:solidFill>
            <a:miter lim="400000"/>
          </a:ln>
        </p:spPr>
        <p:txBody>
          <a:bodyPr lIns="45718" tIns="45718" rIns="45718" bIns="45718"/>
          <a:lstStyle/>
          <a:p>
            <a:pPr/>
          </a:p>
        </p:txBody>
      </p:sp>
      <p:sp>
        <p:nvSpPr>
          <p:cNvPr id="132" name="Line"/>
          <p:cNvSpPr/>
          <p:nvPr/>
        </p:nvSpPr>
        <p:spPr>
          <a:xfrm>
            <a:off x="766877" y="12598400"/>
            <a:ext cx="22850246" cy="0"/>
          </a:xfrm>
          <a:prstGeom prst="line">
            <a:avLst/>
          </a:prstGeom>
          <a:ln w="76200">
            <a:solidFill>
              <a:schemeClr val="accent1"/>
            </a:solidFill>
            <a:miter lim="400000"/>
          </a:ln>
        </p:spPr>
        <p:txBody>
          <a:bodyPr lIns="45718" tIns="45718" rIns="45718" bIns="45718"/>
          <a:lstStyle/>
          <a:p>
            <a:pPr/>
          </a:p>
        </p:txBody>
      </p:sp>
      <p:sp>
        <p:nvSpPr>
          <p:cNvPr id="1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solidFill>
          <a:srgbClr val="FFCBC5"/>
        </a:solidFill>
      </p:bgPr>
    </p:bg>
    <p:spTree>
      <p:nvGrpSpPr>
        <p:cNvPr id="1" name=""/>
        <p:cNvGrpSpPr/>
        <p:nvPr/>
      </p:nvGrpSpPr>
      <p:grpSpPr>
        <a:xfrm>
          <a:off x="0" y="0"/>
          <a:ext cx="0" cy="0"/>
          <a:chOff x="0" y="0"/>
          <a:chExt cx="0" cy="0"/>
        </a:xfrm>
      </p:grpSpPr>
      <p:sp>
        <p:nvSpPr>
          <p:cNvPr id="140" name="Body Level One…"/>
          <p:cNvSpPr txBox="1"/>
          <p:nvPr>
            <p:ph type="body" sz="quarter" idx="1" hasCustomPrompt="1"/>
          </p:nvPr>
        </p:nvSpPr>
        <p:spPr>
          <a:xfrm>
            <a:off x="2088436" y="11375559"/>
            <a:ext cx="20207127" cy="706631"/>
          </a:xfrm>
          <a:prstGeom prst="rect">
            <a:avLst/>
          </a:prstGeom>
        </p:spPr>
        <p:txBody>
          <a:bodyPr/>
          <a:lstStyle>
            <a:lvl1pPr marL="0" indent="0" algn="ctr" defTabSz="584200">
              <a:lnSpc>
                <a:spcPct val="120000"/>
              </a:lnSpc>
              <a:spcBef>
                <a:spcPts val="0"/>
              </a:spcBef>
              <a:buSzTx/>
              <a:buNone/>
              <a:defRPr spc="107">
                <a:solidFill>
                  <a:schemeClr val="accent1"/>
                </a:solidFill>
              </a:defRPr>
            </a:lvl1pPr>
            <a:lvl2pPr marL="0" indent="0" algn="ctr" defTabSz="584200">
              <a:lnSpc>
                <a:spcPct val="120000"/>
              </a:lnSpc>
              <a:spcBef>
                <a:spcPts val="0"/>
              </a:spcBef>
              <a:buSzTx/>
              <a:buNone/>
              <a:defRPr spc="107">
                <a:solidFill>
                  <a:schemeClr val="accent1"/>
                </a:solidFill>
              </a:defRPr>
            </a:lvl2pPr>
            <a:lvl3pPr marL="0" indent="0" algn="ctr" defTabSz="584200">
              <a:lnSpc>
                <a:spcPct val="120000"/>
              </a:lnSpc>
              <a:spcBef>
                <a:spcPts val="0"/>
              </a:spcBef>
              <a:buSzTx/>
              <a:buNone/>
              <a:defRPr spc="107">
                <a:solidFill>
                  <a:schemeClr val="accent1"/>
                </a:solidFill>
              </a:defRPr>
            </a:lvl3pPr>
            <a:lvl4pPr marL="0" indent="0" algn="ctr" defTabSz="584200">
              <a:lnSpc>
                <a:spcPct val="120000"/>
              </a:lnSpc>
              <a:spcBef>
                <a:spcPts val="0"/>
              </a:spcBef>
              <a:buSzTx/>
              <a:buNone/>
              <a:defRPr spc="107">
                <a:solidFill>
                  <a:schemeClr val="accent1"/>
                </a:solidFill>
              </a:defRPr>
            </a:lvl4pPr>
            <a:lvl5pPr marL="0" indent="0" algn="ctr" defTabSz="584200">
              <a:lnSpc>
                <a:spcPct val="120000"/>
              </a:lnSpc>
              <a:spcBef>
                <a:spcPts val="0"/>
              </a:spcBef>
              <a:buSzTx/>
              <a:buNone/>
              <a:defRPr spc="107">
                <a:solidFill>
                  <a:schemeClr val="accent1"/>
                </a:solidFill>
              </a:defRPr>
            </a:lvl5pPr>
          </a:lstStyle>
          <a:p>
            <a:pPr/>
            <a:r>
              <a:t>Attribution</a:t>
            </a:r>
          </a:p>
          <a:p>
            <a:pPr lvl="1"/>
            <a:r>
              <a:t/>
            </a:r>
          </a:p>
          <a:p>
            <a:pPr lvl="2"/>
            <a:r>
              <a:t/>
            </a:r>
          </a:p>
          <a:p>
            <a:pPr lvl="3"/>
            <a:r>
              <a:t/>
            </a:r>
          </a:p>
          <a:p>
            <a:pPr lvl="4"/>
            <a:r>
              <a:t/>
            </a:r>
          </a:p>
        </p:txBody>
      </p:sp>
      <p:sp>
        <p:nvSpPr>
          <p:cNvPr id="141" name="Line"/>
          <p:cNvSpPr/>
          <p:nvPr/>
        </p:nvSpPr>
        <p:spPr>
          <a:xfrm flipV="1">
            <a:off x="761998" y="952497"/>
            <a:ext cx="22860006" cy="6"/>
          </a:xfrm>
          <a:prstGeom prst="line">
            <a:avLst/>
          </a:prstGeom>
          <a:ln w="76200">
            <a:solidFill>
              <a:srgbClr val="1A5C71"/>
            </a:solidFill>
            <a:miter lim="400000"/>
          </a:ln>
        </p:spPr>
        <p:txBody>
          <a:bodyPr lIns="45718" tIns="45718" rIns="45718" bIns="45718"/>
          <a:lstStyle/>
          <a:p>
            <a:pPr/>
          </a:p>
        </p:txBody>
      </p:sp>
      <p:sp>
        <p:nvSpPr>
          <p:cNvPr id="142" name="Line"/>
          <p:cNvSpPr/>
          <p:nvPr/>
        </p:nvSpPr>
        <p:spPr>
          <a:xfrm>
            <a:off x="761998" y="12598400"/>
            <a:ext cx="22860006" cy="0"/>
          </a:xfrm>
          <a:prstGeom prst="line">
            <a:avLst/>
          </a:prstGeom>
          <a:ln w="76200">
            <a:solidFill>
              <a:srgbClr val="1A5C71"/>
            </a:solidFill>
            <a:miter lim="400000"/>
          </a:ln>
        </p:spPr>
        <p:txBody>
          <a:bodyPr lIns="45718" tIns="45718" rIns="45718" bIns="45718"/>
          <a:lstStyle/>
          <a:p>
            <a:pPr/>
          </a:p>
        </p:txBody>
      </p:sp>
      <p:sp>
        <p:nvSpPr>
          <p:cNvPr id="143" name="Body Level One…"/>
          <p:cNvSpPr txBox="1"/>
          <p:nvPr>
            <p:ph type="body" sz="half" idx="21" hasCustomPrompt="1"/>
          </p:nvPr>
        </p:nvSpPr>
        <p:spPr>
          <a:xfrm>
            <a:off x="2088436" y="4298870"/>
            <a:ext cx="20207128" cy="4699003"/>
          </a:xfrm>
          <a:prstGeom prst="rect">
            <a:avLst/>
          </a:prstGeom>
        </p:spPr>
        <p:txBody>
          <a:bodyPr anchor="ctr"/>
          <a:lstStyle/>
          <a:p>
            <a:pPr lvl="4" marL="0" indent="2587751" algn="ctr" defTabSz="356361">
              <a:lnSpc>
                <a:spcPct val="90000"/>
              </a:lnSpc>
              <a:spcBef>
                <a:spcPts val="0"/>
              </a:spcBef>
              <a:buSzTx/>
              <a:buNone/>
              <a:defRPr cap="all" spc="0" sz="5700"/>
            </a:pPr>
            <a:r>
              <a:t>“Notable Quote”
</a:t>
            </a:r>
          </a:p>
        </p:txBody>
      </p:sp>
      <p:sp>
        <p:nvSpPr>
          <p:cNvPr id="1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51" name="Pink typewriter on a pink three-drawer dresser in front of a pink wall"/>
          <p:cNvSpPr/>
          <p:nvPr>
            <p:ph type="pic" idx="21"/>
          </p:nvPr>
        </p:nvSpPr>
        <p:spPr>
          <a:xfrm>
            <a:off x="-609600" y="431800"/>
            <a:ext cx="21514743" cy="12103100"/>
          </a:xfrm>
          <a:prstGeom prst="rect">
            <a:avLst/>
          </a:prstGeom>
          <a:ln w="114300">
            <a:solidFill>
              <a:srgbClr val="FFFFFF"/>
            </a:solidFill>
          </a:ln>
        </p:spPr>
        <p:txBody>
          <a:bodyPr lIns="91439" tIns="45719" rIns="91439" bIns="45719">
            <a:noAutofit/>
          </a:bodyPr>
          <a:lstStyle/>
          <a:p>
            <a:pPr/>
          </a:p>
        </p:txBody>
      </p:sp>
      <p:sp>
        <p:nvSpPr>
          <p:cNvPr id="152" name="Bright turquoise cassette tape on a pink background"/>
          <p:cNvSpPr/>
          <p:nvPr>
            <p:ph type="pic" sz="quarter" idx="22"/>
          </p:nvPr>
        </p:nvSpPr>
        <p:spPr>
          <a:xfrm>
            <a:off x="15836900" y="-203200"/>
            <a:ext cx="7747000" cy="7747000"/>
          </a:xfrm>
          <a:prstGeom prst="rect">
            <a:avLst/>
          </a:prstGeom>
          <a:ln w="114300">
            <a:solidFill>
              <a:srgbClr val="FFFFFF"/>
            </a:solidFill>
          </a:ln>
        </p:spPr>
        <p:txBody>
          <a:bodyPr lIns="91439" tIns="45719" rIns="91439" bIns="45719">
            <a:noAutofit/>
          </a:bodyPr>
          <a:lstStyle/>
          <a:p>
            <a:pPr/>
          </a:p>
        </p:txBody>
      </p:sp>
      <p:sp>
        <p:nvSpPr>
          <p:cNvPr id="153" name="Small retro clock on a green shelf against a yellow background"/>
          <p:cNvSpPr/>
          <p:nvPr>
            <p:ph type="pic" idx="23"/>
          </p:nvPr>
        </p:nvSpPr>
        <p:spPr>
          <a:xfrm>
            <a:off x="10769600" y="-6083300"/>
            <a:ext cx="17881600" cy="23842133"/>
          </a:xfrm>
          <a:prstGeom prst="rect">
            <a:avLst/>
          </a:prstGeom>
          <a:ln w="114300">
            <a:solidFill>
              <a:srgbClr val="FFFFFF"/>
            </a:solidFill>
          </a:ln>
        </p:spPr>
        <p:txBody>
          <a:bodyPr lIns="91439" tIns="45719" rIns="91439" bIns="45719">
            <a:noAutofit/>
          </a:bodyPr>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61" name="Four vintage television sets in a row with fluorescent colors: pink, blue, orange, and green"/>
          <p:cNvSpPr/>
          <p:nvPr>
            <p:ph type="pic" idx="21"/>
          </p:nvPr>
        </p:nvSpPr>
        <p:spPr>
          <a:xfrm>
            <a:off x="760214" y="279400"/>
            <a:ext cx="22863633" cy="12866707"/>
          </a:xfrm>
          <a:prstGeom prst="rect">
            <a:avLst/>
          </a:prstGeom>
          <a:ln w="114300">
            <a:solidFill>
              <a:srgbClr val="FFFFFF"/>
            </a:solidFill>
          </a:ln>
        </p:spPr>
        <p:txBody>
          <a:bodyPr lIns="91439" tIns="45719" rIns="91439" bIns="45719">
            <a:noAutofit/>
          </a:bodyPr>
          <a:lstStyle/>
          <a:p>
            <a:pP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bg>
      <p:bgPr>
        <a:solidFill>
          <a:srgbClr val="FFFFFF"/>
        </a:solidFill>
      </p:bgPr>
    </p:bg>
    <p:spTree>
      <p:nvGrpSpPr>
        <p:cNvPr id="1" name=""/>
        <p:cNvGrpSpPr/>
        <p:nvPr/>
      </p:nvGrpSpPr>
      <p:grpSpPr>
        <a:xfrm>
          <a:off x="0" y="0"/>
          <a:ext cx="0" cy="0"/>
          <a:chOff x="0" y="0"/>
          <a:chExt cx="0" cy="0"/>
        </a:xfrm>
      </p:grpSpPr>
      <p:sp>
        <p:nvSpPr>
          <p:cNvPr id="29" name="row of seven small retro clocks on a green shelf against a yellow background"/>
          <p:cNvSpPr/>
          <p:nvPr>
            <p:ph type="pic" idx="21"/>
          </p:nvPr>
        </p:nvSpPr>
        <p:spPr>
          <a:xfrm>
            <a:off x="0" y="-2757142"/>
            <a:ext cx="24384000" cy="19230284"/>
          </a:xfrm>
          <a:prstGeom prst="rect">
            <a:avLst/>
          </a:prstGeom>
        </p:spPr>
        <p:txBody>
          <a:bodyPr lIns="91439" tIns="45719" rIns="91439" bIns="45719">
            <a:noAutofit/>
          </a:bodyPr>
          <a:lstStyle/>
          <a:p>
            <a:pPr/>
          </a:p>
        </p:txBody>
      </p:sp>
      <p:sp>
        <p:nvSpPr>
          <p:cNvPr id="30" name="Body Level One…"/>
          <p:cNvSpPr txBox="1"/>
          <p:nvPr>
            <p:ph type="body" sz="quarter" idx="1" hasCustomPrompt="1"/>
          </p:nvPr>
        </p:nvSpPr>
        <p:spPr>
          <a:xfrm>
            <a:off x="1181100" y="12364718"/>
            <a:ext cx="4965700" cy="467109"/>
          </a:xfrm>
          <a:prstGeom prst="rect">
            <a:avLst/>
          </a:prstGeom>
        </p:spPr>
        <p:txBody>
          <a:bodyPr/>
          <a:lstStyle>
            <a:lvl1pPr marL="0" indent="0" algn="ctr" defTabSz="584200">
              <a:lnSpc>
                <a:spcPct val="120000"/>
              </a:lnSpc>
              <a:spcBef>
                <a:spcPts val="0"/>
              </a:spcBef>
              <a:buSzTx/>
              <a:buNone/>
              <a:defRPr b="0" cap="all" spc="88" sz="2200">
                <a:solidFill>
                  <a:srgbClr val="FFFFFF"/>
                </a:solidFill>
              </a:defRPr>
            </a:lvl1pPr>
            <a:lvl2pPr marL="0" indent="0" algn="ctr" defTabSz="584200">
              <a:lnSpc>
                <a:spcPct val="120000"/>
              </a:lnSpc>
              <a:spcBef>
                <a:spcPts val="0"/>
              </a:spcBef>
              <a:buSzTx/>
              <a:buNone/>
              <a:defRPr b="0" cap="all" spc="88" sz="2200">
                <a:solidFill>
                  <a:srgbClr val="FFFFFF"/>
                </a:solidFill>
              </a:defRPr>
            </a:lvl2pPr>
            <a:lvl3pPr marL="0" indent="0" algn="ctr" defTabSz="584200">
              <a:lnSpc>
                <a:spcPct val="120000"/>
              </a:lnSpc>
              <a:spcBef>
                <a:spcPts val="0"/>
              </a:spcBef>
              <a:buSzTx/>
              <a:buNone/>
              <a:defRPr b="0" cap="all" spc="88" sz="2200">
                <a:solidFill>
                  <a:srgbClr val="FFFFFF"/>
                </a:solidFill>
              </a:defRPr>
            </a:lvl3pPr>
            <a:lvl4pPr marL="0" indent="0" algn="ctr" defTabSz="584200">
              <a:lnSpc>
                <a:spcPct val="120000"/>
              </a:lnSpc>
              <a:spcBef>
                <a:spcPts val="0"/>
              </a:spcBef>
              <a:buSzTx/>
              <a:buNone/>
              <a:defRPr b="0" cap="all" spc="88" sz="2200">
                <a:solidFill>
                  <a:srgbClr val="FFFFFF"/>
                </a:solidFill>
              </a:defRPr>
            </a:lvl4pPr>
            <a:lvl5pPr marL="0" indent="0" algn="ctr" defTabSz="584200">
              <a:lnSpc>
                <a:spcPct val="120000"/>
              </a:lnSpc>
              <a:spcBef>
                <a:spcPts val="0"/>
              </a:spcBef>
              <a:buSzTx/>
              <a:buNone/>
              <a:defRPr b="0" cap="all" spc="88" sz="2200">
                <a:solidFill>
                  <a:srgbClr val="FFFFFF"/>
                </a:solidFill>
              </a:defRPr>
            </a:lvl5pPr>
          </a:lstStyle>
          <a:p>
            <a:pPr/>
            <a:r>
              <a:t>Topic</a:t>
            </a:r>
          </a:p>
          <a:p>
            <a:pPr lvl="1"/>
            <a:r>
              <a:t/>
            </a:r>
          </a:p>
          <a:p>
            <a:pPr lvl="2"/>
            <a:r>
              <a:t/>
            </a:r>
          </a:p>
          <a:p>
            <a:pPr lvl="3"/>
            <a:r>
              <a:t/>
            </a:r>
          </a:p>
          <a:p>
            <a:pPr lvl="4"/>
            <a:r>
              <a:t/>
            </a:r>
          </a:p>
        </p:txBody>
      </p:sp>
      <p:sp>
        <p:nvSpPr>
          <p:cNvPr id="31" name="Location"/>
          <p:cNvSpPr txBox="1"/>
          <p:nvPr>
            <p:ph type="body" sz="quarter" idx="22" hasCustomPrompt="1"/>
          </p:nvPr>
        </p:nvSpPr>
        <p:spPr>
          <a:xfrm>
            <a:off x="18237200" y="12364718"/>
            <a:ext cx="4965700" cy="467109"/>
          </a:xfrm>
          <a:prstGeom prst="rect">
            <a:avLst/>
          </a:prstGeom>
        </p:spPr>
        <p:txBody>
          <a:bodyPr/>
          <a:lstStyle>
            <a:lvl1pPr marL="0" indent="0" algn="ctr" defTabSz="584200">
              <a:lnSpc>
                <a:spcPct val="120000"/>
              </a:lnSpc>
              <a:spcBef>
                <a:spcPts val="0"/>
              </a:spcBef>
              <a:buSzTx/>
              <a:buNone/>
              <a:defRPr b="0" cap="all" spc="0" sz="2200">
                <a:solidFill>
                  <a:srgbClr val="FFFFFF"/>
                </a:solidFill>
              </a:defRPr>
            </a:lvl1pPr>
          </a:lstStyle>
          <a:p>
            <a:pPr/>
            <a:r>
              <a:t>Location</a:t>
            </a:r>
          </a:p>
        </p:txBody>
      </p:sp>
      <p:sp>
        <p:nvSpPr>
          <p:cNvPr id="32" name="Author and Date"/>
          <p:cNvSpPr txBox="1"/>
          <p:nvPr>
            <p:ph type="body" sz="quarter" idx="23" hasCustomPrompt="1"/>
          </p:nvPr>
        </p:nvSpPr>
        <p:spPr>
          <a:xfrm>
            <a:off x="6946900" y="12233909"/>
            <a:ext cx="10490200" cy="706631"/>
          </a:xfrm>
          <a:prstGeom prst="rect">
            <a:avLst/>
          </a:prstGeom>
        </p:spPr>
        <p:txBody>
          <a:bodyPr/>
          <a:lstStyle>
            <a:lvl1pPr marL="0" indent="0" algn="ctr" defTabSz="584200">
              <a:lnSpc>
                <a:spcPct val="120000"/>
              </a:lnSpc>
              <a:spcBef>
                <a:spcPts val="0"/>
              </a:spcBef>
              <a:buSzTx/>
              <a:buNone/>
              <a:defRPr spc="100">
                <a:solidFill>
                  <a:srgbClr val="FFFFFF"/>
                </a:solidFill>
              </a:defRPr>
            </a:lvl1pPr>
          </a:lstStyle>
          <a:p>
            <a:pPr/>
            <a:r>
              <a:t>Author and Date</a:t>
            </a:r>
          </a:p>
        </p:txBody>
      </p:sp>
      <p:sp>
        <p:nvSpPr>
          <p:cNvPr id="33" name="Line"/>
          <p:cNvSpPr/>
          <p:nvPr/>
        </p:nvSpPr>
        <p:spPr>
          <a:xfrm>
            <a:off x="766877" y="12060766"/>
            <a:ext cx="22850244" cy="1"/>
          </a:xfrm>
          <a:prstGeom prst="line">
            <a:avLst/>
          </a:prstGeom>
          <a:ln w="76200">
            <a:solidFill>
              <a:schemeClr val="accent1"/>
            </a:solidFill>
            <a:miter lim="400000"/>
          </a:ln>
        </p:spPr>
        <p:txBody>
          <a:bodyPr lIns="45718" tIns="45718" rIns="45718" bIns="45718"/>
          <a:lstStyle/>
          <a:p>
            <a:pPr/>
          </a:p>
        </p:txBody>
      </p:sp>
      <p:sp>
        <p:nvSpPr>
          <p:cNvPr id="34" name="Line"/>
          <p:cNvSpPr/>
          <p:nvPr/>
        </p:nvSpPr>
        <p:spPr>
          <a:xfrm flipV="1">
            <a:off x="6527799" y="12034557"/>
            <a:ext cx="3" cy="1114985"/>
          </a:xfrm>
          <a:prstGeom prst="line">
            <a:avLst/>
          </a:prstGeom>
          <a:ln w="76200">
            <a:solidFill>
              <a:schemeClr val="accent1"/>
            </a:solidFill>
            <a:miter lim="400000"/>
          </a:ln>
        </p:spPr>
        <p:txBody>
          <a:bodyPr lIns="45718" tIns="45718" rIns="45718" bIns="45718"/>
          <a:lstStyle/>
          <a:p>
            <a:pPr/>
          </a:p>
        </p:txBody>
      </p:sp>
      <p:sp>
        <p:nvSpPr>
          <p:cNvPr id="35" name="Line"/>
          <p:cNvSpPr/>
          <p:nvPr/>
        </p:nvSpPr>
        <p:spPr>
          <a:xfrm flipV="1">
            <a:off x="17856200" y="12034557"/>
            <a:ext cx="4" cy="1114985"/>
          </a:xfrm>
          <a:prstGeom prst="line">
            <a:avLst/>
          </a:prstGeom>
          <a:ln w="76200">
            <a:solidFill>
              <a:schemeClr val="accent1"/>
            </a:solidFill>
            <a:miter lim="400000"/>
          </a:ln>
        </p:spPr>
        <p:txBody>
          <a:bodyPr lIns="45718" tIns="45718" rIns="45718" bIns="45718"/>
          <a:lstStyle/>
          <a:p>
            <a:pPr/>
          </a:p>
        </p:txBody>
      </p:sp>
      <p:sp>
        <p:nvSpPr>
          <p:cNvPr id="36" name="Line"/>
          <p:cNvSpPr/>
          <p:nvPr/>
        </p:nvSpPr>
        <p:spPr>
          <a:xfrm>
            <a:off x="766877" y="952500"/>
            <a:ext cx="22850246" cy="1"/>
          </a:xfrm>
          <a:prstGeom prst="line">
            <a:avLst/>
          </a:prstGeom>
          <a:ln w="76200">
            <a:solidFill>
              <a:schemeClr val="accent1"/>
            </a:solidFill>
            <a:miter lim="400000"/>
          </a:ln>
        </p:spPr>
        <p:txBody>
          <a:bodyPr lIns="45718" tIns="45718" rIns="45718" bIns="45718"/>
          <a:lstStyle/>
          <a:p>
            <a:pPr/>
          </a:p>
        </p:txBody>
      </p:sp>
      <p:sp>
        <p:nvSpPr>
          <p:cNvPr id="37" name="Body Level One…"/>
          <p:cNvSpPr txBox="1"/>
          <p:nvPr>
            <p:ph type="body" sz="quarter" idx="24" hasCustomPrompt="1"/>
          </p:nvPr>
        </p:nvSpPr>
        <p:spPr>
          <a:xfrm>
            <a:off x="2082800" y="3492500"/>
            <a:ext cx="20205700" cy="1612900"/>
          </a:xfrm>
          <a:prstGeom prst="rect">
            <a:avLst/>
          </a:prstGeom>
        </p:spPr>
        <p:txBody>
          <a:bodyPr anchor="b"/>
          <a:lstStyle/>
          <a:p>
            <a:pPr lvl="4" marL="0" indent="2121408" algn="ctr" defTabSz="257047">
              <a:lnSpc>
                <a:spcPct val="120000"/>
              </a:lnSpc>
              <a:spcBef>
                <a:spcPts val="0"/>
              </a:spcBef>
              <a:buSzTx/>
              <a:buNone/>
              <a:defRPr spc="0" sz="1500">
                <a:solidFill>
                  <a:srgbClr val="FFFFFF"/>
                </a:solidFill>
              </a:defRPr>
            </a:pPr>
            <a:r>
              <a:t>Presentation Subtitle
</a:t>
            </a:r>
          </a:p>
        </p:txBody>
      </p:sp>
      <p:sp>
        <p:nvSpPr>
          <p:cNvPr id="38" name="Presentation Title"/>
          <p:cNvSpPr txBox="1"/>
          <p:nvPr>
            <p:ph type="title" hasCustomPrompt="1"/>
          </p:nvPr>
        </p:nvSpPr>
        <p:spPr>
          <a:xfrm>
            <a:off x="2082800" y="4902200"/>
            <a:ext cx="20205700" cy="3911600"/>
          </a:xfrm>
          <a:prstGeom prst="rect">
            <a:avLst/>
          </a:prstGeom>
        </p:spPr>
        <p:txBody>
          <a:bodyPr/>
          <a:lstStyle>
            <a:lvl1pPr>
              <a:defRPr spc="330" sz="11000">
                <a:solidFill>
                  <a:srgbClr val="FFFFFF"/>
                </a:solidFill>
              </a:defRPr>
            </a:lvl1pPr>
          </a:lstStyle>
          <a:p>
            <a:pPr/>
            <a:r>
              <a:t>Presentation Title</a:t>
            </a:r>
          </a:p>
        </p:txBody>
      </p:sp>
      <p:sp>
        <p:nvSpPr>
          <p:cNvPr id="39" name="Slide Number"/>
          <p:cNvSpPr txBox="1"/>
          <p:nvPr>
            <p:ph type="sldNum" sz="quarter" idx="2"/>
          </p:nvPr>
        </p:nvSpPr>
        <p:spPr>
          <a:xfrm>
            <a:off x="11988800" y="12890500"/>
            <a:ext cx="416053" cy="46710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46" name="Body Level One…"/>
          <p:cNvSpPr txBox="1"/>
          <p:nvPr>
            <p:ph type="body" sz="quarter" idx="1" hasCustomPrompt="1"/>
          </p:nvPr>
        </p:nvSpPr>
        <p:spPr>
          <a:xfrm>
            <a:off x="1270000" y="8015916"/>
            <a:ext cx="11785600" cy="3848103"/>
          </a:xfrm>
          <a:prstGeom prst="rect">
            <a:avLst/>
          </a:prstGeom>
        </p:spPr>
        <p:txBody>
          <a:bodyPr/>
          <a:lstStyle>
            <a:lvl1pPr marL="0" indent="0" algn="ctr" defTabSz="584200">
              <a:lnSpc>
                <a:spcPct val="120000"/>
              </a:lnSpc>
              <a:spcBef>
                <a:spcPts val="0"/>
              </a:spcBef>
              <a:buSzTx/>
              <a:buNone/>
              <a:defRPr spc="107">
                <a:solidFill>
                  <a:srgbClr val="8AACB9"/>
                </a:solidFill>
              </a:defRPr>
            </a:lvl1pPr>
            <a:lvl2pPr marL="0" indent="0" algn="ctr" defTabSz="584200">
              <a:lnSpc>
                <a:spcPct val="120000"/>
              </a:lnSpc>
              <a:spcBef>
                <a:spcPts val="0"/>
              </a:spcBef>
              <a:buSzTx/>
              <a:buNone/>
              <a:defRPr spc="107">
                <a:solidFill>
                  <a:srgbClr val="8AACB9"/>
                </a:solidFill>
              </a:defRPr>
            </a:lvl2pPr>
            <a:lvl3pPr marL="0" indent="0" algn="ctr" defTabSz="584200">
              <a:lnSpc>
                <a:spcPct val="120000"/>
              </a:lnSpc>
              <a:spcBef>
                <a:spcPts val="0"/>
              </a:spcBef>
              <a:buSzTx/>
              <a:buNone/>
              <a:defRPr spc="107">
                <a:solidFill>
                  <a:srgbClr val="8AACB9"/>
                </a:solidFill>
              </a:defRPr>
            </a:lvl3pPr>
            <a:lvl4pPr marL="0" indent="0" algn="ctr" defTabSz="584200">
              <a:lnSpc>
                <a:spcPct val="120000"/>
              </a:lnSpc>
              <a:spcBef>
                <a:spcPts val="0"/>
              </a:spcBef>
              <a:buSzTx/>
              <a:buNone/>
              <a:defRPr spc="107">
                <a:solidFill>
                  <a:srgbClr val="8AACB9"/>
                </a:solidFill>
              </a:defRPr>
            </a:lvl4pPr>
            <a:lvl5pPr marL="0" indent="0" algn="ctr" defTabSz="584200">
              <a:lnSpc>
                <a:spcPct val="120000"/>
              </a:lnSpc>
              <a:spcBef>
                <a:spcPts val="0"/>
              </a:spcBef>
              <a:buSzTx/>
              <a:buNone/>
              <a:defRPr spc="107">
                <a:solidFill>
                  <a:srgbClr val="8AACB9"/>
                </a:solidFill>
              </a:defRPr>
            </a:lvl5pPr>
          </a:lstStyle>
          <a:p>
            <a:pPr/>
            <a:r>
              <a:t>Slide Subtitle</a:t>
            </a:r>
          </a:p>
          <a:p>
            <a:pPr lvl="1"/>
            <a:r>
              <a:t/>
            </a:r>
          </a:p>
          <a:p>
            <a:pPr lvl="2"/>
            <a:r>
              <a:t/>
            </a:r>
          </a:p>
          <a:p>
            <a:pPr lvl="3"/>
            <a:r>
              <a:t/>
            </a:r>
          </a:p>
          <a:p>
            <a:pPr lvl="4"/>
            <a:r>
              <a:t/>
            </a:r>
          </a:p>
        </p:txBody>
      </p:sp>
      <p:sp>
        <p:nvSpPr>
          <p:cNvPr id="47" name="Slide Title"/>
          <p:cNvSpPr txBox="1"/>
          <p:nvPr>
            <p:ph type="title" hasCustomPrompt="1"/>
          </p:nvPr>
        </p:nvSpPr>
        <p:spPr>
          <a:xfrm>
            <a:off x="1270000" y="4925417"/>
            <a:ext cx="11785600" cy="2933703"/>
          </a:xfrm>
          <a:prstGeom prst="rect">
            <a:avLst/>
          </a:prstGeom>
        </p:spPr>
        <p:txBody>
          <a:bodyPr anchor="b"/>
          <a:lstStyle/>
          <a:p>
            <a:pPr/>
            <a:r>
              <a:t>Slide Title</a:t>
            </a:r>
          </a:p>
        </p:txBody>
      </p:sp>
      <p:sp>
        <p:nvSpPr>
          <p:cNvPr id="48" name="Pink typewriter on a pink three-drawer dresser in front of a pink wall"/>
          <p:cNvSpPr/>
          <p:nvPr>
            <p:ph type="pic" idx="21"/>
          </p:nvPr>
        </p:nvSpPr>
        <p:spPr>
          <a:xfrm>
            <a:off x="12801600" y="1895694"/>
            <a:ext cx="17642204" cy="9924611"/>
          </a:xfrm>
          <a:prstGeom prst="rect">
            <a:avLst/>
          </a:prstGeom>
          <a:ln w="114300">
            <a:solidFill>
              <a:srgbClr val="FFFFFF"/>
            </a:solidFill>
          </a:ln>
        </p:spPr>
        <p:txBody>
          <a:bodyPr lIns="91439" tIns="45719" rIns="91439" bIns="45719">
            <a:noAutofit/>
          </a:bodyPr>
          <a:lstStyle/>
          <a:p>
            <a:pPr/>
          </a:p>
        </p:txBody>
      </p:sp>
      <p:sp>
        <p:nvSpPr>
          <p:cNvPr id="49" name="Line"/>
          <p:cNvSpPr/>
          <p:nvPr/>
        </p:nvSpPr>
        <p:spPr>
          <a:xfrm>
            <a:off x="757215" y="12603829"/>
            <a:ext cx="22862945" cy="1"/>
          </a:xfrm>
          <a:prstGeom prst="line">
            <a:avLst/>
          </a:prstGeom>
          <a:ln w="76200">
            <a:solidFill>
              <a:srgbClr val="443658"/>
            </a:solidFill>
            <a:miter lim="400000"/>
          </a:ln>
        </p:spPr>
        <p:txBody>
          <a:bodyPr lIns="45718" tIns="45718" rIns="45718" bIns="45718"/>
          <a:lstStyle/>
          <a:p>
            <a:pPr/>
          </a:p>
        </p:txBody>
      </p:sp>
      <p:sp>
        <p:nvSpPr>
          <p:cNvPr id="50" name="Line"/>
          <p:cNvSpPr/>
          <p:nvPr/>
        </p:nvSpPr>
        <p:spPr>
          <a:xfrm flipV="1">
            <a:off x="762000" y="952498"/>
            <a:ext cx="22860004" cy="4"/>
          </a:xfrm>
          <a:prstGeom prst="line">
            <a:avLst/>
          </a:prstGeom>
          <a:ln w="76200">
            <a:solidFill>
              <a:srgbClr val="443658"/>
            </a:solidFill>
            <a:miter lim="400000"/>
          </a:ln>
        </p:spPr>
        <p:txBody>
          <a:bodyPr lIns="45718" tIns="45718" rIns="45718" bIns="45718"/>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8" name="Body Level One…"/>
          <p:cNvSpPr txBox="1"/>
          <p:nvPr>
            <p:ph type="body" sz="half" idx="1" hasCustomPrompt="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Slide bullet text</a:t>
            </a:r>
          </a:p>
          <a:p>
            <a:pPr lvl="1"/>
            <a:r>
              <a:t/>
            </a:r>
          </a:p>
          <a:p>
            <a:pPr lvl="2"/>
            <a:r>
              <a:t/>
            </a:r>
          </a:p>
          <a:p>
            <a:pPr lvl="3"/>
            <a:r>
              <a:t/>
            </a:r>
          </a:p>
          <a:p>
            <a:pPr lvl="4"/>
            <a:r>
              <a:t/>
            </a:r>
          </a:p>
        </p:txBody>
      </p:sp>
      <p:sp>
        <p:nvSpPr>
          <p:cNvPr id="59" name="Slide Title"/>
          <p:cNvSpPr txBox="1"/>
          <p:nvPr>
            <p:ph type="title" hasCustomPrompt="1"/>
          </p:nvPr>
        </p:nvSpPr>
        <p:spPr>
          <a:prstGeom prst="rect">
            <a:avLst/>
          </a:prstGeom>
        </p:spPr>
        <p:txBody>
          <a:bodyPr/>
          <a:lstStyle/>
          <a:p>
            <a:pPr/>
            <a:r>
              <a:t>Slide Title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7" name="Body Level One…"/>
          <p:cNvSpPr txBox="1"/>
          <p:nvPr>
            <p:ph type="body" sz="half" idx="1" hasCustomPrompt="1"/>
          </p:nvPr>
        </p:nvSpPr>
        <p:spPr>
          <a:prstGeom prst="rect">
            <a:avLst/>
          </a:prstGeom>
        </p:spPr>
        <p:txBody>
          <a:bodyPr numCol="2" spcCol="1289180"/>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Slide bullet text</a:t>
            </a:r>
          </a:p>
          <a:p>
            <a:pPr lvl="1"/>
            <a:r>
              <a:t/>
            </a:r>
          </a:p>
          <a:p>
            <a:pPr lvl="2"/>
            <a:r>
              <a:t/>
            </a:r>
          </a:p>
          <a:p>
            <a:pPr lvl="3"/>
            <a:r>
              <a:t/>
            </a:r>
          </a:p>
          <a:p>
            <a:pPr lvl="4"/>
            <a:r>
              <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5" name="Slide Title"/>
          <p:cNvSpPr txBox="1"/>
          <p:nvPr>
            <p:ph type="title" hasCustomPrompt="1"/>
          </p:nvPr>
        </p:nvSpPr>
        <p:spPr>
          <a:xfrm>
            <a:off x="1270000" y="1851223"/>
            <a:ext cx="11785600" cy="4084936"/>
          </a:xfrm>
          <a:prstGeom prst="rect">
            <a:avLst/>
          </a:prstGeom>
        </p:spPr>
        <p:txBody>
          <a:bodyPr anchor="b"/>
          <a:lstStyle/>
          <a:p>
            <a:pPr/>
            <a:r>
              <a:t>Slide Title</a:t>
            </a:r>
          </a:p>
        </p:txBody>
      </p:sp>
      <p:sp>
        <p:nvSpPr>
          <p:cNvPr id="76" name="Body Level One…"/>
          <p:cNvSpPr txBox="1"/>
          <p:nvPr>
            <p:ph type="body" sz="quarter" idx="1" hasCustomPrompt="1"/>
          </p:nvPr>
        </p:nvSpPr>
        <p:spPr>
          <a:xfrm>
            <a:off x="2088433" y="6720284"/>
            <a:ext cx="10972804" cy="5467171"/>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Slide bullet text</a:t>
            </a:r>
          </a:p>
          <a:p>
            <a:pPr lvl="1"/>
            <a:r>
              <a:t/>
            </a:r>
          </a:p>
          <a:p>
            <a:pPr lvl="2"/>
            <a:r>
              <a:t/>
            </a:r>
          </a:p>
          <a:p>
            <a:pPr lvl="3"/>
            <a:r>
              <a:t/>
            </a:r>
          </a:p>
          <a:p>
            <a:pPr lvl="4"/>
            <a:r>
              <a:t/>
            </a:r>
          </a:p>
        </p:txBody>
      </p:sp>
      <p:sp>
        <p:nvSpPr>
          <p:cNvPr id="77" name="Vintage television in front of yellow patterned wallpaper"/>
          <p:cNvSpPr/>
          <p:nvPr>
            <p:ph type="pic" idx="21"/>
          </p:nvPr>
        </p:nvSpPr>
        <p:spPr>
          <a:xfrm>
            <a:off x="12661900" y="-2501900"/>
            <a:ext cx="11077576" cy="14770100"/>
          </a:xfrm>
          <a:prstGeom prst="rect">
            <a:avLst/>
          </a:prstGeom>
          <a:ln w="114300">
            <a:solidFill>
              <a:srgbClr val="FFFFFF"/>
            </a:solidFill>
          </a:ln>
        </p:spPr>
        <p:txBody>
          <a:bodyPr lIns="91439" tIns="45719" rIns="91439" bIns="45719">
            <a:noAutofit/>
          </a:bodyPr>
          <a:lstStyle/>
          <a:p>
            <a:pPr/>
          </a:p>
        </p:txBody>
      </p:sp>
      <p:sp>
        <p:nvSpPr>
          <p:cNvPr id="78" name="Line"/>
          <p:cNvSpPr/>
          <p:nvPr/>
        </p:nvSpPr>
        <p:spPr>
          <a:xfrm flipV="1">
            <a:off x="762000" y="952498"/>
            <a:ext cx="22860004" cy="4"/>
          </a:xfrm>
          <a:prstGeom prst="line">
            <a:avLst/>
          </a:prstGeom>
          <a:ln w="76200">
            <a:solidFill>
              <a:srgbClr val="443658"/>
            </a:solidFill>
            <a:miter lim="400000"/>
          </a:ln>
        </p:spPr>
        <p:txBody>
          <a:bodyPr lIns="45718" tIns="45718" rIns="45718" bIns="45718"/>
          <a:lstStyle/>
          <a:p>
            <a:pPr/>
          </a:p>
        </p:txBody>
      </p:sp>
      <p:sp>
        <p:nvSpPr>
          <p:cNvPr id="79" name="Line"/>
          <p:cNvSpPr/>
          <p:nvPr/>
        </p:nvSpPr>
        <p:spPr>
          <a:xfrm>
            <a:off x="761998" y="12598400"/>
            <a:ext cx="22860006" cy="0"/>
          </a:xfrm>
          <a:prstGeom prst="line">
            <a:avLst/>
          </a:prstGeom>
          <a:ln w="76200">
            <a:solidFill>
              <a:srgbClr val="443658"/>
            </a:solidFill>
            <a:miter lim="400000"/>
          </a:ln>
        </p:spPr>
        <p:txBody>
          <a:bodyPr lIns="45718" tIns="45718" rIns="45718" bIns="45718"/>
          <a:lstStyle/>
          <a:p>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bg>
      <p:bgPr>
        <a:solidFill>
          <a:schemeClr val="accent1"/>
        </a:solidFill>
      </p:bgPr>
    </p:bg>
    <p:spTree>
      <p:nvGrpSpPr>
        <p:cNvPr id="1" name=""/>
        <p:cNvGrpSpPr/>
        <p:nvPr/>
      </p:nvGrpSpPr>
      <p:grpSpPr>
        <a:xfrm>
          <a:off x="0" y="0"/>
          <a:ext cx="0" cy="0"/>
          <a:chOff x="0" y="0"/>
          <a:chExt cx="0" cy="0"/>
        </a:xfrm>
      </p:grpSpPr>
      <p:sp>
        <p:nvSpPr>
          <p:cNvPr id="87" name="Section Title"/>
          <p:cNvSpPr txBox="1"/>
          <p:nvPr>
            <p:ph type="title" hasCustomPrompt="1"/>
          </p:nvPr>
        </p:nvSpPr>
        <p:spPr>
          <a:xfrm>
            <a:off x="2086105" y="4292600"/>
            <a:ext cx="20205704" cy="5651500"/>
          </a:xfrm>
          <a:prstGeom prst="rect">
            <a:avLst/>
          </a:prstGeom>
        </p:spPr>
        <p:txBody>
          <a:bodyPr anchor="ctr"/>
          <a:lstStyle>
            <a:lvl1pPr>
              <a:defRPr spc="330" sz="11000">
                <a:solidFill>
                  <a:schemeClr val="accent5"/>
                </a:solidFill>
              </a:defRPr>
            </a:lvl1pPr>
          </a:lstStyle>
          <a:p>
            <a:pPr/>
            <a:r>
              <a:t>Section Title</a:t>
            </a:r>
          </a:p>
        </p:txBody>
      </p:sp>
      <p:sp>
        <p:nvSpPr>
          <p:cNvPr id="88" name="Line"/>
          <p:cNvSpPr/>
          <p:nvPr/>
        </p:nvSpPr>
        <p:spPr>
          <a:xfrm flipV="1">
            <a:off x="761998" y="952497"/>
            <a:ext cx="22860006" cy="6"/>
          </a:xfrm>
          <a:prstGeom prst="line">
            <a:avLst/>
          </a:prstGeom>
          <a:ln w="76200">
            <a:solidFill>
              <a:schemeClr val="accent5"/>
            </a:solidFill>
            <a:miter lim="400000"/>
          </a:ln>
        </p:spPr>
        <p:txBody>
          <a:bodyPr lIns="45718" tIns="45718" rIns="45718" bIns="45718"/>
          <a:lstStyle/>
          <a:p>
            <a:pPr/>
          </a:p>
        </p:txBody>
      </p:sp>
      <p:sp>
        <p:nvSpPr>
          <p:cNvPr id="89" name="Line"/>
          <p:cNvSpPr/>
          <p:nvPr/>
        </p:nvSpPr>
        <p:spPr>
          <a:xfrm>
            <a:off x="761998" y="12598400"/>
            <a:ext cx="22860006" cy="0"/>
          </a:xfrm>
          <a:prstGeom prst="line">
            <a:avLst/>
          </a:prstGeom>
          <a:ln w="76200">
            <a:solidFill>
              <a:schemeClr val="accent5"/>
            </a:solidFill>
            <a:miter lim="400000"/>
          </a:ln>
        </p:spPr>
        <p:txBody>
          <a:bodyPr lIns="45718" tIns="45718" rIns="45718" bIns="45718"/>
          <a:lstStyle/>
          <a:p>
            <a:pPr/>
          </a:p>
        </p:txBody>
      </p:sp>
      <p:sp>
        <p:nvSpPr>
          <p:cNvPr id="9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97" name="Line"/>
          <p:cNvSpPr/>
          <p:nvPr/>
        </p:nvSpPr>
        <p:spPr>
          <a:xfrm flipV="1">
            <a:off x="762000" y="952498"/>
            <a:ext cx="22860004" cy="4"/>
          </a:xfrm>
          <a:prstGeom prst="line">
            <a:avLst/>
          </a:prstGeom>
          <a:ln w="76200">
            <a:solidFill>
              <a:srgbClr val="443658"/>
            </a:solidFill>
            <a:miter lim="400000"/>
          </a:ln>
        </p:spPr>
        <p:txBody>
          <a:bodyPr lIns="45718" tIns="45718" rIns="45718" bIns="45718"/>
          <a:lstStyle/>
          <a:p>
            <a:pPr/>
          </a:p>
        </p:txBody>
      </p:sp>
      <p:sp>
        <p:nvSpPr>
          <p:cNvPr id="98" name="Line"/>
          <p:cNvSpPr/>
          <p:nvPr/>
        </p:nvSpPr>
        <p:spPr>
          <a:xfrm>
            <a:off x="757215" y="12603829"/>
            <a:ext cx="22862945" cy="1"/>
          </a:xfrm>
          <a:prstGeom prst="line">
            <a:avLst/>
          </a:prstGeom>
          <a:ln w="76200">
            <a:solidFill>
              <a:srgbClr val="443658"/>
            </a:solidFill>
            <a:miter lim="400000"/>
          </a:ln>
        </p:spPr>
        <p:txBody>
          <a:bodyPr lIns="45718" tIns="45718" rIns="45718" bIns="45718"/>
          <a:lstStyle/>
          <a:p>
            <a:pPr/>
          </a:p>
        </p:txBody>
      </p:sp>
      <p:sp>
        <p:nvSpPr>
          <p:cNvPr id="99" name="Slide Title"/>
          <p:cNvSpPr txBox="1"/>
          <p:nvPr>
            <p:ph type="title" hasCustomPrompt="1"/>
          </p:nvPr>
        </p:nvSpPr>
        <p:spPr>
          <a:xfrm>
            <a:off x="2082800" y="1282700"/>
            <a:ext cx="20205700" cy="1651000"/>
          </a:xfrm>
          <a:prstGeom prst="rect">
            <a:avLst/>
          </a:prstGeom>
        </p:spPr>
        <p:txBody>
          <a:bodyPr/>
          <a:lstStyle/>
          <a:p>
            <a:pPr/>
            <a:r>
              <a:t>Slide Title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107" name="Body Level One…"/>
          <p:cNvSpPr txBox="1"/>
          <p:nvPr>
            <p:ph type="body" sz="quarter" idx="1" hasCustomPrompt="1"/>
          </p:nvPr>
        </p:nvSpPr>
        <p:spPr>
          <a:xfrm>
            <a:off x="2082800" y="2795091"/>
            <a:ext cx="20205700" cy="605030"/>
          </a:xfrm>
          <a:prstGeom prst="rect">
            <a:avLst/>
          </a:prstGeom>
        </p:spPr>
        <p:txBody>
          <a:bodyPr lIns="0" tIns="0" rIns="0" bIns="0" anchor="ctr"/>
          <a:lstStyle>
            <a:lvl1pPr marL="0" indent="0" algn="ctr" defTabSz="584200">
              <a:lnSpc>
                <a:spcPct val="120000"/>
              </a:lnSpc>
              <a:spcBef>
                <a:spcPts val="0"/>
              </a:spcBef>
              <a:buSzTx/>
              <a:buNone/>
              <a:defRPr spc="107">
                <a:solidFill>
                  <a:srgbClr val="8AACB9"/>
                </a:solidFill>
              </a:defRPr>
            </a:lvl1pPr>
            <a:lvl2pPr marL="0" indent="0" algn="ctr" defTabSz="584200">
              <a:lnSpc>
                <a:spcPct val="120000"/>
              </a:lnSpc>
              <a:spcBef>
                <a:spcPts val="0"/>
              </a:spcBef>
              <a:buSzTx/>
              <a:buNone/>
              <a:defRPr spc="107">
                <a:solidFill>
                  <a:srgbClr val="8AACB9"/>
                </a:solidFill>
              </a:defRPr>
            </a:lvl2pPr>
            <a:lvl3pPr marL="0" indent="0" algn="ctr" defTabSz="584200">
              <a:lnSpc>
                <a:spcPct val="120000"/>
              </a:lnSpc>
              <a:spcBef>
                <a:spcPts val="0"/>
              </a:spcBef>
              <a:buSzTx/>
              <a:buNone/>
              <a:defRPr spc="107">
                <a:solidFill>
                  <a:srgbClr val="8AACB9"/>
                </a:solidFill>
              </a:defRPr>
            </a:lvl3pPr>
            <a:lvl4pPr marL="0" indent="0" algn="ctr" defTabSz="584200">
              <a:lnSpc>
                <a:spcPct val="120000"/>
              </a:lnSpc>
              <a:spcBef>
                <a:spcPts val="0"/>
              </a:spcBef>
              <a:buSzTx/>
              <a:buNone/>
              <a:defRPr spc="107">
                <a:solidFill>
                  <a:srgbClr val="8AACB9"/>
                </a:solidFill>
              </a:defRPr>
            </a:lvl4pPr>
            <a:lvl5pPr marL="0" indent="0" algn="ctr" defTabSz="584200">
              <a:lnSpc>
                <a:spcPct val="120000"/>
              </a:lnSpc>
              <a:spcBef>
                <a:spcPts val="0"/>
              </a:spcBef>
              <a:buSzTx/>
              <a:buNone/>
              <a:defRPr spc="107">
                <a:solidFill>
                  <a:srgbClr val="8AACB9"/>
                </a:solidFill>
              </a:defRPr>
            </a:lvl5pPr>
          </a:lstStyle>
          <a:p>
            <a:pPr/>
            <a:r>
              <a:t>Agenda Subtitle</a:t>
            </a:r>
          </a:p>
          <a:p>
            <a:pPr lvl="1"/>
            <a:r>
              <a:t/>
            </a:r>
          </a:p>
          <a:p>
            <a:pPr lvl="2"/>
            <a:r>
              <a:t/>
            </a:r>
          </a:p>
          <a:p>
            <a:pPr lvl="3"/>
            <a:r>
              <a:t/>
            </a:r>
          </a:p>
          <a:p>
            <a:pPr lvl="4"/>
            <a:r>
              <a:t/>
            </a:r>
          </a:p>
        </p:txBody>
      </p:sp>
      <p:sp>
        <p:nvSpPr>
          <p:cNvPr id="108" name="Body Level One…"/>
          <p:cNvSpPr txBox="1"/>
          <p:nvPr>
            <p:ph type="body" idx="21" hasCustomPrompt="1"/>
          </p:nvPr>
        </p:nvSpPr>
        <p:spPr>
          <a:xfrm>
            <a:off x="2082800" y="4055764"/>
            <a:ext cx="20205700" cy="6731001"/>
          </a:xfrm>
          <a:prstGeom prst="rect">
            <a:avLst/>
          </a:prstGeom>
        </p:spPr>
        <p:txBody>
          <a:bodyPr/>
          <a:lstStyle>
            <a:lvl1pPr marL="177800" indent="-177800" algn="ctr" defTabSz="2641600">
              <a:spcBef>
                <a:spcPts val="4400"/>
              </a:spcBef>
              <a:buSzTx/>
              <a:buNone/>
              <a:tabLst>
                <a:tab pos="5384800" algn="l"/>
              </a:tabLst>
              <a:defRPr spc="0" sz="5000"/>
            </a:lvl1pPr>
          </a:lstStyle>
          <a:p>
            <a:pPr/>
            <a:r>
              <a:t>Agenda Topics</a:t>
            </a:r>
          </a:p>
        </p:txBody>
      </p:sp>
      <p:sp>
        <p:nvSpPr>
          <p:cNvPr id="109" name="Agenda Title"/>
          <p:cNvSpPr txBox="1"/>
          <p:nvPr>
            <p:ph type="title" hasCustomPrompt="1"/>
          </p:nvPr>
        </p:nvSpPr>
        <p:spPr>
          <a:xfrm>
            <a:off x="2082800" y="1282700"/>
            <a:ext cx="20205700" cy="1651000"/>
          </a:xfrm>
          <a:prstGeom prst="rect">
            <a:avLst/>
          </a:prstGeom>
        </p:spPr>
        <p:txBody>
          <a:bodyPr/>
          <a:lstStyle>
            <a:lvl1pPr>
              <a:defRPr>
                <a:solidFill>
                  <a:srgbClr val="1A5C71"/>
                </a:solidFill>
              </a:defRPr>
            </a:lvl1pPr>
          </a:lstStyle>
          <a:p>
            <a:pPr/>
            <a:r>
              <a:t>Agenda Title</a:t>
            </a:r>
          </a:p>
        </p:txBody>
      </p:sp>
      <p:sp>
        <p:nvSpPr>
          <p:cNvPr id="110" name="Line"/>
          <p:cNvSpPr/>
          <p:nvPr/>
        </p:nvSpPr>
        <p:spPr>
          <a:xfrm>
            <a:off x="757215" y="12603829"/>
            <a:ext cx="22862945" cy="1"/>
          </a:xfrm>
          <a:prstGeom prst="line">
            <a:avLst/>
          </a:prstGeom>
          <a:ln w="76200">
            <a:solidFill>
              <a:schemeClr val="accent1"/>
            </a:solidFill>
            <a:miter lim="400000"/>
          </a:ln>
        </p:spPr>
        <p:txBody>
          <a:bodyPr lIns="45718" tIns="45718" rIns="45718" bIns="45718"/>
          <a:lstStyle/>
          <a:p>
            <a:pPr/>
          </a:p>
        </p:txBody>
      </p:sp>
      <p:sp>
        <p:nvSpPr>
          <p:cNvPr id="111" name="Line"/>
          <p:cNvSpPr/>
          <p:nvPr/>
        </p:nvSpPr>
        <p:spPr>
          <a:xfrm flipV="1">
            <a:off x="761998" y="952497"/>
            <a:ext cx="22860006" cy="6"/>
          </a:xfrm>
          <a:prstGeom prst="line">
            <a:avLst/>
          </a:prstGeom>
          <a:ln w="76200">
            <a:solidFill>
              <a:schemeClr val="accent1"/>
            </a:solidFill>
            <a:miter lim="400000"/>
          </a:ln>
        </p:spPr>
        <p:txBody>
          <a:bodyPr lIns="45718" tIns="45718" rIns="45718" bIns="45718"/>
          <a:lstStyle/>
          <a:p>
            <a:pP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5F2"/>
        </a:solidFill>
      </p:bgPr>
    </p:bg>
    <p:spTree>
      <p:nvGrpSpPr>
        <p:cNvPr id="1" name=""/>
        <p:cNvGrpSpPr/>
        <p:nvPr/>
      </p:nvGrpSpPr>
      <p:grpSpPr>
        <a:xfrm>
          <a:off x="0" y="0"/>
          <a:ext cx="0" cy="0"/>
          <a:chOff x="0" y="0"/>
          <a:chExt cx="0" cy="0"/>
        </a:xfrm>
      </p:grpSpPr>
      <p:sp>
        <p:nvSpPr>
          <p:cNvPr id="2" name="Line"/>
          <p:cNvSpPr/>
          <p:nvPr/>
        </p:nvSpPr>
        <p:spPr>
          <a:xfrm>
            <a:off x="766877" y="952500"/>
            <a:ext cx="22850246" cy="1"/>
          </a:xfrm>
          <a:prstGeom prst="line">
            <a:avLst/>
          </a:prstGeom>
          <a:ln w="76200">
            <a:solidFill>
              <a:srgbClr val="443658"/>
            </a:solidFill>
            <a:miter lim="400000"/>
          </a:ln>
        </p:spPr>
        <p:txBody>
          <a:bodyPr lIns="45718" tIns="45718" rIns="45718" bIns="45718"/>
          <a:lstStyle/>
          <a:p>
            <a:pPr/>
          </a:p>
        </p:txBody>
      </p:sp>
      <p:sp>
        <p:nvSpPr>
          <p:cNvPr id="3" name="Line"/>
          <p:cNvSpPr/>
          <p:nvPr/>
        </p:nvSpPr>
        <p:spPr>
          <a:xfrm>
            <a:off x="757215" y="12603829"/>
            <a:ext cx="22862945" cy="1"/>
          </a:xfrm>
          <a:prstGeom prst="line">
            <a:avLst/>
          </a:prstGeom>
          <a:ln w="76200">
            <a:solidFill>
              <a:srgbClr val="443658"/>
            </a:solidFill>
            <a:miter lim="400000"/>
          </a:ln>
        </p:spPr>
        <p:txBody>
          <a:bodyPr lIns="45718" tIns="45718" rIns="45718" bIns="45718"/>
          <a:lstStyle/>
          <a:p>
            <a:pPr/>
          </a:p>
        </p:txBody>
      </p:sp>
      <p:sp>
        <p:nvSpPr>
          <p:cNvPr id="4" name="Body Level One…"/>
          <p:cNvSpPr txBox="1"/>
          <p:nvPr>
            <p:ph type="body" idx="1" hasCustomPrompt="1"/>
          </p:nvPr>
        </p:nvSpPr>
        <p:spPr>
          <a:xfrm>
            <a:off x="2082800" y="4195233"/>
            <a:ext cx="20207127" cy="6282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Slide bullet text</a:t>
            </a:r>
          </a:p>
          <a:p>
            <a:pPr lvl="1"/>
            <a:r>
              <a:t/>
            </a:r>
          </a:p>
          <a:p>
            <a:pPr lvl="2"/>
            <a:r>
              <a:t/>
            </a:r>
          </a:p>
          <a:p>
            <a:pPr lvl="3"/>
            <a:r>
              <a:t/>
            </a:r>
          </a:p>
          <a:p>
            <a:pPr lvl="4"/>
            <a:r>
              <a:t/>
            </a:r>
          </a:p>
        </p:txBody>
      </p:sp>
      <p:sp>
        <p:nvSpPr>
          <p:cNvPr id="5" name="Slide Title"/>
          <p:cNvSpPr txBox="1"/>
          <p:nvPr>
            <p:ph type="title" hasCustomPrompt="1"/>
          </p:nvPr>
        </p:nvSpPr>
        <p:spPr>
          <a:xfrm>
            <a:off x="2088436" y="1282700"/>
            <a:ext cx="20207128" cy="1649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6" name="Slide Number"/>
          <p:cNvSpPr txBox="1"/>
          <p:nvPr>
            <p:ph type="sldNum" sz="quarter" idx="2"/>
          </p:nvPr>
        </p:nvSpPr>
        <p:spPr>
          <a:xfrm>
            <a:off x="11990323" y="12890500"/>
            <a:ext cx="416053" cy="467107"/>
          </a:xfrm>
          <a:prstGeom prst="rect">
            <a:avLst/>
          </a:prstGeom>
          <a:ln w="12700">
            <a:miter lim="400000"/>
          </a:ln>
        </p:spPr>
        <p:txBody>
          <a:bodyPr wrap="none" lIns="50800" tIns="50800" rIns="50800" bIns="50800" anchor="b">
            <a:spAutoFit/>
          </a:bodyPr>
          <a:lstStyle>
            <a:lvl1pPr defTabSz="584200">
              <a:defRPr spc="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1pPr>
      <a:lvl2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2pPr>
      <a:lvl3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3pPr>
      <a:lvl4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4pPr>
      <a:lvl5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5pPr>
      <a:lvl6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6pPr>
      <a:lvl7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7pPr>
      <a:lvl8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8pPr>
      <a:lvl9pPr marL="0" marR="0" indent="0" algn="ctr" defTabSz="584200" rtl="0" latinLnBrk="0">
        <a:lnSpc>
          <a:spcPct val="90000"/>
        </a:lnSpc>
        <a:spcBef>
          <a:spcPts val="0"/>
        </a:spcBef>
        <a:spcAft>
          <a:spcPts val="0"/>
        </a:spcAft>
        <a:buClrTx/>
        <a:buSzTx/>
        <a:buFontTx/>
        <a:buNone/>
        <a:tabLst/>
        <a:defRPr b="1" baseline="0" cap="all" i="0" spc="270" strike="noStrike" sz="9000" u="none">
          <a:solidFill>
            <a:schemeClr val="accent6"/>
          </a:solidFill>
          <a:uFillTx/>
          <a:latin typeface="Graphik"/>
          <a:ea typeface="Graphik"/>
          <a:cs typeface="Graphik"/>
          <a:sym typeface="Graphik"/>
        </a:defRPr>
      </a:lvl9pPr>
    </p:titleStyle>
    <p:bodyStyle>
      <a:lvl1pPr marL="635000" marR="0" indent="-635000" algn="l" defTabSz="355600" rtl="0" latinLnBrk="0">
        <a:lnSpc>
          <a:spcPct val="100000"/>
        </a:lnSpc>
        <a:spcBef>
          <a:spcPts val="4300"/>
        </a:spcBef>
        <a:spcAft>
          <a:spcPts val="0"/>
        </a:spcAft>
        <a:buClrTx/>
        <a:buSzPct val="100000"/>
        <a:buFontTx/>
        <a:buBlip>
          <a:blip r:embed="rId2"/>
        </a:buBlip>
        <a:tabLst/>
        <a:defRPr b="1" baseline="0" cap="none" i="0" spc="36" strike="noStrike" sz="3600" u="none">
          <a:solidFill>
            <a:srgbClr val="1A5C71"/>
          </a:solidFill>
          <a:uFillTx/>
          <a:latin typeface="Graphik"/>
          <a:ea typeface="Graphik"/>
          <a:cs typeface="Graphik"/>
          <a:sym typeface="Graphik"/>
        </a:defRPr>
      </a:lvl1pPr>
      <a:lvl2pPr marL="1270000" marR="0" indent="-635000" algn="l" defTabSz="355600" rtl="0" latinLnBrk="0">
        <a:lnSpc>
          <a:spcPct val="100000"/>
        </a:lnSpc>
        <a:spcBef>
          <a:spcPts val="4300"/>
        </a:spcBef>
        <a:spcAft>
          <a:spcPts val="0"/>
        </a:spcAft>
        <a:buClrTx/>
        <a:buSzPct val="100000"/>
        <a:buFontTx/>
        <a:buBlip>
          <a:blip r:embed="rId2"/>
        </a:buBlip>
        <a:tabLst/>
        <a:defRPr b="1" baseline="0" cap="none" i="0" spc="36" strike="noStrike" sz="3600" u="none">
          <a:solidFill>
            <a:srgbClr val="1A5C71"/>
          </a:solidFill>
          <a:uFillTx/>
          <a:latin typeface="Graphik"/>
          <a:ea typeface="Graphik"/>
          <a:cs typeface="Graphik"/>
          <a:sym typeface="Graphik"/>
        </a:defRPr>
      </a:lvl2pPr>
      <a:lvl3pPr marL="1905000" marR="0" indent="-635000" algn="l" defTabSz="355600" rtl="0" latinLnBrk="0">
        <a:lnSpc>
          <a:spcPct val="100000"/>
        </a:lnSpc>
        <a:spcBef>
          <a:spcPts val="4300"/>
        </a:spcBef>
        <a:spcAft>
          <a:spcPts val="0"/>
        </a:spcAft>
        <a:buClrTx/>
        <a:buSzPct val="100000"/>
        <a:buFontTx/>
        <a:buBlip>
          <a:blip r:embed="rId2"/>
        </a:buBlip>
        <a:tabLst/>
        <a:defRPr b="1" baseline="0" cap="none" i="0" spc="36" strike="noStrike" sz="3600" u="none">
          <a:solidFill>
            <a:srgbClr val="1A5C71"/>
          </a:solidFill>
          <a:uFillTx/>
          <a:latin typeface="Graphik"/>
          <a:ea typeface="Graphik"/>
          <a:cs typeface="Graphik"/>
          <a:sym typeface="Graphik"/>
        </a:defRPr>
      </a:lvl3pPr>
      <a:lvl4pPr marL="2540000" marR="0" indent="-635000" algn="l" defTabSz="355600" rtl="0" latinLnBrk="0">
        <a:lnSpc>
          <a:spcPct val="100000"/>
        </a:lnSpc>
        <a:spcBef>
          <a:spcPts val="4300"/>
        </a:spcBef>
        <a:spcAft>
          <a:spcPts val="0"/>
        </a:spcAft>
        <a:buClrTx/>
        <a:buSzPct val="100000"/>
        <a:buFontTx/>
        <a:buBlip>
          <a:blip r:embed="rId2"/>
        </a:buBlip>
        <a:tabLst/>
        <a:defRPr b="1" baseline="0" cap="none" i="0" spc="36" strike="noStrike" sz="3600" u="none">
          <a:solidFill>
            <a:srgbClr val="1A5C71"/>
          </a:solidFill>
          <a:uFillTx/>
          <a:latin typeface="Graphik"/>
          <a:ea typeface="Graphik"/>
          <a:cs typeface="Graphik"/>
          <a:sym typeface="Graphik"/>
        </a:defRPr>
      </a:lvl4pPr>
      <a:lvl5pPr marL="3175000" marR="0" indent="-635000" algn="l" defTabSz="355600" rtl="0" latinLnBrk="0">
        <a:lnSpc>
          <a:spcPct val="100000"/>
        </a:lnSpc>
        <a:spcBef>
          <a:spcPts val="4300"/>
        </a:spcBef>
        <a:spcAft>
          <a:spcPts val="0"/>
        </a:spcAft>
        <a:buClrTx/>
        <a:buSzPct val="100000"/>
        <a:buFontTx/>
        <a:buBlip>
          <a:blip r:embed="rId2"/>
        </a:buBlip>
        <a:tabLst/>
        <a:defRPr b="1" baseline="0" cap="none" i="0" spc="36" strike="noStrike" sz="3600" u="none">
          <a:solidFill>
            <a:srgbClr val="1A5C71"/>
          </a:solidFill>
          <a:uFillTx/>
          <a:latin typeface="Graphik"/>
          <a:ea typeface="Graphik"/>
          <a:cs typeface="Graphik"/>
          <a:sym typeface="Graphik"/>
        </a:defRPr>
      </a:lvl5pPr>
      <a:lvl6pPr marL="0" marR="0" indent="0" algn="l" defTabSz="355600" rtl="0" latinLnBrk="0">
        <a:lnSpc>
          <a:spcPct val="100000"/>
        </a:lnSpc>
        <a:spcBef>
          <a:spcPts val="4300"/>
        </a:spcBef>
        <a:spcAft>
          <a:spcPts val="0"/>
        </a:spcAft>
        <a:buClrTx/>
        <a:buSzTx/>
        <a:buFontTx/>
        <a:buNone/>
        <a:tabLst/>
        <a:defRPr b="1" baseline="0" cap="none" i="0" spc="36" strike="noStrike" sz="3600" u="none">
          <a:solidFill>
            <a:srgbClr val="1A5C71"/>
          </a:solidFill>
          <a:uFillTx/>
          <a:latin typeface="Graphik"/>
          <a:ea typeface="Graphik"/>
          <a:cs typeface="Graphik"/>
          <a:sym typeface="Graphik"/>
        </a:defRPr>
      </a:lvl6pPr>
      <a:lvl7pPr marL="0" marR="0" indent="0" algn="l" defTabSz="355600" rtl="0" latinLnBrk="0">
        <a:lnSpc>
          <a:spcPct val="100000"/>
        </a:lnSpc>
        <a:spcBef>
          <a:spcPts val="4300"/>
        </a:spcBef>
        <a:spcAft>
          <a:spcPts val="0"/>
        </a:spcAft>
        <a:buClrTx/>
        <a:buSzTx/>
        <a:buFontTx/>
        <a:buNone/>
        <a:tabLst/>
        <a:defRPr b="1" baseline="0" cap="none" i="0" spc="36" strike="noStrike" sz="3600" u="none">
          <a:solidFill>
            <a:srgbClr val="1A5C71"/>
          </a:solidFill>
          <a:uFillTx/>
          <a:latin typeface="Graphik"/>
          <a:ea typeface="Graphik"/>
          <a:cs typeface="Graphik"/>
          <a:sym typeface="Graphik"/>
        </a:defRPr>
      </a:lvl7pPr>
      <a:lvl8pPr marL="0" marR="0" indent="0" algn="l" defTabSz="355600" rtl="0" latinLnBrk="0">
        <a:lnSpc>
          <a:spcPct val="100000"/>
        </a:lnSpc>
        <a:spcBef>
          <a:spcPts val="4300"/>
        </a:spcBef>
        <a:spcAft>
          <a:spcPts val="0"/>
        </a:spcAft>
        <a:buClrTx/>
        <a:buSzTx/>
        <a:buFontTx/>
        <a:buNone/>
        <a:tabLst/>
        <a:defRPr b="1" baseline="0" cap="none" i="0" spc="36" strike="noStrike" sz="3600" u="none">
          <a:solidFill>
            <a:srgbClr val="1A5C71"/>
          </a:solidFill>
          <a:uFillTx/>
          <a:latin typeface="Graphik"/>
          <a:ea typeface="Graphik"/>
          <a:cs typeface="Graphik"/>
          <a:sym typeface="Graphik"/>
        </a:defRPr>
      </a:lvl8pPr>
      <a:lvl9pPr marL="0" marR="0" indent="0" algn="l" defTabSz="355600" rtl="0" latinLnBrk="0">
        <a:lnSpc>
          <a:spcPct val="100000"/>
        </a:lnSpc>
        <a:spcBef>
          <a:spcPts val="4300"/>
        </a:spcBef>
        <a:spcAft>
          <a:spcPts val="0"/>
        </a:spcAft>
        <a:buClrTx/>
        <a:buSzTx/>
        <a:buFontTx/>
        <a:buNone/>
        <a:tabLst/>
        <a:defRPr b="1" baseline="0" cap="none" i="0" spc="36" strike="noStrike" sz="3600" u="none">
          <a:solidFill>
            <a:srgbClr val="1A5C71"/>
          </a:solidFill>
          <a:uFillTx/>
          <a:latin typeface="Graphik"/>
          <a:ea typeface="Graphik"/>
          <a:cs typeface="Graphik"/>
          <a:sym typeface="Graphik"/>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Daily ClOUT VOLUNTEERS"/>
          <p:cNvSpPr txBox="1"/>
          <p:nvPr>
            <p:ph type="subTitle" sz="quarter" idx="1"/>
          </p:nvPr>
        </p:nvSpPr>
        <p:spPr>
          <a:prstGeom prst="rect">
            <a:avLst/>
          </a:prstGeom>
        </p:spPr>
        <p:txBody>
          <a:bodyPr/>
          <a:lstStyle>
            <a:lvl1pPr>
              <a:defRPr spc="0"/>
            </a:lvl1pPr>
          </a:lstStyle>
          <a:p>
            <a:pPr/>
            <a:r>
              <a:t>Daily ClOUT VOLUNTEERS</a:t>
            </a:r>
          </a:p>
        </p:txBody>
      </p:sp>
      <p:sp>
        <p:nvSpPr>
          <p:cNvPr id="179" name="April 22,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April 22, 2023</a:t>
            </a:r>
          </a:p>
        </p:txBody>
      </p:sp>
      <p:sp>
        <p:nvSpPr>
          <p:cNvPr id="180" name="DR CHRIS FLOWERS MD"/>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DR CHRIS FLOWERS MD</a:t>
            </a:r>
          </a:p>
        </p:txBody>
      </p:sp>
      <p:sp>
        <p:nvSpPr>
          <p:cNvPr id="181" name="National Citizen Inquiry"/>
          <p:cNvSpPr txBox="1"/>
          <p:nvPr>
            <p:ph type="ctrTitle"/>
          </p:nvPr>
        </p:nvSpPr>
        <p:spPr>
          <a:prstGeom prst="rect">
            <a:avLst/>
          </a:prstGeom>
        </p:spPr>
        <p:txBody>
          <a:bodyPr/>
          <a:lstStyle>
            <a:lvl1pPr>
              <a:defRPr spc="300"/>
            </a:lvl1pPr>
          </a:lstStyle>
          <a:p>
            <a:pPr/>
            <a:r>
              <a:t>National Citizen Inquiry</a:t>
            </a:r>
          </a:p>
        </p:txBody>
      </p:sp>
      <p:sp>
        <p:nvSpPr>
          <p:cNvPr id="182" name="Saskatoon, CA"/>
          <p:cNvSpPr txBox="1"/>
          <p:nvPr/>
        </p:nvSpPr>
        <p:spPr>
          <a:xfrm>
            <a:off x="2082800" y="3495675"/>
            <a:ext cx="20205700" cy="16145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584200">
              <a:lnSpc>
                <a:spcPct val="120000"/>
              </a:lnSpc>
              <a:defRPr b="1" spc="100" sz="3600">
                <a:solidFill>
                  <a:schemeClr val="accent5"/>
                </a:solidFill>
                <a:latin typeface="Graphik"/>
                <a:ea typeface="Graphik"/>
                <a:cs typeface="Graphik"/>
                <a:sym typeface="Graphik"/>
              </a:defRPr>
            </a:lvl1pPr>
          </a:lstStyle>
          <a:p>
            <a:pPr/>
            <a:r>
              <a:t>Saskatoon, CA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PFIZER DOCUMENTS"/>
          <p:cNvSpPr txBox="1"/>
          <p:nvPr>
            <p:ph type="title"/>
          </p:nvPr>
        </p:nvSpPr>
        <p:spPr>
          <a:xfrm>
            <a:off x="1778048" y="-920697"/>
            <a:ext cx="20205702" cy="5651504"/>
          </a:xfrm>
          <a:prstGeom prst="rect">
            <a:avLst/>
          </a:prstGeom>
        </p:spPr>
        <p:txBody>
          <a:bodyPr/>
          <a:lstStyle>
            <a:lvl1pPr>
              <a:defRPr spc="300"/>
            </a:lvl1pPr>
          </a:lstStyle>
          <a:p>
            <a:pPr/>
            <a:r>
              <a:t>PFIZER DOCUMENTS</a:t>
            </a:r>
          </a:p>
        </p:txBody>
      </p:sp>
      <p:sp>
        <p:nvSpPr>
          <p:cNvPr id="215" name="Pre-clinical trial data…"/>
          <p:cNvSpPr txBox="1"/>
          <p:nvPr/>
        </p:nvSpPr>
        <p:spPr>
          <a:xfrm>
            <a:off x="1778048" y="3605393"/>
            <a:ext cx="20205702" cy="31599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584200">
              <a:lnSpc>
                <a:spcPct val="90000"/>
              </a:lnSpc>
              <a:defRPr b="1" cap="all" spc="200" sz="7600">
                <a:solidFill>
                  <a:srgbClr val="FFFFFF"/>
                </a:solidFill>
                <a:latin typeface="Graphik"/>
                <a:ea typeface="Graphik"/>
                <a:cs typeface="Graphik"/>
                <a:sym typeface="Graphik"/>
              </a:defRPr>
            </a:pPr>
            <a:r>
              <a:t>Pre-clinical trial data</a:t>
            </a:r>
            <a:endParaRPr spc="228"/>
          </a:p>
          <a:p>
            <a:pPr algn="l" defTabSz="584200">
              <a:lnSpc>
                <a:spcPct val="90000"/>
              </a:lnSpc>
              <a:defRPr cap="all" spc="100" sz="6000">
                <a:solidFill>
                  <a:srgbClr val="FFFFFF"/>
                </a:solidFill>
                <a:latin typeface="Graphik"/>
                <a:ea typeface="Graphik"/>
                <a:cs typeface="Graphik"/>
                <a:sym typeface="Graphik"/>
              </a:defRPr>
            </a:pPr>
            <a:r>
              <a:t>Wistar (humanized) RATS</a:t>
            </a:r>
          </a:p>
        </p:txBody>
      </p:sp>
      <p:sp>
        <p:nvSpPr>
          <p:cNvPr id="216" name="CLINICAL TRIAL DATA"/>
          <p:cNvSpPr txBox="1"/>
          <p:nvPr/>
        </p:nvSpPr>
        <p:spPr>
          <a:xfrm>
            <a:off x="1778048" y="6426475"/>
            <a:ext cx="20205702" cy="31599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584200">
              <a:lnSpc>
                <a:spcPct val="90000"/>
              </a:lnSpc>
              <a:defRPr b="1" cap="all" spc="200" sz="7600">
                <a:solidFill>
                  <a:srgbClr val="FFFFFF"/>
                </a:solidFill>
                <a:latin typeface="Graphik"/>
                <a:ea typeface="Graphik"/>
                <a:cs typeface="Graphik"/>
                <a:sym typeface="Graphik"/>
              </a:defRPr>
            </a:lvl1pPr>
          </a:lstStyle>
          <a:p>
            <a:pPr/>
            <a:r>
              <a:t>CLINICAL TRIAL DATA</a:t>
            </a:r>
          </a:p>
        </p:txBody>
      </p:sp>
      <p:sp>
        <p:nvSpPr>
          <p:cNvPr id="217" name="Post TRIAL (90 day) DATA"/>
          <p:cNvSpPr txBox="1"/>
          <p:nvPr/>
        </p:nvSpPr>
        <p:spPr>
          <a:xfrm>
            <a:off x="1778048" y="9031299"/>
            <a:ext cx="20205702" cy="3159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584200">
              <a:lnSpc>
                <a:spcPct val="90000"/>
              </a:lnSpc>
              <a:defRPr b="1" cap="all" spc="200" sz="7600">
                <a:solidFill>
                  <a:srgbClr val="FFFFFF"/>
                </a:solidFill>
                <a:latin typeface="Graphik"/>
                <a:ea typeface="Graphik"/>
                <a:cs typeface="Graphik"/>
                <a:sym typeface="Graphik"/>
              </a:defRPr>
            </a:lvl1pPr>
          </a:lstStyle>
          <a:p>
            <a:pPr/>
            <a:r>
              <a:t>Post TRIAL (90 day) DATA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AT DATA"/>
          <p:cNvSpPr txBox="1"/>
          <p:nvPr>
            <p:ph type="title"/>
          </p:nvPr>
        </p:nvSpPr>
        <p:spPr>
          <a:xfrm>
            <a:off x="2089150" y="-20219"/>
            <a:ext cx="20205700" cy="5651505"/>
          </a:xfrm>
          <a:prstGeom prst="rect">
            <a:avLst/>
          </a:prstGeom>
        </p:spPr>
        <p:txBody>
          <a:bodyPr/>
          <a:lstStyle>
            <a:lvl1pPr>
              <a:defRPr spc="300"/>
            </a:lvl1pPr>
          </a:lstStyle>
          <a:p>
            <a:pPr/>
            <a:r>
              <a:t>RAT DATA</a:t>
            </a:r>
          </a:p>
        </p:txBody>
      </p:sp>
      <p:sp>
        <p:nvSpPr>
          <p:cNvPr id="220" name="DISTRIBUTION"/>
          <p:cNvSpPr txBox="1"/>
          <p:nvPr/>
        </p:nvSpPr>
        <p:spPr>
          <a:xfrm>
            <a:off x="1934715" y="4143567"/>
            <a:ext cx="20514565" cy="3580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90000"/>
              </a:lnSpc>
              <a:defRPr b="1" cap="all" spc="621" sz="20700">
                <a:solidFill>
                  <a:srgbClr val="1A5C71"/>
                </a:solidFill>
                <a:latin typeface="Graphik"/>
                <a:ea typeface="Graphik"/>
                <a:cs typeface="Graphik"/>
                <a:sym typeface="Graphik"/>
              </a:defRPr>
            </a:lvl1pPr>
          </a:lstStyle>
          <a:p>
            <a:pPr/>
            <a:r>
              <a:t>DISTRIBUTION</a:t>
            </a:r>
          </a:p>
        </p:txBody>
      </p:sp>
      <p:sp>
        <p:nvSpPr>
          <p:cNvPr id="221" name="Throughout the body to all organs, including reproductive organs"/>
          <p:cNvSpPr txBox="1"/>
          <p:nvPr/>
        </p:nvSpPr>
        <p:spPr>
          <a:xfrm>
            <a:off x="1037869" y="8212070"/>
            <a:ext cx="22308262" cy="10091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107" sz="5400">
                <a:solidFill>
                  <a:srgbClr val="FFFFFF"/>
                </a:solidFill>
                <a:latin typeface="Graphik Medium"/>
                <a:ea typeface="Graphik Medium"/>
                <a:cs typeface="Graphik Medium"/>
                <a:sym typeface="Graphik Medium"/>
              </a:defRPr>
            </a:lvl1pPr>
          </a:lstStyle>
          <a:p>
            <a:pPr/>
            <a:r>
              <a:t>Throughout the body to all organs, including reproductive organs</a:t>
            </a:r>
          </a:p>
        </p:txBody>
      </p:sp>
      <p:sp>
        <p:nvSpPr>
          <p:cNvPr id="222" name="21 male rats and 21 female rats"/>
          <p:cNvSpPr txBox="1"/>
          <p:nvPr/>
        </p:nvSpPr>
        <p:spPr>
          <a:xfrm>
            <a:off x="8241130" y="10877049"/>
            <a:ext cx="7901738" cy="630937"/>
          </a:xfrm>
          <a:prstGeom prst="rect">
            <a:avLst/>
          </a:prstGeom>
          <a:solidFill>
            <a:srgbClr val="F4F5B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pc="0" sz="3200">
                <a:solidFill>
                  <a:srgbClr val="000000"/>
                </a:solidFill>
                <a:latin typeface="Graphik Medium"/>
                <a:ea typeface="Graphik Medium"/>
                <a:cs typeface="Graphik Medium"/>
                <a:sym typeface="Graphik Medium"/>
              </a:defRPr>
            </a:lvl1pPr>
          </a:lstStyle>
          <a:p>
            <a:pPr/>
            <a:r>
              <a:t>21 male rats and 21 female rats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Screenshot 2023-04-06 at 9.30.56 AM.png" descr="Screenshot 2023-04-06 at 9.30.56 AM.png"/>
          <p:cNvPicPr>
            <a:picLocks noChangeAspect="1"/>
          </p:cNvPicPr>
          <p:nvPr/>
        </p:nvPicPr>
        <p:blipFill>
          <a:blip r:embed="rId2">
            <a:extLst/>
          </a:blip>
          <a:stretch>
            <a:fillRect/>
          </a:stretch>
        </p:blipFill>
        <p:spPr>
          <a:xfrm>
            <a:off x="1335062" y="981249"/>
            <a:ext cx="11446762" cy="11601101"/>
          </a:xfrm>
          <a:prstGeom prst="rect">
            <a:avLst/>
          </a:prstGeom>
          <a:ln w="12700">
            <a:miter lim="400000"/>
          </a:ln>
        </p:spPr>
      </p:pic>
      <p:sp>
        <p:nvSpPr>
          <p:cNvPr id="225" name="SPONSOR:…"/>
          <p:cNvSpPr txBox="1"/>
          <p:nvPr/>
        </p:nvSpPr>
        <p:spPr>
          <a:xfrm>
            <a:off x="14652539" y="1749744"/>
            <a:ext cx="8206944" cy="11643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64" sz="3200">
                <a:solidFill>
                  <a:schemeClr val="accent5"/>
                </a:solidFill>
                <a:latin typeface="Graphik Medium"/>
                <a:ea typeface="Graphik Medium"/>
                <a:cs typeface="Graphik Medium"/>
                <a:sym typeface="Graphik Medium"/>
              </a:defRPr>
            </a:pPr>
            <a:r>
              <a:t>SPONSOR: </a:t>
            </a:r>
          </a:p>
          <a:p>
            <a:pPr>
              <a:defRPr spc="64" sz="3200">
                <a:solidFill>
                  <a:schemeClr val="accent5"/>
                </a:solidFill>
                <a:latin typeface="Graphik Medium"/>
                <a:ea typeface="Graphik Medium"/>
                <a:cs typeface="Graphik Medium"/>
                <a:sym typeface="Graphik Medium"/>
              </a:defRPr>
            </a:pPr>
            <a:r>
              <a:t>ACUITAS THERAPEUTICS INC, CANADA  </a:t>
            </a:r>
          </a:p>
        </p:txBody>
      </p:sp>
      <p:sp>
        <p:nvSpPr>
          <p:cNvPr id="226" name="Testing the LNP they would be using to…"/>
          <p:cNvSpPr txBox="1"/>
          <p:nvPr/>
        </p:nvSpPr>
        <p:spPr>
          <a:xfrm>
            <a:off x="13034945" y="3839102"/>
            <a:ext cx="11121962" cy="15185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pc="85" sz="4300">
                <a:solidFill>
                  <a:srgbClr val="D5D5D5"/>
                </a:solidFill>
                <a:latin typeface="Graphik Medium"/>
                <a:ea typeface="Graphik Medium"/>
                <a:cs typeface="Graphik Medium"/>
                <a:sym typeface="Graphik Medium"/>
              </a:defRPr>
            </a:pPr>
            <a:r>
              <a:t>Testing the LNP they would be using to </a:t>
            </a:r>
          </a:p>
          <a:p>
            <a:pPr algn="l">
              <a:defRPr spc="85" sz="4300">
                <a:solidFill>
                  <a:srgbClr val="D5D5D5"/>
                </a:solidFill>
                <a:latin typeface="Graphik Medium"/>
                <a:ea typeface="Graphik Medium"/>
                <a:cs typeface="Graphik Medium"/>
                <a:sym typeface="Graphik Medium"/>
              </a:defRPr>
            </a:pPr>
            <a:r>
              <a:t>contain the BNT162b2 mRNA component</a:t>
            </a:r>
          </a:p>
        </p:txBody>
      </p:sp>
      <p:pic>
        <p:nvPicPr>
          <p:cNvPr id="227" name="Screenshot 2023-04-06 at 9.39.01 AM.png" descr="Screenshot 2023-04-06 at 9.39.01 AM.png"/>
          <p:cNvPicPr>
            <a:picLocks noChangeAspect="1"/>
          </p:cNvPicPr>
          <p:nvPr/>
        </p:nvPicPr>
        <p:blipFill>
          <a:blip r:embed="rId3">
            <a:extLst/>
          </a:blip>
          <a:stretch>
            <a:fillRect/>
          </a:stretch>
        </p:blipFill>
        <p:spPr>
          <a:xfrm>
            <a:off x="13034945" y="5422929"/>
            <a:ext cx="11137332" cy="3669075"/>
          </a:xfrm>
          <a:prstGeom prst="rect">
            <a:avLst/>
          </a:prstGeom>
          <a:ln w="12700">
            <a:miter lim="400000"/>
          </a:ln>
        </p:spPr>
      </p:pic>
      <p:sp>
        <p:nvSpPr>
          <p:cNvPr id="228" name="NOTE: The rapid onset of symptoms from the LNP delivery system"/>
          <p:cNvSpPr txBox="1"/>
          <p:nvPr/>
        </p:nvSpPr>
        <p:spPr>
          <a:xfrm>
            <a:off x="13190782" y="9690880"/>
            <a:ext cx="10825659" cy="542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2600">
                <a:solidFill>
                  <a:srgbClr val="FFFFFF"/>
                </a:solidFill>
                <a:latin typeface="Graphik Medium"/>
                <a:ea typeface="Graphik Medium"/>
                <a:cs typeface="Graphik Medium"/>
                <a:sym typeface="Graphik Medium"/>
              </a:defRPr>
            </a:lvl1pPr>
          </a:lstStyle>
          <a:p>
            <a:pPr/>
            <a:r>
              <a:t>NOTE: The rapid onset of symptoms from the LNP delivery system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ection Title"/>
          <p:cNvSpPr txBox="1"/>
          <p:nvPr>
            <p:ph type="title"/>
          </p:nvPr>
        </p:nvSpPr>
        <p:spPr>
          <a:xfrm>
            <a:off x="2086106" y="4292600"/>
            <a:ext cx="20205702" cy="5651500"/>
          </a:xfrm>
          <a:prstGeom prst="rect">
            <a:avLst/>
          </a:prstGeom>
        </p:spPr>
        <p:txBody>
          <a:bodyPr/>
          <a:lstStyle/>
          <a:p>
            <a:pPr/>
          </a:p>
        </p:txBody>
      </p:sp>
      <p:pic>
        <p:nvPicPr>
          <p:cNvPr id="231" name="Screenshot 2023-04-06 at 1.04.03 PM.png" descr="Screenshot 2023-04-06 at 1.04.03 PM.png"/>
          <p:cNvPicPr>
            <a:picLocks noChangeAspect="1"/>
          </p:cNvPicPr>
          <p:nvPr/>
        </p:nvPicPr>
        <p:blipFill>
          <a:blip r:embed="rId2">
            <a:extLst/>
          </a:blip>
          <a:stretch>
            <a:fillRect/>
          </a:stretch>
        </p:blipFill>
        <p:spPr>
          <a:xfrm>
            <a:off x="1124376" y="28817"/>
            <a:ext cx="22135248" cy="13658365"/>
          </a:xfrm>
          <a:prstGeom prst="rect">
            <a:avLst/>
          </a:prstGeom>
          <a:ln w="12700">
            <a:miter lim="400000"/>
          </a:ln>
        </p:spPr>
      </p:pic>
      <p:sp>
        <p:nvSpPr>
          <p:cNvPr id="232" name="Note: Increasing concentration of LNP in Ovaries over 48 hours. No further follow up"/>
          <p:cNvSpPr txBox="1"/>
          <p:nvPr/>
        </p:nvSpPr>
        <p:spPr>
          <a:xfrm>
            <a:off x="2593771" y="12245085"/>
            <a:ext cx="19196457" cy="7066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72" sz="3600">
                <a:solidFill>
                  <a:srgbClr val="AD4B47"/>
                </a:solidFill>
                <a:latin typeface="Graphik Medium"/>
                <a:ea typeface="Graphik Medium"/>
                <a:cs typeface="Graphik Medium"/>
                <a:sym typeface="Graphik Medium"/>
              </a:defRPr>
            </a:lvl1pPr>
          </a:lstStyle>
          <a:p>
            <a:pPr/>
            <a:r>
              <a:t>Note: Increasing concentration of LNP in Ovaries over 48 hours. No further follow up</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PHASE 1 Clinical Trial"/>
          <p:cNvSpPr txBox="1"/>
          <p:nvPr>
            <p:ph type="title"/>
          </p:nvPr>
        </p:nvSpPr>
        <p:spPr>
          <a:xfrm>
            <a:off x="2089150" y="-920697"/>
            <a:ext cx="20205700" cy="5651504"/>
          </a:xfrm>
          <a:prstGeom prst="rect">
            <a:avLst/>
          </a:prstGeom>
        </p:spPr>
        <p:txBody>
          <a:bodyPr/>
          <a:lstStyle>
            <a:lvl1pPr>
              <a:defRPr spc="300"/>
            </a:lvl1pPr>
          </a:lstStyle>
          <a:p>
            <a:pPr/>
            <a:r>
              <a:t>PHASE 1 Clinical Trial</a:t>
            </a:r>
          </a:p>
        </p:txBody>
      </p:sp>
      <p:sp>
        <p:nvSpPr>
          <p:cNvPr id="235" name="BioNTech…"/>
          <p:cNvSpPr txBox="1"/>
          <p:nvPr/>
        </p:nvSpPr>
        <p:spPr>
          <a:xfrm>
            <a:off x="3100220" y="2832494"/>
            <a:ext cx="18183557" cy="241117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lnSpc>
                <a:spcPct val="120000"/>
              </a:lnSpc>
              <a:defRPr b="1" spc="186" sz="6200">
                <a:solidFill>
                  <a:srgbClr val="FFCBC4"/>
                </a:solidFill>
                <a:latin typeface="Graphik"/>
                <a:ea typeface="Graphik"/>
                <a:cs typeface="Graphik"/>
                <a:sym typeface="Graphik"/>
              </a:defRPr>
            </a:pPr>
            <a:r>
              <a:t>BioNTech</a:t>
            </a:r>
          </a:p>
          <a:p>
            <a:pPr defTabSz="584200">
              <a:lnSpc>
                <a:spcPct val="120000"/>
              </a:lnSpc>
              <a:defRPr b="1" spc="186" sz="6200">
                <a:solidFill>
                  <a:srgbClr val="FFFFFF"/>
                </a:solidFill>
                <a:latin typeface="Graphik"/>
                <a:ea typeface="Graphik"/>
                <a:cs typeface="Graphik"/>
                <a:sym typeface="Graphik"/>
              </a:defRPr>
            </a:pPr>
            <a:r>
              <a:t>Safety studies  </a:t>
            </a:r>
            <a:r>
              <a:rPr b="0"/>
              <a:t>(normally take at least 5 years)</a:t>
            </a:r>
          </a:p>
        </p:txBody>
      </p:sp>
      <p:sp>
        <p:nvSpPr>
          <p:cNvPr id="236" name="4 May - 19 June 2020 45 subjects randomized…"/>
          <p:cNvSpPr txBox="1"/>
          <p:nvPr/>
        </p:nvSpPr>
        <p:spPr>
          <a:xfrm>
            <a:off x="2842591" y="5544948"/>
            <a:ext cx="20927456" cy="6201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86" sz="6200">
                <a:solidFill>
                  <a:srgbClr val="D5D205"/>
                </a:solidFill>
                <a:latin typeface="Graphik"/>
                <a:ea typeface="Graphik"/>
                <a:cs typeface="Graphik"/>
                <a:sym typeface="Graphik"/>
              </a:defRPr>
            </a:pPr>
            <a:r>
              <a:t>4 May - 19 June 2020</a:t>
            </a:r>
            <a:r>
              <a:rPr>
                <a:solidFill>
                  <a:srgbClr val="FFFFFF"/>
                </a:solidFill>
              </a:rPr>
              <a:t> Out of 195 subjects, </a:t>
            </a:r>
            <a:endParaRPr>
              <a:solidFill>
                <a:srgbClr val="FFFFFF"/>
              </a:solidFill>
            </a:endParaRPr>
          </a:p>
          <a:p>
            <a:pPr algn="l" defTabSz="584200">
              <a:lnSpc>
                <a:spcPct val="120000"/>
              </a:lnSpc>
              <a:defRPr spc="186" sz="6200">
                <a:solidFill>
                  <a:srgbClr val="FFFFFF"/>
                </a:solidFill>
                <a:latin typeface="Graphik"/>
                <a:ea typeface="Graphik"/>
                <a:cs typeface="Graphik"/>
                <a:sym typeface="Graphik"/>
              </a:defRPr>
            </a:pPr>
            <a:r>
              <a:t>45 subjects were randomized, (many more were discarded)</a:t>
            </a:r>
          </a:p>
          <a:p>
            <a:pPr algn="l" defTabSz="584200">
              <a:lnSpc>
                <a:spcPct val="120000"/>
              </a:lnSpc>
              <a:defRPr spc="186" sz="6200">
                <a:solidFill>
                  <a:srgbClr val="D5D205"/>
                </a:solidFill>
                <a:latin typeface="Graphik"/>
                <a:ea typeface="Graphik"/>
                <a:cs typeface="Graphik"/>
                <a:sym typeface="Graphik"/>
              </a:defRPr>
            </a:pPr>
            <a:r>
              <a:t>3 separate groups in ratio of 4 vaccine v 1 placebo</a:t>
            </a:r>
            <a:endParaRPr>
              <a:solidFill>
                <a:srgbClr val="FFFFFF"/>
              </a:solidFill>
            </a:endParaRPr>
          </a:p>
          <a:p>
            <a:pPr algn="l" defTabSz="584200">
              <a:lnSpc>
                <a:spcPct val="120000"/>
              </a:lnSpc>
              <a:defRPr spc="186" sz="6200">
                <a:solidFill>
                  <a:srgbClr val="FFFFFF"/>
                </a:solidFill>
                <a:latin typeface="Graphik"/>
                <a:ea typeface="Graphik"/>
                <a:cs typeface="Graphik"/>
                <a:sym typeface="Graphik"/>
              </a:defRPr>
            </a:pPr>
            <a:r>
              <a:t>10, 30 and 100 mcg BNT162b1 groups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afety Trial"/>
          <p:cNvSpPr txBox="1"/>
          <p:nvPr>
            <p:ph type="title"/>
          </p:nvPr>
        </p:nvSpPr>
        <p:spPr>
          <a:xfrm>
            <a:off x="2089148" y="897596"/>
            <a:ext cx="20205704" cy="1462773"/>
          </a:xfrm>
          <a:prstGeom prst="rect">
            <a:avLst/>
          </a:prstGeom>
        </p:spPr>
        <p:txBody>
          <a:bodyPr/>
          <a:lstStyle>
            <a:lvl1pPr defTabSz="426466">
              <a:defRPr spc="240" sz="8030"/>
            </a:lvl1pPr>
          </a:lstStyle>
          <a:p>
            <a:pPr/>
            <a:r>
              <a:t>Safety Trial</a:t>
            </a:r>
          </a:p>
        </p:txBody>
      </p:sp>
      <p:sp>
        <p:nvSpPr>
          <p:cNvPr id="239" name="The trial was too short and had too few subjects to reach any conclusion regarding “Safety”.…"/>
          <p:cNvSpPr txBox="1"/>
          <p:nvPr/>
        </p:nvSpPr>
        <p:spPr>
          <a:xfrm>
            <a:off x="2541259" y="2714026"/>
            <a:ext cx="19301483" cy="94926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825500">
              <a:defRPr spc="75" sz="5500">
                <a:solidFill>
                  <a:srgbClr val="FFFFFF"/>
                </a:solidFill>
                <a:latin typeface="Graphik Medium"/>
                <a:ea typeface="Graphik Medium"/>
                <a:cs typeface="Graphik Medium"/>
                <a:sym typeface="Graphik Medium"/>
              </a:defRPr>
            </a:pPr>
            <a:r>
              <a:t>The trial was too short and had too few subjects to reach any conclusion regarding “Safety”. </a:t>
            </a:r>
          </a:p>
          <a:p>
            <a:pPr algn="l" defTabSz="825500">
              <a:defRPr spc="75" sz="5500">
                <a:solidFill>
                  <a:srgbClr val="FFFFFF"/>
                </a:solidFill>
                <a:latin typeface="Graphik Medium"/>
                <a:ea typeface="Graphik Medium"/>
                <a:cs typeface="Graphik Medium"/>
                <a:sym typeface="Graphik Medium"/>
              </a:defRPr>
            </a:pPr>
          </a:p>
          <a:p>
            <a:pPr algn="l" defTabSz="825500">
              <a:defRPr spc="75" sz="5500">
                <a:solidFill>
                  <a:srgbClr val="FFFFFF"/>
                </a:solidFill>
                <a:latin typeface="Graphik Medium"/>
                <a:ea typeface="Graphik Medium"/>
                <a:cs typeface="Graphik Medium"/>
                <a:sym typeface="Graphik Medium"/>
              </a:defRPr>
            </a:pPr>
            <a:r>
              <a:t>Since pregnant women were excluded, they had not evidence to declare that the vaccine was safe for pregnant woman, the fetus, or breast feeding of infants. </a:t>
            </a:r>
          </a:p>
          <a:p>
            <a:pPr algn="l" defTabSz="825500">
              <a:defRPr spc="75" sz="5500">
                <a:solidFill>
                  <a:srgbClr val="FFFFFF"/>
                </a:solidFill>
                <a:latin typeface="Graphik Medium"/>
                <a:ea typeface="Graphik Medium"/>
                <a:cs typeface="Graphik Medium"/>
                <a:sym typeface="Graphik Medium"/>
              </a:defRPr>
            </a:pPr>
          </a:p>
          <a:p>
            <a:pPr algn="l" defTabSz="825500">
              <a:defRPr spc="75" sz="5500">
                <a:solidFill>
                  <a:srgbClr val="FFFFFF"/>
                </a:solidFill>
                <a:latin typeface="Graphik Medium"/>
                <a:ea typeface="Graphik Medium"/>
                <a:cs typeface="Graphik Medium"/>
                <a:sym typeface="Graphik Medium"/>
              </a:defRPr>
            </a:pPr>
            <a:r>
              <a:t>There were far too few children below the age of 16 to draw any conclusions regarding the health risk to this population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CLINICAL TRIAL DOCuments"/>
          <p:cNvSpPr txBox="1"/>
          <p:nvPr>
            <p:ph type="title"/>
          </p:nvPr>
        </p:nvSpPr>
        <p:spPr>
          <a:xfrm>
            <a:off x="2089150" y="240446"/>
            <a:ext cx="20205700" cy="5651505"/>
          </a:xfrm>
          <a:prstGeom prst="rect">
            <a:avLst/>
          </a:prstGeom>
        </p:spPr>
        <p:txBody>
          <a:bodyPr/>
          <a:lstStyle>
            <a:lvl1pPr>
              <a:defRPr spc="300"/>
            </a:lvl1pPr>
          </a:lstStyle>
          <a:p>
            <a:pPr/>
            <a:r>
              <a:t>CLINICAL TRIAL DOCuments</a:t>
            </a:r>
          </a:p>
        </p:txBody>
      </p:sp>
      <p:sp>
        <p:nvSpPr>
          <p:cNvPr id="242" name="The Protocols changed during the trial"/>
          <p:cNvSpPr txBox="1"/>
          <p:nvPr/>
        </p:nvSpPr>
        <p:spPr>
          <a:xfrm>
            <a:off x="4581525" y="5544711"/>
            <a:ext cx="15220951" cy="1109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lnSpc>
                <a:spcPct val="120000"/>
              </a:lnSpc>
              <a:defRPr b="1" spc="180" sz="6000">
                <a:solidFill>
                  <a:srgbClr val="FFFFFF"/>
                </a:solidFill>
                <a:latin typeface="Graphik"/>
                <a:ea typeface="Graphik"/>
                <a:cs typeface="Graphik"/>
                <a:sym typeface="Graphik"/>
              </a:defRPr>
            </a:lvl1pPr>
          </a:lstStyle>
          <a:p>
            <a:pPr/>
            <a:r>
              <a:t>The Protocols changed during the trial</a:t>
            </a:r>
          </a:p>
        </p:txBody>
      </p:sp>
      <p:sp>
        <p:nvSpPr>
          <p:cNvPr id="243" name="Total of 14 Amendments…"/>
          <p:cNvSpPr txBox="1"/>
          <p:nvPr/>
        </p:nvSpPr>
        <p:spPr>
          <a:xfrm>
            <a:off x="4481586" y="7029272"/>
            <a:ext cx="16131731" cy="35976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584200">
              <a:lnSpc>
                <a:spcPct val="120000"/>
              </a:lnSpc>
              <a:defRPr b="1" spc="135" sz="4500">
                <a:solidFill>
                  <a:srgbClr val="FFFFFF"/>
                </a:solidFill>
                <a:latin typeface="Graphik"/>
                <a:ea typeface="Graphik"/>
                <a:cs typeface="Graphik"/>
                <a:sym typeface="Graphik"/>
              </a:defRPr>
            </a:pPr>
            <a:r>
              <a:t>Total of 14 Amendments </a:t>
            </a:r>
          </a:p>
          <a:p>
            <a:pPr algn="l" defTabSz="584200">
              <a:lnSpc>
                <a:spcPct val="120000"/>
              </a:lnSpc>
              <a:defRPr b="1" spc="135" sz="4500">
                <a:solidFill>
                  <a:srgbClr val="FFFFFF"/>
                </a:solidFill>
                <a:latin typeface="Graphik"/>
                <a:ea typeface="Graphik"/>
                <a:cs typeface="Graphik"/>
                <a:sym typeface="Graphik"/>
              </a:defRPr>
            </a:pPr>
            <a:r>
              <a:t>9 of which came AFTER the start of the Phase 3 trial</a:t>
            </a:r>
          </a:p>
          <a:p>
            <a:pPr algn="l" defTabSz="584200">
              <a:lnSpc>
                <a:spcPct val="120000"/>
              </a:lnSpc>
              <a:defRPr b="1" spc="135" sz="4500">
                <a:solidFill>
                  <a:srgbClr val="FFFFFF"/>
                </a:solidFill>
                <a:latin typeface="Graphik"/>
                <a:ea typeface="Graphik"/>
                <a:cs typeface="Graphik"/>
                <a:sym typeface="Graphik"/>
              </a:defRPr>
            </a:pPr>
            <a:r>
              <a:t>5 were after the conclusion of the study</a:t>
            </a:r>
          </a:p>
          <a:p>
            <a:pPr algn="l" defTabSz="584200">
              <a:lnSpc>
                <a:spcPct val="120000"/>
              </a:lnSpc>
              <a:defRPr b="1" spc="135" sz="4500">
                <a:solidFill>
                  <a:srgbClr val="FFFFFF"/>
                </a:solidFill>
                <a:latin typeface="Graphik"/>
                <a:ea typeface="Graphik"/>
                <a:cs typeface="Graphik"/>
                <a:sym typeface="Graphik"/>
              </a:defRPr>
            </a:pPr>
            <a:r>
              <a:t>Dates Amendment 10: 12/1/20 - Amendment 14: 3/2/21</a:t>
            </a:r>
          </a:p>
        </p:txBody>
      </p:sp>
      <p:sp>
        <p:nvSpPr>
          <p:cNvPr id="244" name="Phase 3 trial dates : July 27 - Nov 14, 2020"/>
          <p:cNvSpPr txBox="1"/>
          <p:nvPr/>
        </p:nvSpPr>
        <p:spPr>
          <a:xfrm>
            <a:off x="7022697" y="11208804"/>
            <a:ext cx="11049509" cy="7696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120000"/>
              </a:lnSpc>
              <a:defRPr b="1" spc="119" sz="4000">
                <a:solidFill>
                  <a:srgbClr val="F4F5B0"/>
                </a:solidFill>
                <a:latin typeface="Graphik"/>
                <a:ea typeface="Graphik"/>
                <a:cs typeface="Graphik"/>
                <a:sym typeface="Graphik"/>
              </a:defRPr>
            </a:lvl1pPr>
          </a:lstStyle>
          <a:p>
            <a:pPr/>
            <a:r>
              <a:t>Phase 3 trial dates : July 27 - Nov 14, 2020</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Protocol amendments"/>
          <p:cNvSpPr txBox="1"/>
          <p:nvPr>
            <p:ph type="title"/>
          </p:nvPr>
        </p:nvSpPr>
        <p:spPr>
          <a:xfrm>
            <a:off x="1872835" y="-1015484"/>
            <a:ext cx="20205702" cy="5651505"/>
          </a:xfrm>
          <a:prstGeom prst="rect">
            <a:avLst/>
          </a:prstGeom>
        </p:spPr>
        <p:txBody>
          <a:bodyPr/>
          <a:lstStyle>
            <a:lvl1pPr>
              <a:defRPr spc="99" sz="8200"/>
            </a:lvl1pPr>
          </a:lstStyle>
          <a:p>
            <a:pPr/>
            <a:r>
              <a:t>Protocol amendments</a:t>
            </a:r>
          </a:p>
        </p:txBody>
      </p:sp>
      <p:graphicFrame>
        <p:nvGraphicFramePr>
          <p:cNvPr id="247" name="Table 1"/>
          <p:cNvGraphicFramePr/>
          <p:nvPr/>
        </p:nvGraphicFramePr>
        <p:xfrm>
          <a:off x="3836361" y="2844318"/>
          <a:ext cx="15595602" cy="94780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797800"/>
                <a:gridCol w="7797800"/>
              </a:tblGrid>
              <a:tr h="643636">
                <a:tc>
                  <a:txBody>
                    <a:bodyPr/>
                    <a:lstStyle/>
                    <a:p>
                      <a:pPr defTabSz="914400">
                        <a:defRPr sz="1800">
                          <a:solidFill>
                            <a:srgbClr val="000000"/>
                          </a:solidFill>
                        </a:defRPr>
                      </a:pPr>
                      <a:r>
                        <a:rPr sz="3200">
                          <a:solidFill>
                            <a:srgbClr val="5E5E5E"/>
                          </a:solidFill>
                          <a:sym typeface="Helvetica Neue"/>
                        </a:rPr>
                        <a:t>1</a:t>
                      </a:r>
                    </a:p>
                  </a:txBody>
                  <a:tcPr marL="50800" marR="50800" marT="50800" marB="50800" anchor="ctr" anchorCtr="0" horzOverflow="overflow">
                    <a:lnL w="12700">
                      <a:solidFill>
                        <a:srgbClr val="000000"/>
                      </a:solidFill>
                      <a:miter lim="400000"/>
                    </a:lnL>
                    <a:lnT w="12700">
                      <a:solidFill>
                        <a:srgbClr val="000000"/>
                      </a:solidFill>
                      <a:miter lim="400000"/>
                    </a:lnT>
                    <a:solidFill>
                      <a:srgbClr val="9E94AD"/>
                    </a:solidFill>
                  </a:tcPr>
                </a:tc>
                <a:tc>
                  <a:txBody>
                    <a:bodyPr/>
                    <a:lstStyle/>
                    <a:p>
                      <a:pPr defTabSz="914400">
                        <a:defRPr sz="1800">
                          <a:solidFill>
                            <a:srgbClr val="000000"/>
                          </a:solidFill>
                        </a:defRPr>
                      </a:pPr>
                      <a:r>
                        <a:rPr sz="3200">
                          <a:solidFill>
                            <a:srgbClr val="5E5E5E"/>
                          </a:solidFill>
                          <a:sym typeface="Helvetica Neue"/>
                        </a:rPr>
                        <a:t>5/13/20</a:t>
                      </a:r>
                    </a:p>
                  </a:txBody>
                  <a:tcPr marL="50800" marR="50800" marT="50800" marB="50800" anchor="ctr" anchorCtr="0" horzOverflow="overflow">
                    <a:lnR w="12700">
                      <a:solidFill>
                        <a:srgbClr val="000000"/>
                      </a:solidFill>
                      <a:miter lim="400000"/>
                    </a:lnR>
                    <a:lnT w="12700">
                      <a:solidFill>
                        <a:srgbClr val="000000"/>
                      </a:solidFill>
                      <a:miter lim="400000"/>
                    </a:lnT>
                    <a:solidFill>
                      <a:srgbClr val="9E94AD"/>
                    </a:solidFill>
                  </a:tcPr>
                </a:tc>
              </a:tr>
              <a:tr h="643636">
                <a:tc>
                  <a:txBody>
                    <a:bodyPr/>
                    <a:lstStyle/>
                    <a:p>
                      <a:pPr defTabSz="914400">
                        <a:defRPr sz="1800">
                          <a:solidFill>
                            <a:srgbClr val="000000"/>
                          </a:solidFill>
                        </a:defRPr>
                      </a:pPr>
                      <a:r>
                        <a:rPr sz="3200">
                          <a:solidFill>
                            <a:srgbClr val="5E5E5E"/>
                          </a:solidFill>
                          <a:sym typeface="Helvetica Neue"/>
                        </a:rPr>
                        <a:t>2</a:t>
                      </a:r>
                    </a:p>
                  </a:txBody>
                  <a:tcPr marL="50800" marR="50800" marT="50800" marB="50800" anchor="ctr" anchorCtr="0" horzOverflow="overflow">
                    <a:lnL w="12700">
                      <a:solidFill>
                        <a:srgbClr val="000000"/>
                      </a:solidFill>
                      <a:miter lim="400000"/>
                    </a:lnL>
                    <a:solidFill>
                      <a:srgbClr val="9E94AD"/>
                    </a:solidFill>
                  </a:tcPr>
                </a:tc>
                <a:tc>
                  <a:txBody>
                    <a:bodyPr/>
                    <a:lstStyle/>
                    <a:p>
                      <a:pPr defTabSz="914400">
                        <a:defRPr sz="1800">
                          <a:solidFill>
                            <a:srgbClr val="000000"/>
                          </a:solidFill>
                        </a:defRPr>
                      </a:pPr>
                      <a:r>
                        <a:rPr sz="3200">
                          <a:solidFill>
                            <a:srgbClr val="5E5E5E"/>
                          </a:solidFill>
                          <a:sym typeface="Helvetica Neue"/>
                        </a:rPr>
                        <a:t>5/27/20</a:t>
                      </a:r>
                    </a:p>
                  </a:txBody>
                  <a:tcPr marL="50800" marR="50800" marT="50800" marB="50800" anchor="ctr" anchorCtr="0" horzOverflow="overflow">
                    <a:lnR w="12700">
                      <a:solidFill>
                        <a:srgbClr val="000000"/>
                      </a:solidFill>
                      <a:miter lim="400000"/>
                    </a:lnR>
                    <a:solidFill>
                      <a:srgbClr val="9E94AD"/>
                    </a:solidFill>
                  </a:tcPr>
                </a:tc>
              </a:tr>
              <a:tr h="643636">
                <a:tc>
                  <a:txBody>
                    <a:bodyPr/>
                    <a:lstStyle/>
                    <a:p>
                      <a:pPr defTabSz="914400">
                        <a:defRPr sz="1800">
                          <a:solidFill>
                            <a:srgbClr val="000000"/>
                          </a:solidFill>
                        </a:defRPr>
                      </a:pPr>
                      <a:r>
                        <a:rPr sz="3200">
                          <a:solidFill>
                            <a:srgbClr val="5E5E5E"/>
                          </a:solidFill>
                          <a:sym typeface="Helvetica Neue"/>
                        </a:rPr>
                        <a:t>3</a:t>
                      </a:r>
                    </a:p>
                  </a:txBody>
                  <a:tcPr marL="50800" marR="50800" marT="50800" marB="50800" anchor="ctr" anchorCtr="0" horzOverflow="overflow">
                    <a:lnL w="12700">
                      <a:solidFill>
                        <a:srgbClr val="000000"/>
                      </a:solidFill>
                      <a:miter lim="400000"/>
                    </a:lnL>
                    <a:solidFill>
                      <a:srgbClr val="9E94AD"/>
                    </a:solidFill>
                  </a:tcPr>
                </a:tc>
                <a:tc>
                  <a:txBody>
                    <a:bodyPr/>
                    <a:lstStyle/>
                    <a:p>
                      <a:pPr defTabSz="914400">
                        <a:defRPr sz="1800">
                          <a:solidFill>
                            <a:srgbClr val="000000"/>
                          </a:solidFill>
                        </a:defRPr>
                      </a:pPr>
                      <a:r>
                        <a:rPr sz="3200">
                          <a:solidFill>
                            <a:srgbClr val="5E5E5E"/>
                          </a:solidFill>
                          <a:sym typeface="Helvetica Neue"/>
                        </a:rPr>
                        <a:t>6/10/20</a:t>
                      </a:r>
                    </a:p>
                  </a:txBody>
                  <a:tcPr marL="50800" marR="50800" marT="50800" marB="50800" anchor="ctr" anchorCtr="0" horzOverflow="overflow">
                    <a:lnR w="12700">
                      <a:solidFill>
                        <a:srgbClr val="000000"/>
                      </a:solidFill>
                      <a:miter lim="400000"/>
                    </a:lnR>
                    <a:solidFill>
                      <a:srgbClr val="9E94AD"/>
                    </a:solidFill>
                  </a:tcPr>
                </a:tc>
              </a:tr>
              <a:tr h="643636">
                <a:tc>
                  <a:txBody>
                    <a:bodyPr/>
                    <a:lstStyle/>
                    <a:p>
                      <a:pPr defTabSz="914400">
                        <a:defRPr sz="1800">
                          <a:solidFill>
                            <a:srgbClr val="000000"/>
                          </a:solidFill>
                        </a:defRPr>
                      </a:pPr>
                      <a:r>
                        <a:rPr sz="3200">
                          <a:solidFill>
                            <a:srgbClr val="5E5E5E"/>
                          </a:solidFill>
                          <a:sym typeface="Helvetica Neue"/>
                        </a:rPr>
                        <a:t>4</a:t>
                      </a:r>
                    </a:p>
                  </a:txBody>
                  <a:tcPr marL="50800" marR="50800" marT="50800" marB="50800" anchor="ctr" anchorCtr="0" horzOverflow="overflow">
                    <a:lnL w="12700">
                      <a:solidFill>
                        <a:srgbClr val="000000"/>
                      </a:solidFill>
                      <a:miter lim="400000"/>
                    </a:lnL>
                    <a:solidFill>
                      <a:srgbClr val="9E94AD"/>
                    </a:solidFill>
                  </a:tcPr>
                </a:tc>
                <a:tc>
                  <a:txBody>
                    <a:bodyPr/>
                    <a:lstStyle/>
                    <a:p>
                      <a:pPr defTabSz="914400">
                        <a:defRPr sz="1800">
                          <a:solidFill>
                            <a:srgbClr val="000000"/>
                          </a:solidFill>
                        </a:defRPr>
                      </a:pPr>
                      <a:r>
                        <a:rPr sz="3200">
                          <a:solidFill>
                            <a:srgbClr val="5E5E5E"/>
                          </a:solidFill>
                          <a:sym typeface="Helvetica Neue"/>
                        </a:rPr>
                        <a:t>6/30/20</a:t>
                      </a:r>
                    </a:p>
                  </a:txBody>
                  <a:tcPr marL="50800" marR="50800" marT="50800" marB="50800" anchor="ctr" anchorCtr="0" horzOverflow="overflow">
                    <a:lnR w="12700">
                      <a:solidFill>
                        <a:srgbClr val="000000"/>
                      </a:solidFill>
                      <a:miter lim="400000"/>
                    </a:lnR>
                    <a:solidFill>
                      <a:srgbClr val="9E94AD"/>
                    </a:solidFill>
                  </a:tcPr>
                </a:tc>
              </a:tr>
              <a:tr h="643636">
                <a:tc>
                  <a:txBody>
                    <a:bodyPr/>
                    <a:lstStyle/>
                    <a:p>
                      <a:pPr defTabSz="914400">
                        <a:defRPr sz="1800">
                          <a:solidFill>
                            <a:srgbClr val="000000"/>
                          </a:solidFill>
                        </a:defRPr>
                      </a:pPr>
                      <a:r>
                        <a:rPr sz="3200">
                          <a:solidFill>
                            <a:srgbClr val="5E5E5E"/>
                          </a:solidFill>
                          <a:sym typeface="Helvetica Neue"/>
                        </a:rPr>
                        <a:t>5</a:t>
                      </a:r>
                    </a:p>
                  </a:txBody>
                  <a:tcPr marL="50800" marR="50800" marT="50800" marB="50800" anchor="ctr" anchorCtr="0" horzOverflow="overflow">
                    <a:lnL w="12700">
                      <a:solidFill>
                        <a:srgbClr val="000000"/>
                      </a:solidFill>
                      <a:miter lim="400000"/>
                    </a:lnL>
                    <a:solidFill>
                      <a:srgbClr val="9E94AD"/>
                    </a:solidFill>
                  </a:tcPr>
                </a:tc>
                <a:tc>
                  <a:txBody>
                    <a:bodyPr/>
                    <a:lstStyle/>
                    <a:p>
                      <a:pPr defTabSz="914400">
                        <a:defRPr sz="1800">
                          <a:solidFill>
                            <a:srgbClr val="000000"/>
                          </a:solidFill>
                        </a:defRPr>
                      </a:pPr>
                      <a:r>
                        <a:rPr sz="3200">
                          <a:solidFill>
                            <a:srgbClr val="5E5E5E"/>
                          </a:solidFill>
                          <a:sym typeface="Helvetica Neue"/>
                        </a:rPr>
                        <a:t>7/24/20</a:t>
                      </a:r>
                    </a:p>
                  </a:txBody>
                  <a:tcPr marL="50800" marR="50800" marT="50800" marB="50800" anchor="ctr" anchorCtr="0" horzOverflow="overflow">
                    <a:lnR w="12700">
                      <a:solidFill>
                        <a:srgbClr val="000000"/>
                      </a:solidFill>
                      <a:miter lim="400000"/>
                    </a:lnR>
                    <a:solidFill>
                      <a:srgbClr val="9E94AD"/>
                    </a:solidFill>
                  </a:tcPr>
                </a:tc>
              </a:tr>
              <a:tr h="643636">
                <a:tc>
                  <a:txBody>
                    <a:bodyPr/>
                    <a:lstStyle/>
                    <a:p>
                      <a:pPr defTabSz="914400">
                        <a:defRPr sz="1800">
                          <a:solidFill>
                            <a:srgbClr val="000000"/>
                          </a:solidFill>
                        </a:defRPr>
                      </a:pPr>
                      <a:r>
                        <a:rPr sz="3200">
                          <a:solidFill>
                            <a:srgbClr val="5E5E5E"/>
                          </a:solidFill>
                          <a:sym typeface="Helvetica Neue"/>
                        </a:rPr>
                        <a:t>6</a:t>
                      </a:r>
                    </a:p>
                  </a:txBody>
                  <a:tcPr marL="50800" marR="50800" marT="50800" marB="50800" anchor="ctr" anchorCtr="0" horzOverflow="overflow">
                    <a:lnL w="12700">
                      <a:solidFill>
                        <a:srgbClr val="000000"/>
                      </a:solidFill>
                      <a:miter lim="400000"/>
                    </a:lnL>
                    <a:solidFill>
                      <a:srgbClr val="B6C27D"/>
                    </a:solidFill>
                  </a:tcPr>
                </a:tc>
                <a:tc>
                  <a:txBody>
                    <a:bodyPr/>
                    <a:lstStyle/>
                    <a:p>
                      <a:pPr defTabSz="914400">
                        <a:defRPr sz="1800">
                          <a:solidFill>
                            <a:srgbClr val="000000"/>
                          </a:solidFill>
                        </a:defRPr>
                      </a:pPr>
                      <a:r>
                        <a:rPr sz="3200">
                          <a:solidFill>
                            <a:srgbClr val="5E5E5E"/>
                          </a:solidFill>
                          <a:sym typeface="Helvetica Neue"/>
                        </a:rPr>
                        <a:t>9/8/20</a:t>
                      </a:r>
                    </a:p>
                  </a:txBody>
                  <a:tcPr marL="50800" marR="50800" marT="50800" marB="50800" anchor="ctr" anchorCtr="0" horzOverflow="overflow">
                    <a:lnR w="12700">
                      <a:solidFill>
                        <a:srgbClr val="000000"/>
                      </a:solidFill>
                      <a:miter lim="400000"/>
                    </a:lnR>
                    <a:solidFill>
                      <a:srgbClr val="B6C27D"/>
                    </a:solidFill>
                  </a:tcPr>
                </a:tc>
              </a:tr>
              <a:tr h="643636">
                <a:tc>
                  <a:txBody>
                    <a:bodyPr/>
                    <a:lstStyle/>
                    <a:p>
                      <a:pPr defTabSz="914400">
                        <a:defRPr sz="1800">
                          <a:solidFill>
                            <a:srgbClr val="000000"/>
                          </a:solidFill>
                        </a:defRPr>
                      </a:pPr>
                      <a:r>
                        <a:rPr sz="3200">
                          <a:solidFill>
                            <a:srgbClr val="5E5E5E"/>
                          </a:solidFill>
                          <a:sym typeface="Helvetica Neue"/>
                        </a:rPr>
                        <a:t>7</a:t>
                      </a:r>
                    </a:p>
                  </a:txBody>
                  <a:tcPr marL="50800" marR="50800" marT="50800" marB="50800" anchor="ctr" anchorCtr="0" horzOverflow="overflow">
                    <a:lnL w="12700">
                      <a:solidFill>
                        <a:srgbClr val="000000"/>
                      </a:solidFill>
                      <a:miter lim="400000"/>
                    </a:lnL>
                    <a:solidFill>
                      <a:srgbClr val="B6C27D"/>
                    </a:solidFill>
                  </a:tcPr>
                </a:tc>
                <a:tc>
                  <a:txBody>
                    <a:bodyPr/>
                    <a:lstStyle/>
                    <a:p>
                      <a:pPr defTabSz="914400">
                        <a:defRPr sz="1800">
                          <a:solidFill>
                            <a:srgbClr val="000000"/>
                          </a:solidFill>
                        </a:defRPr>
                      </a:pPr>
                      <a:r>
                        <a:rPr sz="3200">
                          <a:solidFill>
                            <a:srgbClr val="5E5E5E"/>
                          </a:solidFill>
                          <a:sym typeface="Helvetica Neue"/>
                        </a:rPr>
                        <a:t>10/6/20</a:t>
                      </a:r>
                    </a:p>
                  </a:txBody>
                  <a:tcPr marL="50800" marR="50800" marT="50800" marB="50800" anchor="ctr" anchorCtr="0" horzOverflow="overflow">
                    <a:lnR w="12700">
                      <a:solidFill>
                        <a:srgbClr val="000000"/>
                      </a:solidFill>
                      <a:miter lim="400000"/>
                    </a:lnR>
                    <a:solidFill>
                      <a:srgbClr val="B6C27D"/>
                    </a:solidFill>
                  </a:tcPr>
                </a:tc>
              </a:tr>
              <a:tr h="643636">
                <a:tc>
                  <a:txBody>
                    <a:bodyPr/>
                    <a:lstStyle/>
                    <a:p>
                      <a:pPr defTabSz="914400">
                        <a:defRPr sz="1800">
                          <a:solidFill>
                            <a:srgbClr val="000000"/>
                          </a:solidFill>
                        </a:defRPr>
                      </a:pPr>
                      <a:r>
                        <a:rPr sz="3200">
                          <a:solidFill>
                            <a:srgbClr val="5E5E5E"/>
                          </a:solidFill>
                          <a:sym typeface="Helvetica Neue"/>
                        </a:rPr>
                        <a:t>8</a:t>
                      </a:r>
                    </a:p>
                  </a:txBody>
                  <a:tcPr marL="50800" marR="50800" marT="50800" marB="50800" anchor="ctr" anchorCtr="0" horzOverflow="overflow">
                    <a:lnL w="12700">
                      <a:solidFill>
                        <a:srgbClr val="000000"/>
                      </a:solidFill>
                      <a:miter lim="400000"/>
                    </a:lnL>
                    <a:solidFill>
                      <a:srgbClr val="B6C27D"/>
                    </a:solidFill>
                  </a:tcPr>
                </a:tc>
                <a:tc>
                  <a:txBody>
                    <a:bodyPr/>
                    <a:lstStyle/>
                    <a:p>
                      <a:pPr defTabSz="914400">
                        <a:defRPr sz="1800">
                          <a:solidFill>
                            <a:srgbClr val="000000"/>
                          </a:solidFill>
                        </a:defRPr>
                      </a:pPr>
                      <a:r>
                        <a:rPr sz="3200">
                          <a:solidFill>
                            <a:srgbClr val="5E5E5E"/>
                          </a:solidFill>
                          <a:sym typeface="Helvetica Neue"/>
                        </a:rPr>
                        <a:t>10/15/20</a:t>
                      </a:r>
                    </a:p>
                  </a:txBody>
                  <a:tcPr marL="50800" marR="50800" marT="50800" marB="50800" anchor="ctr" anchorCtr="0" horzOverflow="overflow">
                    <a:lnR w="12700">
                      <a:solidFill>
                        <a:srgbClr val="000000"/>
                      </a:solidFill>
                      <a:miter lim="400000"/>
                    </a:lnR>
                    <a:solidFill>
                      <a:srgbClr val="B6C27D"/>
                    </a:solidFill>
                  </a:tcPr>
                </a:tc>
              </a:tr>
              <a:tr h="643636">
                <a:tc>
                  <a:txBody>
                    <a:bodyPr/>
                    <a:lstStyle/>
                    <a:p>
                      <a:pPr defTabSz="914400">
                        <a:defRPr sz="1800">
                          <a:solidFill>
                            <a:srgbClr val="000000"/>
                          </a:solidFill>
                        </a:defRPr>
                      </a:pPr>
                      <a:r>
                        <a:rPr sz="3200">
                          <a:solidFill>
                            <a:srgbClr val="5E5E5E"/>
                          </a:solidFill>
                          <a:sym typeface="Helvetica Neue"/>
                        </a:rPr>
                        <a:t>9</a:t>
                      </a:r>
                    </a:p>
                  </a:txBody>
                  <a:tcPr marL="50800" marR="50800" marT="50800" marB="50800" anchor="ctr" anchorCtr="0" horzOverflow="overflow">
                    <a:lnL w="12700">
                      <a:solidFill>
                        <a:srgbClr val="000000"/>
                      </a:solidFill>
                      <a:miter lim="400000"/>
                    </a:lnL>
                    <a:solidFill>
                      <a:srgbClr val="B6C27D"/>
                    </a:solidFill>
                  </a:tcPr>
                </a:tc>
                <a:tc>
                  <a:txBody>
                    <a:bodyPr/>
                    <a:lstStyle/>
                    <a:p>
                      <a:pPr defTabSz="914400">
                        <a:defRPr sz="1800">
                          <a:solidFill>
                            <a:srgbClr val="000000"/>
                          </a:solidFill>
                        </a:defRPr>
                      </a:pPr>
                      <a:r>
                        <a:rPr sz="3200">
                          <a:solidFill>
                            <a:srgbClr val="5E5E5E"/>
                          </a:solidFill>
                          <a:sym typeface="Helvetica Neue"/>
                        </a:rPr>
                        <a:t>10/29/20</a:t>
                      </a:r>
                    </a:p>
                  </a:txBody>
                  <a:tcPr marL="50800" marR="50800" marT="50800" marB="50800" anchor="ctr" anchorCtr="0" horzOverflow="overflow">
                    <a:lnR w="12700">
                      <a:solidFill>
                        <a:srgbClr val="000000"/>
                      </a:solidFill>
                      <a:miter lim="400000"/>
                    </a:lnR>
                    <a:solidFill>
                      <a:srgbClr val="B6C27D"/>
                    </a:solidFill>
                  </a:tcPr>
                </a:tc>
              </a:tr>
              <a:tr h="643636">
                <a:tc>
                  <a:txBody>
                    <a:bodyPr/>
                    <a:lstStyle/>
                    <a:p>
                      <a:pPr defTabSz="914400">
                        <a:defRPr sz="1800">
                          <a:solidFill>
                            <a:srgbClr val="000000"/>
                          </a:solidFill>
                        </a:defRPr>
                      </a:pPr>
                      <a:r>
                        <a:rPr sz="3200">
                          <a:solidFill>
                            <a:srgbClr val="5E5E5E"/>
                          </a:solidFill>
                          <a:sym typeface="Helvetica Neue"/>
                        </a:rPr>
                        <a:t>10</a:t>
                      </a:r>
                    </a:p>
                  </a:txBody>
                  <a:tcPr marL="50800" marR="50800" marT="50800" marB="50800" anchor="ctr" anchorCtr="0" horzOverflow="overflow">
                    <a:lnL w="12700">
                      <a:solidFill>
                        <a:srgbClr val="000000"/>
                      </a:solidFill>
                      <a:miter lim="400000"/>
                    </a:lnL>
                    <a:solidFill>
                      <a:srgbClr val="84C5C3"/>
                    </a:solidFill>
                  </a:tcPr>
                </a:tc>
                <a:tc>
                  <a:txBody>
                    <a:bodyPr/>
                    <a:lstStyle/>
                    <a:p>
                      <a:pPr defTabSz="914400">
                        <a:defRPr sz="1800">
                          <a:solidFill>
                            <a:srgbClr val="000000"/>
                          </a:solidFill>
                        </a:defRPr>
                      </a:pPr>
                      <a:r>
                        <a:rPr sz="3200">
                          <a:solidFill>
                            <a:srgbClr val="5E5E5E"/>
                          </a:solidFill>
                          <a:sym typeface="Helvetica Neue"/>
                        </a:rPr>
                        <a:t>12/1/20</a:t>
                      </a:r>
                    </a:p>
                  </a:txBody>
                  <a:tcPr marL="50800" marR="50800" marT="50800" marB="50800" anchor="ctr" anchorCtr="0" horzOverflow="overflow">
                    <a:lnR w="12700">
                      <a:solidFill>
                        <a:srgbClr val="000000"/>
                      </a:solidFill>
                      <a:miter lim="400000"/>
                    </a:lnR>
                    <a:solidFill>
                      <a:srgbClr val="84C5C3"/>
                    </a:solidFill>
                  </a:tcPr>
                </a:tc>
              </a:tr>
              <a:tr h="643636">
                <a:tc>
                  <a:txBody>
                    <a:bodyPr/>
                    <a:lstStyle/>
                    <a:p>
                      <a:pPr defTabSz="914400">
                        <a:defRPr sz="1800">
                          <a:solidFill>
                            <a:srgbClr val="000000"/>
                          </a:solidFill>
                        </a:defRPr>
                      </a:pPr>
                      <a:r>
                        <a:rPr sz="3200">
                          <a:solidFill>
                            <a:srgbClr val="5E5E5E"/>
                          </a:solidFill>
                          <a:sym typeface="Helvetica Neue"/>
                        </a:rPr>
                        <a:t>11</a:t>
                      </a:r>
                    </a:p>
                  </a:txBody>
                  <a:tcPr marL="50800" marR="50800" marT="50800" marB="50800" anchor="ctr" anchorCtr="0" horzOverflow="overflow">
                    <a:lnL w="12700">
                      <a:solidFill>
                        <a:srgbClr val="000000"/>
                      </a:solidFill>
                      <a:miter lim="400000"/>
                    </a:lnL>
                    <a:solidFill>
                      <a:srgbClr val="84C5C3"/>
                    </a:solidFill>
                  </a:tcPr>
                </a:tc>
                <a:tc>
                  <a:txBody>
                    <a:bodyPr/>
                    <a:lstStyle/>
                    <a:p>
                      <a:pPr defTabSz="914400">
                        <a:defRPr sz="1800">
                          <a:solidFill>
                            <a:srgbClr val="000000"/>
                          </a:solidFill>
                        </a:defRPr>
                      </a:pPr>
                      <a:r>
                        <a:rPr sz="3200">
                          <a:solidFill>
                            <a:srgbClr val="5E5E5E"/>
                          </a:solidFill>
                          <a:sym typeface="Helvetica Neue"/>
                        </a:rPr>
                        <a:t>1/4/21</a:t>
                      </a:r>
                    </a:p>
                  </a:txBody>
                  <a:tcPr marL="50800" marR="50800" marT="50800" marB="50800" anchor="ctr" anchorCtr="0" horzOverflow="overflow">
                    <a:lnR w="12700">
                      <a:solidFill>
                        <a:srgbClr val="000000"/>
                      </a:solidFill>
                      <a:miter lim="400000"/>
                    </a:lnR>
                    <a:solidFill>
                      <a:srgbClr val="84C5C3"/>
                    </a:solidFill>
                  </a:tcPr>
                </a:tc>
              </a:tr>
              <a:tr h="643636">
                <a:tc>
                  <a:txBody>
                    <a:bodyPr/>
                    <a:lstStyle/>
                    <a:p>
                      <a:pPr defTabSz="914400">
                        <a:defRPr sz="1800">
                          <a:solidFill>
                            <a:srgbClr val="000000"/>
                          </a:solidFill>
                        </a:defRPr>
                      </a:pPr>
                      <a:r>
                        <a:rPr sz="3200">
                          <a:solidFill>
                            <a:srgbClr val="5E5E5E"/>
                          </a:solidFill>
                          <a:sym typeface="Helvetica Neue"/>
                        </a:rPr>
                        <a:t>12</a:t>
                      </a:r>
                    </a:p>
                  </a:txBody>
                  <a:tcPr marL="50800" marR="50800" marT="50800" marB="50800" anchor="ctr" anchorCtr="0" horzOverflow="overflow">
                    <a:lnL w="12700">
                      <a:solidFill>
                        <a:srgbClr val="000000"/>
                      </a:solidFill>
                      <a:miter lim="400000"/>
                    </a:lnL>
                    <a:solidFill>
                      <a:srgbClr val="84C5C3"/>
                    </a:solidFill>
                  </a:tcPr>
                </a:tc>
                <a:tc>
                  <a:txBody>
                    <a:bodyPr/>
                    <a:lstStyle/>
                    <a:p>
                      <a:pPr defTabSz="914400">
                        <a:defRPr sz="1800">
                          <a:solidFill>
                            <a:srgbClr val="000000"/>
                          </a:solidFill>
                        </a:defRPr>
                      </a:pPr>
                      <a:r>
                        <a:rPr sz="3200">
                          <a:solidFill>
                            <a:srgbClr val="5E5E5E"/>
                          </a:solidFill>
                          <a:sym typeface="Helvetica Neue"/>
                        </a:rPr>
                        <a:t>1/14/21</a:t>
                      </a:r>
                    </a:p>
                  </a:txBody>
                  <a:tcPr marL="50800" marR="50800" marT="50800" marB="50800" anchor="ctr" anchorCtr="0" horzOverflow="overflow">
                    <a:lnR w="12700">
                      <a:solidFill>
                        <a:srgbClr val="000000"/>
                      </a:solidFill>
                      <a:miter lim="400000"/>
                    </a:lnR>
                    <a:solidFill>
                      <a:srgbClr val="84C5C3"/>
                    </a:solidFill>
                  </a:tcPr>
                </a:tc>
              </a:tr>
              <a:tr h="643636">
                <a:tc>
                  <a:txBody>
                    <a:bodyPr/>
                    <a:lstStyle/>
                    <a:p>
                      <a:pPr defTabSz="914400">
                        <a:defRPr sz="1800">
                          <a:solidFill>
                            <a:srgbClr val="000000"/>
                          </a:solidFill>
                        </a:defRPr>
                      </a:pPr>
                      <a:r>
                        <a:rPr sz="3200">
                          <a:solidFill>
                            <a:srgbClr val="5E5E5E"/>
                          </a:solidFill>
                          <a:sym typeface="Helvetica Neue"/>
                        </a:rPr>
                        <a:t>13</a:t>
                      </a:r>
                    </a:p>
                  </a:txBody>
                  <a:tcPr marL="50800" marR="50800" marT="50800" marB="50800" anchor="ctr" anchorCtr="0" horzOverflow="overflow">
                    <a:lnL w="12700">
                      <a:solidFill>
                        <a:srgbClr val="000000"/>
                      </a:solidFill>
                      <a:miter lim="400000"/>
                    </a:lnL>
                    <a:solidFill>
                      <a:srgbClr val="84C5C3"/>
                    </a:solidFill>
                  </a:tcPr>
                </a:tc>
                <a:tc>
                  <a:txBody>
                    <a:bodyPr/>
                    <a:lstStyle/>
                    <a:p>
                      <a:pPr defTabSz="914400">
                        <a:defRPr sz="1800">
                          <a:solidFill>
                            <a:srgbClr val="000000"/>
                          </a:solidFill>
                        </a:defRPr>
                      </a:pPr>
                      <a:r>
                        <a:rPr sz="3200">
                          <a:solidFill>
                            <a:srgbClr val="5E5E5E"/>
                          </a:solidFill>
                          <a:sym typeface="Helvetica Neue"/>
                        </a:rPr>
                        <a:t>2/12/21</a:t>
                      </a:r>
                    </a:p>
                  </a:txBody>
                  <a:tcPr marL="50800" marR="50800" marT="50800" marB="50800" anchor="ctr" anchorCtr="0" horzOverflow="overflow">
                    <a:lnR w="12700">
                      <a:solidFill>
                        <a:srgbClr val="000000"/>
                      </a:solidFill>
                      <a:miter lim="400000"/>
                    </a:lnR>
                    <a:solidFill>
                      <a:srgbClr val="84C5C3"/>
                    </a:solidFill>
                  </a:tcPr>
                </a:tc>
              </a:tr>
              <a:tr h="643636">
                <a:tc>
                  <a:txBody>
                    <a:bodyPr/>
                    <a:lstStyle/>
                    <a:p>
                      <a:pPr defTabSz="914400">
                        <a:defRPr sz="1800">
                          <a:solidFill>
                            <a:srgbClr val="000000"/>
                          </a:solidFill>
                        </a:defRPr>
                      </a:pPr>
                      <a:r>
                        <a:rPr sz="3200">
                          <a:solidFill>
                            <a:srgbClr val="5E5E5E"/>
                          </a:solidFill>
                          <a:sym typeface="Helvetica Neue"/>
                        </a:rPr>
                        <a:t>14</a:t>
                      </a:r>
                    </a:p>
                  </a:txBody>
                  <a:tcPr marL="50800" marR="50800" marT="50800" marB="50800" anchor="ctr" anchorCtr="0" horzOverflow="overflow">
                    <a:lnL w="12700">
                      <a:solidFill>
                        <a:srgbClr val="000000"/>
                      </a:solidFill>
                      <a:miter lim="400000"/>
                    </a:lnL>
                    <a:lnB w="12700">
                      <a:solidFill>
                        <a:srgbClr val="000000"/>
                      </a:solidFill>
                      <a:miter lim="400000"/>
                    </a:lnB>
                    <a:solidFill>
                      <a:srgbClr val="84C5C3"/>
                    </a:solidFill>
                  </a:tcPr>
                </a:tc>
                <a:tc>
                  <a:txBody>
                    <a:bodyPr/>
                    <a:lstStyle/>
                    <a:p>
                      <a:pPr defTabSz="914400">
                        <a:defRPr sz="1800">
                          <a:solidFill>
                            <a:srgbClr val="000000"/>
                          </a:solidFill>
                        </a:defRPr>
                      </a:pPr>
                      <a:r>
                        <a:rPr sz="3200">
                          <a:solidFill>
                            <a:srgbClr val="5E5E5E"/>
                          </a:solidFill>
                          <a:sym typeface="Helvetica Neue"/>
                        </a:rPr>
                        <a:t>3/2/21</a:t>
                      </a:r>
                    </a:p>
                  </a:txBody>
                  <a:tcPr marL="50800" marR="50800" marT="50800" marB="50800" anchor="ctr" anchorCtr="0" horzOverflow="overflow">
                    <a:lnR w="12700">
                      <a:solidFill>
                        <a:srgbClr val="000000"/>
                      </a:solidFill>
                      <a:miter lim="400000"/>
                    </a:lnR>
                    <a:lnB w="12700">
                      <a:solidFill>
                        <a:srgbClr val="000000"/>
                      </a:solidFill>
                      <a:miter lim="400000"/>
                    </a:lnB>
                    <a:solidFill>
                      <a:srgbClr val="84C5C3"/>
                    </a:solidFill>
                  </a:tcPr>
                </a:tc>
              </a:tr>
              <a:tr h="467106">
                <a:tc gridSpan="2">
                  <a:txBody>
                    <a:bodyPr/>
                    <a:lstStyle/>
                    <a:p>
                      <a:pPr defTabSz="355600">
                        <a:defRPr sz="1800">
                          <a:solidFill>
                            <a:srgbClr val="000000"/>
                          </a:solidFill>
                        </a:defRPr>
                      </a:pPr>
                      <a:r>
                        <a:rPr spc="44" sz="2200">
                          <a:solidFill>
                            <a:srgbClr val="B6C27D"/>
                          </a:solidFill>
                          <a:sym typeface="Helvetica Neue"/>
                        </a:rPr>
                        <a:t>Protocol Amendments submitted to the FDA by Pfizer</a:t>
                      </a:r>
                    </a:p>
                  </a:txBody>
                  <a:tcPr marL="50800" marR="50800" marT="50800" marB="50800" anchor="ctr" anchorCtr="0" horzOverflow="overflow">
                    <a:lnL w="12700">
                      <a:miter lim="400000"/>
                    </a:lnL>
                    <a:lnR w="12700">
                      <a:miter lim="400000"/>
                    </a:lnR>
                    <a:lnT w="12700">
                      <a:solidFill>
                        <a:srgbClr val="000000"/>
                      </a:solidFill>
                      <a:miter lim="400000"/>
                    </a:lnT>
                    <a:lnB w="12700">
                      <a:miter lim="400000"/>
                    </a:lnB>
                  </a:tcPr>
                </a:tc>
                <a:tc hMerge="1">
                  <a:tcPr/>
                </a:tc>
              </a:tr>
            </a:tbl>
          </a:graphicData>
        </a:graphic>
      </p:graphicFrame>
      <p:sp>
        <p:nvSpPr>
          <p:cNvPr id="248" name="Rectangle"/>
          <p:cNvSpPr/>
          <p:nvPr/>
        </p:nvSpPr>
        <p:spPr>
          <a:xfrm>
            <a:off x="19685000" y="6714769"/>
            <a:ext cx="2546019" cy="1270004"/>
          </a:xfrm>
          <a:prstGeom prst="rect">
            <a:avLst/>
          </a:prstGeom>
          <a:solidFill>
            <a:srgbClr val="B6C27D"/>
          </a:solidFill>
          <a:ln w="12700">
            <a:miter lim="400000"/>
          </a:ln>
        </p:spPr>
        <p:txBody>
          <a:bodyPr lIns="50800" tIns="50800" rIns="50800" bIns="50800" anchor="ctr"/>
          <a:lstStyle/>
          <a:p>
            <a:pPr defTabSz="825500">
              <a:defRPr spc="0" sz="3200">
                <a:solidFill>
                  <a:srgbClr val="000000"/>
                </a:solidFill>
                <a:latin typeface="Graphik Medium"/>
                <a:ea typeface="Graphik Medium"/>
                <a:cs typeface="Graphik Medium"/>
                <a:sym typeface="Graphik Medium"/>
              </a:defRPr>
            </a:pPr>
          </a:p>
        </p:txBody>
      </p:sp>
      <p:sp>
        <p:nvSpPr>
          <p:cNvPr id="249" name="PHASE 3…"/>
          <p:cNvSpPr txBox="1"/>
          <p:nvPr/>
        </p:nvSpPr>
        <p:spPr>
          <a:xfrm>
            <a:off x="19790520" y="6932066"/>
            <a:ext cx="2334972" cy="8354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002C39"/>
                </a:solidFill>
                <a:latin typeface="Graphik Medium"/>
                <a:ea typeface="Graphik Medium"/>
                <a:cs typeface="Graphik Medium"/>
                <a:sym typeface="Graphik Medium"/>
              </a:defRPr>
            </a:pPr>
            <a:r>
              <a:t>PHASE 3</a:t>
            </a:r>
          </a:p>
          <a:p>
            <a:pPr>
              <a:defRPr>
                <a:solidFill>
                  <a:srgbClr val="002C39"/>
                </a:solidFill>
                <a:latin typeface="Graphik Medium"/>
                <a:ea typeface="Graphik Medium"/>
                <a:cs typeface="Graphik Medium"/>
                <a:sym typeface="Graphik Medium"/>
              </a:defRPr>
            </a:pPr>
            <a:r>
              <a:t>CLINICAL TRIAL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Screenshot 2023-04-07 at 11.54.10 AM.png" descr="Screenshot 2023-04-07 at 11.54.10 AM.png"/>
          <p:cNvPicPr>
            <a:picLocks noChangeAspect="1"/>
          </p:cNvPicPr>
          <p:nvPr/>
        </p:nvPicPr>
        <p:blipFill>
          <a:blip r:embed="rId2">
            <a:extLst/>
          </a:blip>
          <a:stretch>
            <a:fillRect/>
          </a:stretch>
        </p:blipFill>
        <p:spPr>
          <a:xfrm>
            <a:off x="28563" y="-5253"/>
            <a:ext cx="14753370" cy="13726505"/>
          </a:xfrm>
          <a:prstGeom prst="rect">
            <a:avLst/>
          </a:prstGeom>
          <a:ln w="12700">
            <a:miter lim="400000"/>
          </a:ln>
        </p:spPr>
      </p:pic>
      <p:pic>
        <p:nvPicPr>
          <p:cNvPr id="252" name="Screenshot 2023-04-07 at 11.55.31 AM.png" descr="Screenshot 2023-04-07 at 11.55.31 AM.png"/>
          <p:cNvPicPr>
            <a:picLocks noChangeAspect="1"/>
          </p:cNvPicPr>
          <p:nvPr/>
        </p:nvPicPr>
        <p:blipFill>
          <a:blip r:embed="rId3">
            <a:extLst/>
          </a:blip>
          <a:stretch>
            <a:fillRect/>
          </a:stretch>
        </p:blipFill>
        <p:spPr>
          <a:xfrm>
            <a:off x="13855746" y="1274334"/>
            <a:ext cx="10758319" cy="1864177"/>
          </a:xfrm>
          <a:prstGeom prst="rect">
            <a:avLst/>
          </a:prstGeom>
          <a:ln w="12700">
            <a:miter lim="400000"/>
          </a:ln>
        </p:spPr>
      </p:pic>
      <p:sp>
        <p:nvSpPr>
          <p:cNvPr id="253" name="Note the date at the bottom of the protocol page"/>
          <p:cNvSpPr txBox="1"/>
          <p:nvPr/>
        </p:nvSpPr>
        <p:spPr>
          <a:xfrm>
            <a:off x="15435331" y="223287"/>
            <a:ext cx="8679283" cy="567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6" sz="2800">
                <a:solidFill>
                  <a:srgbClr val="F4F5B0"/>
                </a:solidFill>
                <a:latin typeface="Graphik Medium"/>
                <a:ea typeface="Graphik Medium"/>
                <a:cs typeface="Graphik Medium"/>
                <a:sym typeface="Graphik Medium"/>
              </a:defRPr>
            </a:lvl1pPr>
          </a:lstStyle>
          <a:p>
            <a:pPr/>
            <a:r>
              <a:t>Note the date at the bottom of the protocol page</a:t>
            </a:r>
          </a:p>
        </p:txBody>
      </p:sp>
      <p:sp>
        <p:nvSpPr>
          <p:cNvPr id="254" name="Arrow"/>
          <p:cNvSpPr/>
          <p:nvPr/>
        </p:nvSpPr>
        <p:spPr>
          <a:xfrm rot="16200000">
            <a:off x="22173161" y="3463945"/>
            <a:ext cx="1660260" cy="1576858"/>
          </a:xfrm>
          <a:prstGeom prst="rightArrow">
            <a:avLst>
              <a:gd name="adj1" fmla="val 26373"/>
              <a:gd name="adj2" fmla="val 57790"/>
            </a:avLst>
          </a:prstGeom>
          <a:solidFill>
            <a:schemeClr val="accent5"/>
          </a:solidFill>
          <a:ln w="12700">
            <a:miter lim="400000"/>
          </a:ln>
        </p:spPr>
        <p:txBody>
          <a:bodyPr lIns="50800" tIns="50800" rIns="50800" bIns="50800" anchor="ctr"/>
          <a:lstStyle/>
          <a:p>
            <a:pPr defTabSz="825500">
              <a:defRPr spc="0" sz="3200">
                <a:solidFill>
                  <a:srgbClr val="000000"/>
                </a:solidFill>
                <a:latin typeface="Graphik Medium"/>
                <a:ea typeface="Graphik Medium"/>
                <a:cs typeface="Graphik Medium"/>
                <a:sym typeface="Graphik Medium"/>
              </a:defRPr>
            </a:pPr>
          </a:p>
        </p:txBody>
      </p:sp>
      <p:sp>
        <p:nvSpPr>
          <p:cNvPr id="255" name="The World Health Organization declared the COVID-19 outbreak a…"/>
          <p:cNvSpPr txBox="1"/>
          <p:nvPr/>
        </p:nvSpPr>
        <p:spPr>
          <a:xfrm>
            <a:off x="15880494" y="5910967"/>
            <a:ext cx="7454153" cy="58208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b="1" spc="107" sz="3600">
                <a:solidFill>
                  <a:srgbClr val="FFFFFF"/>
                </a:solidFill>
                <a:latin typeface="Graphik"/>
                <a:ea typeface="Graphik"/>
                <a:cs typeface="Graphik"/>
                <a:sym typeface="Graphik"/>
              </a:defRPr>
            </a:pPr>
            <a:r>
              <a:t>The World Health Organization declared the COVID-19 outbreak a </a:t>
            </a:r>
          </a:p>
          <a:p>
            <a:pPr defTabSz="584200">
              <a:lnSpc>
                <a:spcPct val="120000"/>
              </a:lnSpc>
              <a:defRPr b="1" spc="107" sz="3600">
                <a:solidFill>
                  <a:srgbClr val="FFFFFF"/>
                </a:solidFill>
                <a:latin typeface="Graphik"/>
                <a:ea typeface="Graphik"/>
                <a:cs typeface="Graphik"/>
                <a:sym typeface="Graphik"/>
              </a:defRPr>
            </a:pPr>
            <a:r>
              <a:t>Public Health Emergency of International Concern on 30 January 2020,</a:t>
            </a:r>
          </a:p>
          <a:p>
            <a:pPr defTabSz="584200">
              <a:lnSpc>
                <a:spcPct val="120000"/>
              </a:lnSpc>
              <a:defRPr b="1" spc="107" sz="3600">
                <a:solidFill>
                  <a:srgbClr val="FFFFFF"/>
                </a:solidFill>
                <a:latin typeface="Graphik"/>
                <a:ea typeface="Graphik"/>
                <a:cs typeface="Graphik"/>
                <a:sym typeface="Graphik"/>
              </a:defRPr>
            </a:pPr>
            <a:r>
              <a:t> and a pandemic on 11 March 2020</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ANGER SIGNALS in the first 90 days"/>
          <p:cNvSpPr txBox="1"/>
          <p:nvPr>
            <p:ph type="title"/>
          </p:nvPr>
        </p:nvSpPr>
        <p:spPr>
          <a:xfrm>
            <a:off x="2089150" y="1069834"/>
            <a:ext cx="20205700" cy="1402279"/>
          </a:xfrm>
          <a:prstGeom prst="rect">
            <a:avLst/>
          </a:prstGeom>
        </p:spPr>
        <p:txBody>
          <a:bodyPr/>
          <a:lstStyle>
            <a:lvl1pPr>
              <a:defRPr spc="200" sz="6800"/>
            </a:lvl1pPr>
          </a:lstStyle>
          <a:p>
            <a:pPr/>
            <a:r>
              <a:t>DANGER SIGNALS in the first 90 days</a:t>
            </a:r>
          </a:p>
        </p:txBody>
      </p:sp>
      <p:sp>
        <p:nvSpPr>
          <p:cNvPr id="258" name="These are covered by the Post Marketing Experience 5.3.6 document"/>
          <p:cNvSpPr txBox="1"/>
          <p:nvPr/>
        </p:nvSpPr>
        <p:spPr>
          <a:xfrm>
            <a:off x="1814954" y="2773463"/>
            <a:ext cx="20754087" cy="8704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120000"/>
              </a:lnSpc>
              <a:defRPr b="1" spc="138" sz="4600">
                <a:solidFill>
                  <a:srgbClr val="FFFFFF"/>
                </a:solidFill>
                <a:latin typeface="Graphik"/>
                <a:ea typeface="Graphik"/>
                <a:cs typeface="Graphik"/>
                <a:sym typeface="Graphik"/>
              </a:defRPr>
            </a:lvl1pPr>
          </a:lstStyle>
          <a:p>
            <a:pPr/>
            <a:r>
              <a:t>These are covered by the Post Marketing Experience 5.3.6 document</a:t>
            </a:r>
          </a:p>
        </p:txBody>
      </p:sp>
      <p:sp>
        <p:nvSpPr>
          <p:cNvPr id="259" name="Broken down by System Organ Class (SOC)"/>
          <p:cNvSpPr txBox="1"/>
          <p:nvPr/>
        </p:nvSpPr>
        <p:spPr>
          <a:xfrm>
            <a:off x="1860198" y="3945275"/>
            <a:ext cx="11009504" cy="7696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lnSpc>
                <a:spcPct val="120000"/>
              </a:lnSpc>
              <a:defRPr spc="119" sz="4000">
                <a:solidFill>
                  <a:srgbClr val="FFFFFF"/>
                </a:solidFill>
                <a:latin typeface="Graphik"/>
                <a:ea typeface="Graphik"/>
                <a:cs typeface="Graphik"/>
                <a:sym typeface="Graphik"/>
              </a:defRPr>
            </a:lvl1pPr>
          </a:lstStyle>
          <a:p>
            <a:pPr/>
            <a:r>
              <a:t>Broken down by System Organ Class (SOC)</a:t>
            </a:r>
          </a:p>
        </p:txBody>
      </p:sp>
      <p:pic>
        <p:nvPicPr>
          <p:cNvPr id="260" name="Picture 3" descr="Picture 3"/>
          <p:cNvPicPr>
            <a:picLocks noChangeAspect="1"/>
          </p:cNvPicPr>
          <p:nvPr/>
        </p:nvPicPr>
        <p:blipFill>
          <a:blip r:embed="rId2">
            <a:extLst/>
          </a:blip>
          <a:stretch>
            <a:fillRect/>
          </a:stretch>
        </p:blipFill>
        <p:spPr>
          <a:xfrm>
            <a:off x="1909297" y="4835335"/>
            <a:ext cx="7169739" cy="7604691"/>
          </a:xfrm>
          <a:prstGeom prst="rect">
            <a:avLst/>
          </a:prstGeom>
          <a:ln w="12700">
            <a:miter lim="400000"/>
          </a:ln>
        </p:spPr>
      </p:pic>
      <p:sp>
        <p:nvSpPr>
          <p:cNvPr id="261" name="275 patients had stroke…"/>
          <p:cNvSpPr txBox="1"/>
          <p:nvPr/>
        </p:nvSpPr>
        <p:spPr>
          <a:xfrm>
            <a:off x="12742147" y="6287586"/>
            <a:ext cx="9590200" cy="36290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07" sz="3600">
                <a:solidFill>
                  <a:srgbClr val="FFFFFF"/>
                </a:solidFill>
                <a:latin typeface="Graphik"/>
                <a:ea typeface="Graphik"/>
                <a:cs typeface="Graphik"/>
                <a:sym typeface="Graphik"/>
              </a:defRPr>
            </a:pPr>
            <a:r>
              <a:t>275 patients had stroke</a:t>
            </a:r>
          </a:p>
          <a:p>
            <a:pPr algn="l" defTabSz="584200">
              <a:lnSpc>
                <a:spcPct val="120000"/>
              </a:lnSpc>
              <a:defRPr spc="107" sz="3600">
                <a:solidFill>
                  <a:srgbClr val="FFFFFF"/>
                </a:solidFill>
                <a:latin typeface="Graphik"/>
                <a:ea typeface="Graphik"/>
                <a:cs typeface="Graphik"/>
                <a:sym typeface="Graphik"/>
              </a:defRPr>
            </a:pPr>
            <a:r>
              <a:t>25,957 Nervous System disorders</a:t>
            </a:r>
          </a:p>
          <a:p>
            <a:pPr algn="l" defTabSz="584200">
              <a:lnSpc>
                <a:spcPct val="120000"/>
              </a:lnSpc>
              <a:defRPr spc="107" sz="3600">
                <a:solidFill>
                  <a:srgbClr val="FFFFFF"/>
                </a:solidFill>
                <a:latin typeface="Graphik"/>
                <a:ea typeface="Graphik"/>
                <a:cs typeface="Graphik"/>
                <a:sym typeface="Graphik"/>
              </a:defRPr>
            </a:pPr>
            <a:r>
              <a:t>17,283 Gastrointestinal disorders</a:t>
            </a:r>
          </a:p>
          <a:p>
            <a:pPr algn="l" defTabSz="584200">
              <a:lnSpc>
                <a:spcPct val="120000"/>
              </a:lnSpc>
              <a:defRPr spc="107" sz="3600">
                <a:solidFill>
                  <a:srgbClr val="FFFFFF"/>
                </a:solidFill>
                <a:latin typeface="Graphik"/>
                <a:ea typeface="Graphik"/>
                <a:cs typeface="Graphik"/>
                <a:sym typeface="Graphik"/>
              </a:defRPr>
            </a:pPr>
            <a:r>
              <a:t>8848 Respiratory, Thoracic and other Chest and Heart disorders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mph" nodeType="clickEffect" presetID="9" grpId="5" fill="hold">
                                  <p:stCondLst>
                                    <p:cond delay="0"/>
                                  </p:stCondLst>
                                  <p:childTnLst>
                                    <p:set>
                                      <p:cBhvr>
                                        <p:cTn id="22" dur="indefinite" fill="hold"/>
                                        <p:tgtEl>
                                          <p:spTgt spid="261"/>
                                        </p:tgtEl>
                                        <p:attrNameLst>
                                          <p:attrName>style.opacity</p:attrName>
                                        </p:attrNameLst>
                                      </p:cBhvr>
                                      <p:to>
                                        <p:strVal val="0.76"/>
                                      </p:to>
                                    </p:set>
                                    <p:animEffect filter="image" prLst="opacity: 0.76; ">
                                      <p:cBhvr>
                                        <p:cTn id="23" dur="indefinite" fill="hold"/>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3"/>
      <p:bldP build="whole" bldLvl="1" animBg="1" rev="0" advAuto="0" spid="261" grpId="4"/>
      <p:bldP build="whole" bldLvl="1" animBg="1" rev="0" advAuto="0" spid="259" grpId="2"/>
      <p:bldP build="whole" bldLvl="1" animBg="1" rev="0" advAuto="0" spid="258" grpId="1"/>
      <p:bldP build="whole" bldLvl="1" animBg="1" rev="0" advAuto="0" spid="261" grpId="5"/>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Qualifications and Experience"/>
          <p:cNvSpPr txBox="1"/>
          <p:nvPr>
            <p:ph type="title"/>
          </p:nvPr>
        </p:nvSpPr>
        <p:spPr>
          <a:xfrm>
            <a:off x="4739209" y="1212016"/>
            <a:ext cx="14905582" cy="1120973"/>
          </a:xfrm>
          <a:prstGeom prst="rect">
            <a:avLst/>
          </a:prstGeom>
        </p:spPr>
        <p:txBody>
          <a:bodyPr/>
          <a:lstStyle>
            <a:lvl1pPr>
              <a:defRPr spc="100" sz="6000"/>
            </a:lvl1pPr>
          </a:lstStyle>
          <a:p>
            <a:pPr/>
            <a:r>
              <a:t>Qualifications and Experience</a:t>
            </a:r>
          </a:p>
        </p:txBody>
      </p:sp>
      <p:sp>
        <p:nvSpPr>
          <p:cNvPr id="185" name="Medical Degree MBBS, University of London, UK…"/>
          <p:cNvSpPr txBox="1"/>
          <p:nvPr/>
        </p:nvSpPr>
        <p:spPr>
          <a:xfrm>
            <a:off x="2273975" y="2554402"/>
            <a:ext cx="19836050" cy="9241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pc="72" sz="3600">
                <a:solidFill>
                  <a:srgbClr val="FFFFFF"/>
                </a:solidFill>
                <a:latin typeface="Graphik Medium"/>
                <a:ea typeface="Graphik Medium"/>
                <a:cs typeface="Graphik Medium"/>
                <a:sym typeface="Graphik Medium"/>
              </a:defRPr>
            </a:pPr>
            <a:r>
              <a:t>Medical Degree MBBS, University of London, UK</a:t>
            </a:r>
          </a:p>
          <a:p>
            <a:pPr algn="l">
              <a:defRPr spc="72" sz="3600">
                <a:solidFill>
                  <a:srgbClr val="FFFFFF"/>
                </a:solidFill>
                <a:latin typeface="Graphik Medium"/>
                <a:ea typeface="Graphik Medium"/>
                <a:cs typeface="Graphik Medium"/>
                <a:sym typeface="Graphik Medium"/>
              </a:defRPr>
            </a:pPr>
            <a:r>
              <a:t>Fellow of the Royal College of Radiology, UK</a:t>
            </a:r>
          </a:p>
          <a:p>
            <a:pPr algn="l">
              <a:defRPr spc="72" sz="3600">
                <a:solidFill>
                  <a:srgbClr val="FFFFFF"/>
                </a:solidFill>
                <a:latin typeface="Graphik Medium"/>
                <a:ea typeface="Graphik Medium"/>
                <a:cs typeface="Graphik Medium"/>
                <a:sym typeface="Graphik Medium"/>
              </a:defRPr>
            </a:pPr>
            <a:r>
              <a:t>Fellow of the Society of Breast Imaging, USA</a:t>
            </a:r>
          </a:p>
          <a:p>
            <a:pPr algn="l">
              <a:defRPr spc="72" sz="3600">
                <a:solidFill>
                  <a:srgbClr val="FFFFFF"/>
                </a:solidFill>
                <a:latin typeface="Graphik Medium"/>
                <a:ea typeface="Graphik Medium"/>
                <a:cs typeface="Graphik Medium"/>
                <a:sym typeface="Graphik Medium"/>
              </a:defRPr>
            </a:pPr>
            <a:r>
              <a:t>Led the Breast Cancer Screening Programme in South West Wales, UK and Breast Cancer lead for the South West Wales Cancer Network</a:t>
            </a:r>
          </a:p>
          <a:p>
            <a:pPr algn="l">
              <a:defRPr spc="72" sz="3600">
                <a:solidFill>
                  <a:srgbClr val="FFFFFF"/>
                </a:solidFill>
                <a:latin typeface="Graphik Medium"/>
                <a:ea typeface="Graphik Medium"/>
                <a:cs typeface="Graphik Medium"/>
                <a:sym typeface="Graphik Medium"/>
              </a:defRPr>
            </a:pPr>
            <a:r>
              <a:t>Associate Professor of Radiology and Biomedical Imaging, University of California, San Francisco</a:t>
            </a:r>
          </a:p>
          <a:p>
            <a:pPr algn="l">
              <a:defRPr spc="72" sz="3600">
                <a:solidFill>
                  <a:srgbClr val="FFFFFF"/>
                </a:solidFill>
                <a:latin typeface="Graphik Medium"/>
                <a:ea typeface="Graphik Medium"/>
                <a:cs typeface="Graphik Medium"/>
                <a:sym typeface="Graphik Medium"/>
              </a:defRPr>
            </a:pPr>
            <a:r>
              <a:t>Radiology lead of the University of California Breast Cancer Research Program (ATHENA)</a:t>
            </a:r>
          </a:p>
          <a:p>
            <a:pPr algn="l">
              <a:defRPr spc="72" sz="3600">
                <a:solidFill>
                  <a:srgbClr val="FFFFFF"/>
                </a:solidFill>
                <a:latin typeface="Graphik Medium"/>
                <a:ea typeface="Graphik Medium"/>
                <a:cs typeface="Graphik Medium"/>
                <a:sym typeface="Graphik Medium"/>
              </a:defRPr>
            </a:pPr>
            <a:r>
              <a:t>Associate Professor, University of South Florida and Moffitt Cancer Center, Tampa, Florida</a:t>
            </a:r>
          </a:p>
          <a:p>
            <a:pPr algn="l">
              <a:defRPr spc="72" sz="3600">
                <a:solidFill>
                  <a:srgbClr val="FFFFFF"/>
                </a:solidFill>
                <a:latin typeface="Graphik Medium"/>
                <a:ea typeface="Graphik Medium"/>
                <a:cs typeface="Graphik Medium"/>
                <a:sym typeface="Graphik Medium"/>
              </a:defRPr>
            </a:pPr>
            <a:r>
              <a:t>Medical researcher, Jonnson Cancer Center, UCLA</a:t>
            </a:r>
          </a:p>
          <a:p>
            <a:pPr algn="l">
              <a:defRPr spc="72" sz="3600">
                <a:solidFill>
                  <a:srgbClr val="FFFFFF"/>
                </a:solidFill>
                <a:latin typeface="Graphik Medium"/>
                <a:ea typeface="Graphik Medium"/>
                <a:cs typeface="Graphik Medium"/>
                <a:sym typeface="Graphik Medium"/>
              </a:defRPr>
            </a:pPr>
          </a:p>
          <a:p>
            <a:pPr algn="l">
              <a:defRPr spc="72" sz="3600">
                <a:solidFill>
                  <a:srgbClr val="FFFFFF"/>
                </a:solidFill>
                <a:latin typeface="Graphik Medium"/>
                <a:ea typeface="Graphik Medium"/>
                <a:cs typeface="Graphik Medium"/>
                <a:sym typeface="Graphik Medium"/>
              </a:defRPr>
            </a:pPr>
            <a:r>
              <a:t>Medical Lead, WarRoom/DailyClout Pfizer Document Investigations (3,500 volunteers - crowd sourced citizen investigations)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AFETY SIGNALS regarding deaths DURING THE TRIAL"/>
          <p:cNvSpPr txBox="1"/>
          <p:nvPr>
            <p:ph type="title"/>
          </p:nvPr>
        </p:nvSpPr>
        <p:spPr>
          <a:xfrm>
            <a:off x="2089148" y="453719"/>
            <a:ext cx="20205704" cy="2219354"/>
          </a:xfrm>
          <a:prstGeom prst="rect">
            <a:avLst/>
          </a:prstGeom>
        </p:spPr>
        <p:txBody>
          <a:bodyPr/>
          <a:lstStyle>
            <a:lvl1pPr>
              <a:defRPr spc="153" sz="5100"/>
            </a:lvl1pPr>
          </a:lstStyle>
          <a:p>
            <a:pPr/>
            <a:r>
              <a:t>SAFETY SIGNALS regarding deaths DURING THE TRIAL</a:t>
            </a:r>
          </a:p>
        </p:txBody>
      </p:sp>
      <p:sp>
        <p:nvSpPr>
          <p:cNvPr id="264" name="On November 14, only 50% of the Subjects had been exposed for 2 months post Dose 2…"/>
          <p:cNvSpPr txBox="1"/>
          <p:nvPr/>
        </p:nvSpPr>
        <p:spPr>
          <a:xfrm>
            <a:off x="2470631" y="3087815"/>
            <a:ext cx="19442738" cy="9057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7631" indent="-367631" algn="l">
              <a:buSzPct val="100000"/>
              <a:buAutoNum type="arabicParenBoth" startAt="1"/>
              <a:defRPr spc="66" sz="3300">
                <a:solidFill>
                  <a:srgbClr val="FFFFFF"/>
                </a:solidFill>
              </a:defRPr>
            </a:pPr>
            <a:r>
              <a:t> On November 14, only 50% of the Subjects had been exposed for 2 months post Dose 2 </a:t>
            </a:r>
          </a:p>
          <a:p>
            <a:pPr algn="l">
              <a:defRPr spc="66" sz="3300">
                <a:solidFill>
                  <a:srgbClr val="FFFFFF"/>
                </a:solidFill>
              </a:defRPr>
            </a:pPr>
          </a:p>
          <a:p>
            <a:pPr marL="367631" indent="-367631" algn="l">
              <a:buSzPct val="100000"/>
              <a:buAutoNum type="arabicParenBoth" startAt="2"/>
              <a:defRPr spc="66" sz="3300">
                <a:solidFill>
                  <a:srgbClr val="FFFFFF"/>
                </a:solidFill>
              </a:defRPr>
            </a:pPr>
            <a:r>
              <a:t> There were </a:t>
            </a:r>
            <a:r>
              <a:rPr b="1"/>
              <a:t>11 Deaths by November 14,</a:t>
            </a:r>
            <a:r>
              <a:t> NOT the 6 reported by Pfizer, (5 in the placebo group and 6 in the Vaxed) </a:t>
            </a:r>
          </a:p>
          <a:p>
            <a:pPr algn="l">
              <a:defRPr spc="66" sz="3300">
                <a:solidFill>
                  <a:srgbClr val="FFFFFF"/>
                </a:solidFill>
              </a:defRPr>
            </a:pPr>
          </a:p>
          <a:p>
            <a:pPr marL="367631" indent="-367631" algn="l">
              <a:buSzPct val="100000"/>
              <a:buAutoNum type="arabicParenBoth" startAt="3"/>
              <a:defRPr spc="66" sz="3300">
                <a:solidFill>
                  <a:srgbClr val="FFFFFF"/>
                </a:solidFill>
              </a:defRPr>
            </a:pPr>
            <a:r>
              <a:t> Of these 11 Deaths, the number of Deaths due to “heart attacks” was 2 in the Placebo and 3 in the Vaxed</a:t>
            </a:r>
          </a:p>
          <a:p>
            <a:pPr algn="l">
              <a:defRPr spc="66" sz="3300">
                <a:solidFill>
                  <a:srgbClr val="FFFFFF"/>
                </a:solidFill>
              </a:defRPr>
            </a:pPr>
          </a:p>
          <a:p>
            <a:pPr marL="367631" indent="-367631" algn="l">
              <a:buSzPct val="100000"/>
              <a:buAutoNum type="arabicParenBoth" startAt="4"/>
              <a:defRPr spc="66" sz="3300">
                <a:solidFill>
                  <a:srgbClr val="FFFFFF"/>
                </a:solidFill>
              </a:defRPr>
            </a:pPr>
            <a:r>
              <a:t> The difference in the Deaths between the two arms did not become obvious until March 13, 2021 (21 versus 17)</a:t>
            </a:r>
          </a:p>
          <a:p>
            <a:pPr algn="l">
              <a:defRPr spc="66" sz="3300">
                <a:solidFill>
                  <a:srgbClr val="FFFFFF"/>
                </a:solidFill>
              </a:defRPr>
            </a:pPr>
          </a:p>
          <a:p>
            <a:pPr marL="367631" indent="-367631" algn="l">
              <a:buSzPct val="100000"/>
              <a:buAutoNum type="arabicParenBoth" startAt="5"/>
              <a:defRPr spc="66" sz="3300">
                <a:solidFill>
                  <a:srgbClr val="FFFFFF"/>
                </a:solidFill>
              </a:defRPr>
            </a:pPr>
            <a:r>
              <a:t> Of the 21 Deaths in Vaxed individuals, 9 died of “heart attacks” but of the 17 deaths in the placebo group, 4 died of “heart attacks”</a:t>
            </a:r>
          </a:p>
          <a:p>
            <a:pPr algn="l">
              <a:defRPr spc="66" sz="3300">
                <a:solidFill>
                  <a:srgbClr val="FFFFFF"/>
                </a:solidFill>
              </a:defRPr>
            </a:pPr>
          </a:p>
          <a:p>
            <a:pPr algn="l">
              <a:defRPr spc="66" sz="3300">
                <a:solidFill>
                  <a:srgbClr val="FFFFFF"/>
                </a:solidFill>
              </a:defRPr>
            </a:pPr>
            <a:r>
              <a:rPr b="1"/>
              <a:t>Conclusions</a:t>
            </a:r>
            <a:r>
              <a:t>: </a:t>
            </a:r>
            <a:r>
              <a:rPr i="1"/>
              <a:t>November 14 was too early to make any decisions regarding “Safety”</a:t>
            </a:r>
            <a:r>
              <a:t> </a:t>
            </a:r>
          </a:p>
          <a:p>
            <a:pPr algn="l">
              <a:defRPr spc="66" sz="3300">
                <a:solidFill>
                  <a:srgbClr val="FFFFFF"/>
                </a:solidFill>
              </a:defRPr>
            </a:pPr>
            <a:r>
              <a:t>The Adverse Event signals became clearer by March 13, 2021</a:t>
            </a:r>
          </a:p>
          <a:p>
            <a:pPr algn="l">
              <a:defRPr b="1" spc="66" sz="3300">
                <a:solidFill>
                  <a:srgbClr val="FFFFFF"/>
                </a:solidFill>
              </a:defRPr>
            </a:pPr>
            <a:r>
              <a:t>This data and the data from post-marketing should have been used to determine Risk versus Benefit for all age groups</a:t>
            </a:r>
          </a:p>
        </p:txBody>
      </p:sp>
      <p:sp>
        <p:nvSpPr>
          <p:cNvPr id="265" name="Nov 14 Efficacy subset data cut-off"/>
          <p:cNvSpPr txBox="1"/>
          <p:nvPr/>
        </p:nvSpPr>
        <p:spPr>
          <a:xfrm>
            <a:off x="8605469" y="2134143"/>
            <a:ext cx="7173062"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64" sz="3200">
                <a:solidFill>
                  <a:schemeClr val="accent5">
                    <a:lumOff val="10343"/>
                  </a:schemeClr>
                </a:solidFill>
              </a:defRPr>
            </a:lvl1pPr>
          </a:lstStyle>
          <a:p>
            <a:pPr/>
            <a:r>
              <a:t>Nov 14 Efficacy subset data cut-off</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ERIOUS Adverse EVENTS by SOC"/>
          <p:cNvSpPr txBox="1"/>
          <p:nvPr>
            <p:ph type="title"/>
          </p:nvPr>
        </p:nvSpPr>
        <p:spPr>
          <a:xfrm>
            <a:off x="2089150" y="121962"/>
            <a:ext cx="20205702" cy="3206477"/>
          </a:xfrm>
          <a:prstGeom prst="rect">
            <a:avLst/>
          </a:prstGeom>
        </p:spPr>
        <p:txBody>
          <a:bodyPr/>
          <a:lstStyle>
            <a:lvl1pPr>
              <a:defRPr spc="200" sz="7300"/>
            </a:lvl1pPr>
          </a:lstStyle>
          <a:p>
            <a:pPr/>
            <a:r>
              <a:t>SERIOUS Adverse EVENTS by SOC</a:t>
            </a:r>
          </a:p>
        </p:txBody>
      </p:sp>
      <p:sp>
        <p:nvSpPr>
          <p:cNvPr id="268" name="To make the findings easier to understand, our teams published micro-reports based on individual system organ classes"/>
          <p:cNvSpPr txBox="1"/>
          <p:nvPr/>
        </p:nvSpPr>
        <p:spPr>
          <a:xfrm>
            <a:off x="3752036" y="2965557"/>
            <a:ext cx="16879928" cy="15763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b="1" spc="119" sz="4000">
                <a:solidFill>
                  <a:srgbClr val="FFFFFF"/>
                </a:solidFill>
                <a:latin typeface="Graphik"/>
                <a:ea typeface="Graphik"/>
                <a:cs typeface="Graphik"/>
                <a:sym typeface="Graphik"/>
              </a:defRPr>
            </a:lvl1pPr>
          </a:lstStyle>
          <a:p>
            <a:pPr/>
            <a:r>
              <a:t>To make the findings easier to understand, our teams published micro-reports based on individual system organ classes</a:t>
            </a:r>
          </a:p>
        </p:txBody>
      </p:sp>
      <p:pic>
        <p:nvPicPr>
          <p:cNvPr id="269" name="Screenshot 2023-04-08 at 3.02.58 PM.png" descr="Screenshot 2023-04-08 at 3.02.58 PM.png"/>
          <p:cNvPicPr>
            <a:picLocks noChangeAspect="1"/>
          </p:cNvPicPr>
          <p:nvPr/>
        </p:nvPicPr>
        <p:blipFill>
          <a:blip r:embed="rId2">
            <a:extLst/>
          </a:blip>
          <a:stretch>
            <a:fillRect/>
          </a:stretch>
        </p:blipFill>
        <p:spPr>
          <a:xfrm>
            <a:off x="16244431" y="4981144"/>
            <a:ext cx="7669133" cy="7139894"/>
          </a:xfrm>
          <a:prstGeom prst="rect">
            <a:avLst/>
          </a:prstGeom>
          <a:ln w="12700">
            <a:miter lim="400000"/>
          </a:ln>
        </p:spPr>
      </p:pic>
      <p:pic>
        <p:nvPicPr>
          <p:cNvPr id="270" name="Screenshot 2023-04-08 at 3.08.26 PM.png" descr="Screenshot 2023-04-08 at 3.08.26 PM.png"/>
          <p:cNvPicPr>
            <a:picLocks noChangeAspect="1"/>
          </p:cNvPicPr>
          <p:nvPr/>
        </p:nvPicPr>
        <p:blipFill>
          <a:blip r:embed="rId3">
            <a:extLst/>
          </a:blip>
          <a:stretch>
            <a:fillRect/>
          </a:stretch>
        </p:blipFill>
        <p:spPr>
          <a:xfrm>
            <a:off x="8495058" y="4981144"/>
            <a:ext cx="7393885" cy="7139894"/>
          </a:xfrm>
          <a:prstGeom prst="rect">
            <a:avLst/>
          </a:prstGeom>
          <a:ln w="12700">
            <a:miter lim="400000"/>
          </a:ln>
        </p:spPr>
      </p:pic>
      <p:pic>
        <p:nvPicPr>
          <p:cNvPr id="271" name="Screenshot 2023-04-08 at 3.09.27 PM.png" descr="Screenshot 2023-04-08 at 3.09.27 PM.png"/>
          <p:cNvPicPr>
            <a:picLocks noChangeAspect="1"/>
          </p:cNvPicPr>
          <p:nvPr/>
        </p:nvPicPr>
        <p:blipFill>
          <a:blip r:embed="rId4">
            <a:extLst/>
          </a:blip>
          <a:stretch>
            <a:fillRect/>
          </a:stretch>
        </p:blipFill>
        <p:spPr>
          <a:xfrm>
            <a:off x="443929" y="4981144"/>
            <a:ext cx="7695640" cy="713989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ERIOUS Adverse EVENTS by SOC"/>
          <p:cNvSpPr txBox="1"/>
          <p:nvPr>
            <p:ph type="title"/>
          </p:nvPr>
        </p:nvSpPr>
        <p:spPr>
          <a:xfrm>
            <a:off x="2089150" y="121962"/>
            <a:ext cx="20205700" cy="3206477"/>
          </a:xfrm>
          <a:prstGeom prst="rect">
            <a:avLst/>
          </a:prstGeom>
        </p:spPr>
        <p:txBody>
          <a:bodyPr/>
          <a:lstStyle>
            <a:lvl1pPr>
              <a:defRPr spc="200" sz="7300"/>
            </a:lvl1pPr>
          </a:lstStyle>
          <a:p>
            <a:pPr/>
            <a:r>
              <a:t>SERIOUS Adverse EVENTS by SOC</a:t>
            </a:r>
          </a:p>
        </p:txBody>
      </p:sp>
      <p:sp>
        <p:nvSpPr>
          <p:cNvPr id="274" name="Headline findings (after 90 days post roll-out of the vaccine)"/>
          <p:cNvSpPr txBox="1"/>
          <p:nvPr/>
        </p:nvSpPr>
        <p:spPr>
          <a:xfrm>
            <a:off x="3752036" y="2610610"/>
            <a:ext cx="16879928" cy="769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pc="119" sz="4000">
                <a:solidFill>
                  <a:srgbClr val="FFFFFF"/>
                </a:solidFill>
                <a:latin typeface="Graphik"/>
                <a:ea typeface="Graphik"/>
                <a:cs typeface="Graphik"/>
                <a:sym typeface="Graphik"/>
              </a:defRPr>
            </a:lvl1pPr>
          </a:lstStyle>
          <a:p>
            <a:pPr/>
            <a:r>
              <a:t>Headline findings (after 90 days post roll-out of the vaccine)</a:t>
            </a:r>
          </a:p>
        </p:txBody>
      </p:sp>
      <p:sp>
        <p:nvSpPr>
          <p:cNvPr id="275" name="Death (1223)…"/>
          <p:cNvSpPr txBox="1"/>
          <p:nvPr/>
        </p:nvSpPr>
        <p:spPr>
          <a:xfrm>
            <a:off x="1109469" y="3933580"/>
            <a:ext cx="20879972" cy="72232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b="1" spc="119" sz="4000">
                <a:solidFill>
                  <a:srgbClr val="FFFFFF"/>
                </a:solidFill>
                <a:latin typeface="Graphik"/>
                <a:ea typeface="Graphik"/>
                <a:cs typeface="Graphik"/>
                <a:sym typeface="Graphik"/>
              </a:defRPr>
            </a:pPr>
            <a:r>
              <a:t>Death (1223)</a:t>
            </a:r>
          </a:p>
          <a:p>
            <a:pPr defTabSz="584200">
              <a:lnSpc>
                <a:spcPct val="120000"/>
              </a:lnSpc>
              <a:defRPr spc="119" sz="4000">
                <a:solidFill>
                  <a:srgbClr val="FFFFFF"/>
                </a:solidFill>
                <a:latin typeface="Graphik"/>
                <a:ea typeface="Graphik"/>
                <a:cs typeface="Graphik"/>
                <a:sym typeface="Graphik"/>
              </a:defRPr>
            </a:pPr>
          </a:p>
          <a:p>
            <a:pPr defTabSz="584200">
              <a:lnSpc>
                <a:spcPct val="120000"/>
              </a:lnSpc>
              <a:defRPr spc="119" sz="4000">
                <a:solidFill>
                  <a:srgbClr val="FFFFFF"/>
                </a:solidFill>
                <a:latin typeface="Graphik"/>
                <a:ea typeface="Graphik"/>
                <a:cs typeface="Graphik"/>
                <a:sym typeface="Graphik"/>
              </a:defRPr>
            </a:pPr>
            <a:r>
              <a:t>Most SAEs occurred within the first 4 days post vaccination, </a:t>
            </a:r>
          </a:p>
          <a:p>
            <a:pPr defTabSz="584200">
              <a:lnSpc>
                <a:spcPct val="120000"/>
              </a:lnSpc>
              <a:defRPr spc="119" sz="4000">
                <a:solidFill>
                  <a:srgbClr val="FFFFFF"/>
                </a:solidFill>
                <a:latin typeface="Graphik"/>
                <a:ea typeface="Graphik"/>
                <a:cs typeface="Graphik"/>
                <a:sym typeface="Graphik"/>
              </a:defRPr>
            </a:pPr>
            <a:r>
              <a:t>and </a:t>
            </a:r>
            <a:r>
              <a:rPr b="1"/>
              <a:t>within 24-48</a:t>
            </a:r>
            <a:r>
              <a:t> hours in</a:t>
            </a:r>
          </a:p>
          <a:p>
            <a:pPr defTabSz="584200">
              <a:lnSpc>
                <a:spcPct val="120000"/>
              </a:lnSpc>
              <a:defRPr spc="119" sz="4000">
                <a:solidFill>
                  <a:srgbClr val="FFFFFF"/>
                </a:solidFill>
                <a:latin typeface="Graphik"/>
                <a:ea typeface="Graphik"/>
                <a:cs typeface="Graphik"/>
                <a:sym typeface="Graphik"/>
              </a:defRPr>
            </a:pPr>
            <a:r>
              <a:t>29914 </a:t>
            </a:r>
            <a:r>
              <a:rPr b="1"/>
              <a:t>(71%) women</a:t>
            </a:r>
            <a:r>
              <a:t>, 9182 (29%) men</a:t>
            </a:r>
          </a:p>
          <a:p>
            <a:pPr defTabSz="584200">
              <a:lnSpc>
                <a:spcPct val="120000"/>
              </a:lnSpc>
              <a:defRPr spc="119" sz="4000">
                <a:solidFill>
                  <a:srgbClr val="FFFFFF"/>
                </a:solidFill>
                <a:latin typeface="Graphik"/>
                <a:ea typeface="Graphik"/>
                <a:cs typeface="Graphik"/>
                <a:sym typeface="Graphik"/>
              </a:defRPr>
            </a:pPr>
            <a:r>
              <a:t>54% were </a:t>
            </a:r>
            <a:r>
              <a:rPr b="1"/>
              <a:t>under 50 years</a:t>
            </a:r>
            <a:endParaRPr b="1"/>
          </a:p>
          <a:p>
            <a:pPr defTabSz="584200">
              <a:lnSpc>
                <a:spcPct val="120000"/>
              </a:lnSpc>
              <a:defRPr spc="119" sz="4000">
                <a:solidFill>
                  <a:srgbClr val="FFFFFF"/>
                </a:solidFill>
                <a:latin typeface="Graphik"/>
                <a:ea typeface="Graphik"/>
                <a:cs typeface="Graphik"/>
                <a:sym typeface="Graphik"/>
              </a:defRPr>
            </a:pPr>
          </a:p>
          <a:p>
            <a:pPr defTabSz="584200">
              <a:lnSpc>
                <a:spcPct val="120000"/>
              </a:lnSpc>
              <a:defRPr spc="119" sz="4000">
                <a:solidFill>
                  <a:srgbClr val="FFFFFF"/>
                </a:solidFill>
                <a:latin typeface="Graphik"/>
                <a:ea typeface="Graphik"/>
                <a:cs typeface="Graphik"/>
                <a:sym typeface="Graphik"/>
              </a:defRPr>
            </a:pPr>
            <a:r>
              <a:t>The highest number of cases were in the age bracket of </a:t>
            </a:r>
            <a:r>
              <a:rPr b="1"/>
              <a:t>31-50 yrs</a:t>
            </a:r>
            <a:endParaRPr b="1"/>
          </a:p>
          <a:p>
            <a:pPr defTabSz="584200">
              <a:lnSpc>
                <a:spcPct val="120000"/>
              </a:lnSpc>
              <a:defRPr spc="119" sz="4000">
                <a:solidFill>
                  <a:srgbClr val="FFFFFF"/>
                </a:solidFill>
                <a:latin typeface="Graphik"/>
                <a:ea typeface="Graphik"/>
                <a:cs typeface="Graphik"/>
                <a:sym typeface="Graphik"/>
              </a:defRPr>
            </a:pPr>
            <a:r>
              <a:t>WORKING AGE Women &gt; Men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ERIOUS Adverse EVENTS by SOC"/>
          <p:cNvSpPr txBox="1"/>
          <p:nvPr>
            <p:ph type="title"/>
          </p:nvPr>
        </p:nvSpPr>
        <p:spPr>
          <a:xfrm>
            <a:off x="2089150" y="121962"/>
            <a:ext cx="20205700" cy="3206477"/>
          </a:xfrm>
          <a:prstGeom prst="rect">
            <a:avLst/>
          </a:prstGeom>
        </p:spPr>
        <p:txBody>
          <a:bodyPr/>
          <a:lstStyle>
            <a:lvl1pPr>
              <a:defRPr spc="200" sz="7300"/>
            </a:lvl1pPr>
          </a:lstStyle>
          <a:p>
            <a:pPr/>
            <a:r>
              <a:t>SERIOUS Adverse EVENTS by SOC</a:t>
            </a:r>
          </a:p>
        </p:txBody>
      </p:sp>
      <p:sp>
        <p:nvSpPr>
          <p:cNvPr id="278" name="Headline findings (after 90 days post roll-out of the vaccine)"/>
          <p:cNvSpPr txBox="1"/>
          <p:nvPr/>
        </p:nvSpPr>
        <p:spPr>
          <a:xfrm>
            <a:off x="3752036" y="2610610"/>
            <a:ext cx="16879928" cy="769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84200">
              <a:lnSpc>
                <a:spcPct val="120000"/>
              </a:lnSpc>
              <a:defRPr spc="119" sz="4000">
                <a:solidFill>
                  <a:srgbClr val="FFFFFF"/>
                </a:solidFill>
                <a:latin typeface="Graphik"/>
                <a:ea typeface="Graphik"/>
                <a:cs typeface="Graphik"/>
                <a:sym typeface="Graphik"/>
              </a:defRPr>
            </a:lvl1pPr>
          </a:lstStyle>
          <a:p>
            <a:pPr/>
            <a:r>
              <a:t>Headline findings (after 90 days post roll-out of the vaccine)</a:t>
            </a:r>
          </a:p>
        </p:txBody>
      </p:sp>
      <p:sp>
        <p:nvSpPr>
          <p:cNvPr id="279" name="175 cases were under 17 years of age…"/>
          <p:cNvSpPr txBox="1"/>
          <p:nvPr/>
        </p:nvSpPr>
        <p:spPr>
          <a:xfrm>
            <a:off x="4972048" y="3929388"/>
            <a:ext cx="15570777" cy="80299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b="1" spc="119" sz="4000">
                <a:solidFill>
                  <a:srgbClr val="FFFFFF"/>
                </a:solidFill>
                <a:latin typeface="Graphik"/>
                <a:ea typeface="Graphik"/>
                <a:cs typeface="Graphik"/>
                <a:sym typeface="Graphik"/>
              </a:defRPr>
            </a:pPr>
            <a:r>
              <a:t>175 cases were under 17 years of age</a:t>
            </a:r>
          </a:p>
          <a:p>
            <a:pPr algn="l" defTabSz="584200">
              <a:lnSpc>
                <a:spcPct val="120000"/>
              </a:lnSpc>
              <a:defRPr spc="119" sz="4000">
                <a:solidFill>
                  <a:srgbClr val="FFFFFF"/>
                </a:solidFill>
                <a:latin typeface="Graphik"/>
                <a:ea typeface="Graphik"/>
                <a:cs typeface="Graphik"/>
                <a:sym typeface="Graphik"/>
              </a:defRPr>
            </a:pPr>
            <a:r>
              <a:t>Harms include - </a:t>
            </a:r>
          </a:p>
          <a:p>
            <a:pPr algn="l" defTabSz="584200">
              <a:lnSpc>
                <a:spcPct val="120000"/>
              </a:lnSpc>
              <a:defRPr spc="119" sz="4000">
                <a:solidFill>
                  <a:srgbClr val="FFFFFF"/>
                </a:solidFill>
                <a:latin typeface="Graphik"/>
                <a:ea typeface="Graphik"/>
                <a:cs typeface="Graphik"/>
                <a:sym typeface="Graphik"/>
              </a:defRPr>
            </a:pPr>
            <a:r>
              <a:t>Bell’s palsy in a one year old;</a:t>
            </a:r>
          </a:p>
          <a:p>
            <a:pPr algn="l" defTabSz="584200">
              <a:lnSpc>
                <a:spcPct val="120000"/>
              </a:lnSpc>
              <a:defRPr spc="119" sz="4000">
                <a:solidFill>
                  <a:srgbClr val="FFFFFF"/>
                </a:solidFill>
                <a:latin typeface="Graphik"/>
                <a:ea typeface="Graphik"/>
                <a:cs typeface="Graphik"/>
                <a:sym typeface="Graphik"/>
              </a:defRPr>
            </a:pPr>
            <a:r>
              <a:t>stroke in a seven year old </a:t>
            </a:r>
          </a:p>
          <a:p>
            <a:pPr algn="l" defTabSz="584200">
              <a:lnSpc>
                <a:spcPct val="120000"/>
              </a:lnSpc>
              <a:defRPr spc="119" sz="4000">
                <a:solidFill>
                  <a:srgbClr val="FFFFFF"/>
                </a:solidFill>
                <a:latin typeface="Graphik"/>
                <a:ea typeface="Graphik"/>
                <a:cs typeface="Graphik"/>
                <a:sym typeface="Graphik"/>
              </a:defRPr>
            </a:pPr>
            <a:r>
              <a:t>renal failure in an infant less than 23 months of age</a:t>
            </a:r>
          </a:p>
          <a:p>
            <a:pPr defTabSz="584200">
              <a:lnSpc>
                <a:spcPct val="120000"/>
              </a:lnSpc>
              <a:defRPr spc="119" sz="4000">
                <a:solidFill>
                  <a:srgbClr val="FFFFFF"/>
                </a:solidFill>
                <a:latin typeface="Graphik"/>
                <a:ea typeface="Graphik"/>
                <a:cs typeface="Graphik"/>
                <a:sym typeface="Graphik"/>
              </a:defRPr>
            </a:pPr>
          </a:p>
          <a:p>
            <a:pPr algn="l" defTabSz="584200">
              <a:lnSpc>
                <a:spcPct val="120000"/>
              </a:lnSpc>
              <a:defRPr b="1" spc="119" sz="4000">
                <a:solidFill>
                  <a:srgbClr val="FFFFFF"/>
                </a:solidFill>
                <a:latin typeface="Graphik"/>
                <a:ea typeface="Graphik"/>
                <a:cs typeface="Graphik"/>
                <a:sym typeface="Graphik"/>
              </a:defRPr>
            </a:pPr>
            <a:r>
              <a:t>NO INFORMED CONSENT</a:t>
            </a:r>
            <a:r>
              <a:rPr b="0"/>
              <a:t> was provided</a:t>
            </a:r>
          </a:p>
          <a:p>
            <a:pPr algn="l" defTabSz="584200">
              <a:lnSpc>
                <a:spcPct val="120000"/>
              </a:lnSpc>
              <a:defRPr spc="119" sz="4000">
                <a:solidFill>
                  <a:srgbClr val="FFFFFF"/>
                </a:solidFill>
                <a:latin typeface="Graphik"/>
                <a:ea typeface="Graphik"/>
                <a:cs typeface="Graphik"/>
                <a:sym typeface="Graphik"/>
              </a:defRPr>
            </a:pPr>
            <a:r>
              <a:t>Pfizer reported that surveillance would continue, yet no information on subsequent surveillance has been publicly released to date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xample of Bells palsy"/>
          <p:cNvSpPr txBox="1"/>
          <p:nvPr>
            <p:ph type="title"/>
          </p:nvPr>
        </p:nvSpPr>
        <p:spPr>
          <a:xfrm>
            <a:off x="2089148" y="1022442"/>
            <a:ext cx="20205704" cy="1323041"/>
          </a:xfrm>
          <a:prstGeom prst="rect">
            <a:avLst/>
          </a:prstGeom>
        </p:spPr>
        <p:txBody>
          <a:bodyPr/>
          <a:lstStyle>
            <a:lvl1pPr defTabSz="379729">
              <a:defRPr spc="214" sz="7150"/>
            </a:lvl1pPr>
          </a:lstStyle>
          <a:p>
            <a:pPr/>
            <a:r>
              <a:t>Example of Bells palsy</a:t>
            </a:r>
          </a:p>
        </p:txBody>
      </p:sp>
      <p:pic>
        <p:nvPicPr>
          <p:cNvPr id="282" name="Screenshot 2023-04-18 at 9.13.55 AM.png" descr="Screenshot 2023-04-18 at 9.13.55 AM.png"/>
          <p:cNvPicPr>
            <a:picLocks noChangeAspect="1"/>
          </p:cNvPicPr>
          <p:nvPr/>
        </p:nvPicPr>
        <p:blipFill>
          <a:blip r:embed="rId2">
            <a:extLst/>
          </a:blip>
          <a:stretch>
            <a:fillRect/>
          </a:stretch>
        </p:blipFill>
        <p:spPr>
          <a:xfrm>
            <a:off x="1160661" y="2851150"/>
            <a:ext cx="6375401" cy="8013701"/>
          </a:xfrm>
          <a:prstGeom prst="rect">
            <a:avLst/>
          </a:prstGeom>
          <a:ln w="12700">
            <a:miter lim="400000"/>
          </a:ln>
        </p:spPr>
      </p:pic>
      <p:sp>
        <p:nvSpPr>
          <p:cNvPr id="283" name="🇨🇦 Justin Beiber 🇨🇦"/>
          <p:cNvSpPr txBox="1"/>
          <p:nvPr/>
        </p:nvSpPr>
        <p:spPr>
          <a:xfrm>
            <a:off x="3001945" y="11119090"/>
            <a:ext cx="269283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atOff val="-23294"/>
                    <a:lumOff val="-11725"/>
                  </a:schemeClr>
                </a:solidFill>
              </a:defRPr>
            </a:lvl1pPr>
          </a:lstStyle>
          <a:p>
            <a:pPr/>
            <a:r>
              <a:t>🇨🇦 Justin Beiber 🇨🇦 </a:t>
            </a:r>
          </a:p>
        </p:txBody>
      </p:sp>
      <p:sp>
        <p:nvSpPr>
          <p:cNvPr id="284" name="Bells palsy occurred in 4 patients receiving the vaccine and none in the placebo arm…"/>
          <p:cNvSpPr txBox="1"/>
          <p:nvPr/>
        </p:nvSpPr>
        <p:spPr>
          <a:xfrm>
            <a:off x="7995777" y="2843711"/>
            <a:ext cx="13641934" cy="8621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79" sz="4000">
                <a:solidFill>
                  <a:srgbClr val="FFFFFF"/>
                </a:solidFill>
              </a:defRPr>
            </a:pPr>
            <a:r>
              <a:t>Bells palsy occurred in 4 patients receiving the vaccine and none in the placebo arm</a:t>
            </a:r>
          </a:p>
          <a:p>
            <a:pPr>
              <a:defRPr spc="79" sz="4000">
                <a:solidFill>
                  <a:srgbClr val="FFFFFF"/>
                </a:solidFill>
              </a:defRPr>
            </a:pPr>
          </a:p>
          <a:p>
            <a:pPr>
              <a:defRPr spc="79" sz="4000">
                <a:solidFill>
                  <a:srgbClr val="FFFFFF"/>
                </a:solidFill>
              </a:defRPr>
            </a:pPr>
            <a:r>
              <a:t>The subjects who were placebos were then unblinded and received the vaccine similar numbers developed B.P.</a:t>
            </a:r>
          </a:p>
          <a:p>
            <a:pPr>
              <a:defRPr spc="79" sz="4000">
                <a:solidFill>
                  <a:srgbClr val="FFFFFF"/>
                </a:solidFill>
              </a:defRPr>
            </a:pPr>
          </a:p>
          <a:p>
            <a:pPr>
              <a:defRPr spc="79" sz="4000">
                <a:solidFill>
                  <a:srgbClr val="FFFFFF"/>
                </a:solidFill>
              </a:defRPr>
            </a:pPr>
          </a:p>
          <a:p>
            <a:pPr>
              <a:defRPr spc="79" sz="4000">
                <a:solidFill>
                  <a:srgbClr val="FFFFFF"/>
                </a:solidFill>
              </a:defRPr>
            </a:pPr>
            <a:r>
              <a:t>Pfizer’s explanation was that the numbers were small but made no explanation as to why they considered it to be insignificant</a:t>
            </a:r>
          </a:p>
          <a:p>
            <a:pPr>
              <a:defRPr spc="79" sz="4000">
                <a:solidFill>
                  <a:srgbClr val="FFFFFF"/>
                </a:solidFill>
              </a:defRPr>
            </a:pPr>
          </a:p>
          <a:p>
            <a:pPr>
              <a:defRPr spc="79" sz="4000">
                <a:solidFill>
                  <a:srgbClr val="FFFFFF"/>
                </a:solidFill>
              </a:defRPr>
            </a:pPr>
            <a:r>
              <a:t>More examples occur regularly of news anchors or weathermen developing a rapid onset palsy ‘on-air’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Visualization of latency"/>
          <p:cNvSpPr txBox="1"/>
          <p:nvPr>
            <p:ph type="title"/>
          </p:nvPr>
        </p:nvSpPr>
        <p:spPr>
          <a:xfrm>
            <a:off x="2089149" y="-450094"/>
            <a:ext cx="20205702" cy="4043455"/>
          </a:xfrm>
          <a:prstGeom prst="rect">
            <a:avLst/>
          </a:prstGeom>
        </p:spPr>
        <p:txBody>
          <a:bodyPr/>
          <a:lstStyle>
            <a:lvl1pPr>
              <a:defRPr spc="200" sz="7400"/>
            </a:lvl1pPr>
          </a:lstStyle>
          <a:p>
            <a:pPr/>
            <a:r>
              <a:t>Visualization of latency</a:t>
            </a:r>
          </a:p>
        </p:txBody>
      </p:sp>
      <p:pic>
        <p:nvPicPr>
          <p:cNvPr id="287" name="Screenshot 2023-04-10 at 1.47.04 PM.png" descr="Screenshot 2023-04-10 at 1.47.04 PM.png"/>
          <p:cNvPicPr>
            <a:picLocks noChangeAspect="1"/>
          </p:cNvPicPr>
          <p:nvPr/>
        </p:nvPicPr>
        <p:blipFill>
          <a:blip r:embed="rId2">
            <a:extLst/>
          </a:blip>
          <a:stretch>
            <a:fillRect/>
          </a:stretch>
        </p:blipFill>
        <p:spPr>
          <a:xfrm>
            <a:off x="-3" y="2837502"/>
            <a:ext cx="24384005" cy="1090863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ERIOUS Adverse EVENTS by SOC"/>
          <p:cNvSpPr txBox="1"/>
          <p:nvPr/>
        </p:nvSpPr>
        <p:spPr>
          <a:xfrm>
            <a:off x="2089150" y="121962"/>
            <a:ext cx="20205700" cy="3206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84200">
              <a:lnSpc>
                <a:spcPct val="90000"/>
              </a:lnSpc>
              <a:defRPr b="1" cap="all" spc="200" sz="7300">
                <a:solidFill>
                  <a:schemeClr val="accent5"/>
                </a:solidFill>
                <a:latin typeface="Graphik"/>
                <a:ea typeface="Graphik"/>
                <a:cs typeface="Graphik"/>
                <a:sym typeface="Graphik"/>
              </a:defRPr>
            </a:lvl1pPr>
          </a:lstStyle>
          <a:p>
            <a:pPr/>
            <a:r>
              <a:t>SERIOUS Adverse EVENTS by SOC</a:t>
            </a:r>
          </a:p>
        </p:txBody>
      </p:sp>
      <p:sp>
        <p:nvSpPr>
          <p:cNvPr id="290" name="These data are replicated by the European Medicines Agency report…"/>
          <p:cNvSpPr txBox="1"/>
          <p:nvPr/>
        </p:nvSpPr>
        <p:spPr>
          <a:xfrm>
            <a:off x="3889185" y="2845528"/>
            <a:ext cx="16131693" cy="14372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lnSpc>
                <a:spcPct val="120000"/>
              </a:lnSpc>
              <a:defRPr b="1" spc="107" sz="3600">
                <a:solidFill>
                  <a:srgbClr val="FFFFFF"/>
                </a:solidFill>
                <a:latin typeface="Graphik"/>
                <a:ea typeface="Graphik"/>
                <a:cs typeface="Graphik"/>
                <a:sym typeface="Graphik"/>
              </a:defRPr>
            </a:pPr>
            <a:r>
              <a:t>These data are replicated by the European Medicines Agency report</a:t>
            </a:r>
          </a:p>
          <a:p>
            <a:pPr defTabSz="584200">
              <a:lnSpc>
                <a:spcPct val="120000"/>
              </a:lnSpc>
              <a:defRPr b="1" spc="107" sz="3600">
                <a:solidFill>
                  <a:srgbClr val="FFFFFF"/>
                </a:solidFill>
                <a:latin typeface="Graphik"/>
                <a:ea typeface="Graphik"/>
                <a:cs typeface="Graphik"/>
                <a:sym typeface="Graphik"/>
              </a:defRPr>
            </a:pPr>
            <a:r>
              <a:t>EU PERIODIC SAFETY UPDATE REPORT #1</a:t>
            </a:r>
          </a:p>
        </p:txBody>
      </p:sp>
      <p:pic>
        <p:nvPicPr>
          <p:cNvPr id="291" name="Screenshot 2023-04-08 at 3.21.51 PM.png" descr="Screenshot 2023-04-08 at 3.21.51 PM.png"/>
          <p:cNvPicPr>
            <a:picLocks noChangeAspect="1"/>
          </p:cNvPicPr>
          <p:nvPr/>
        </p:nvPicPr>
        <p:blipFill>
          <a:blip r:embed="rId2">
            <a:extLst/>
          </a:blip>
          <a:stretch>
            <a:fillRect/>
          </a:stretch>
        </p:blipFill>
        <p:spPr>
          <a:xfrm>
            <a:off x="1404079" y="4814658"/>
            <a:ext cx="13376753" cy="7213749"/>
          </a:xfrm>
          <a:prstGeom prst="rect">
            <a:avLst/>
          </a:prstGeom>
          <a:ln w="12700">
            <a:miter lim="400000"/>
          </a:ln>
        </p:spPr>
      </p:pic>
      <p:sp>
        <p:nvSpPr>
          <p:cNvPr id="292" name="Total doses:…"/>
          <p:cNvSpPr txBox="1"/>
          <p:nvPr/>
        </p:nvSpPr>
        <p:spPr>
          <a:xfrm>
            <a:off x="15948477" y="5946150"/>
            <a:ext cx="5300531" cy="399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cap="all" spc="159" sz="4000">
                <a:solidFill>
                  <a:srgbClr val="FFFFFF"/>
                </a:solidFill>
                <a:latin typeface="Graphik"/>
                <a:ea typeface="Graphik"/>
                <a:cs typeface="Graphik"/>
                <a:sym typeface="Graphik"/>
              </a:defRPr>
            </a:pPr>
            <a:r>
              <a:t>Total doses:</a:t>
            </a:r>
          </a:p>
          <a:p>
            <a:pPr defTabSz="584200">
              <a:lnSpc>
                <a:spcPct val="120000"/>
              </a:lnSpc>
              <a:defRPr cap="all" spc="159" sz="4000">
                <a:solidFill>
                  <a:srgbClr val="FFFFFF"/>
                </a:solidFill>
                <a:latin typeface="Graphik"/>
                <a:ea typeface="Graphik"/>
                <a:cs typeface="Graphik"/>
                <a:sym typeface="Graphik"/>
              </a:defRPr>
            </a:pPr>
            <a:r>
              <a:t>238,029,171</a:t>
            </a:r>
          </a:p>
          <a:p>
            <a:pPr defTabSz="584200">
              <a:lnSpc>
                <a:spcPct val="120000"/>
              </a:lnSpc>
              <a:defRPr cap="all" spc="159" sz="4000">
                <a:solidFill>
                  <a:srgbClr val="FFFFFF"/>
                </a:solidFill>
                <a:latin typeface="Graphik"/>
                <a:ea typeface="Graphik"/>
                <a:cs typeface="Graphik"/>
                <a:sym typeface="Graphik"/>
              </a:defRPr>
            </a:pPr>
          </a:p>
          <a:p>
            <a:pPr defTabSz="584200">
              <a:lnSpc>
                <a:spcPct val="120000"/>
              </a:lnSpc>
              <a:defRPr cap="all" spc="159" sz="4000">
                <a:solidFill>
                  <a:srgbClr val="FFFFFF"/>
                </a:solidFill>
                <a:latin typeface="Graphik"/>
                <a:ea typeface="Graphik"/>
                <a:cs typeface="Graphik"/>
                <a:sym typeface="Graphik"/>
              </a:defRPr>
            </a:pPr>
            <a:r>
              <a:t>Number of countries: 30</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EU PERIODIC SAFETY UPDATE REPORT #1"/>
          <p:cNvSpPr txBox="1"/>
          <p:nvPr>
            <p:ph type="title"/>
          </p:nvPr>
        </p:nvSpPr>
        <p:spPr>
          <a:xfrm>
            <a:off x="2089150" y="1069834"/>
            <a:ext cx="20205702" cy="1748567"/>
          </a:xfrm>
          <a:prstGeom prst="rect">
            <a:avLst/>
          </a:prstGeom>
        </p:spPr>
        <p:txBody>
          <a:bodyPr/>
          <a:lstStyle>
            <a:lvl1pPr defTabSz="525779">
              <a:defRPr spc="200" sz="7300"/>
            </a:lvl1pPr>
          </a:lstStyle>
          <a:p>
            <a:pPr/>
            <a:r>
              <a:t>EU PERIODIC SAFETY UPDATE REPORT #1</a:t>
            </a:r>
          </a:p>
        </p:txBody>
      </p:sp>
      <p:sp>
        <p:nvSpPr>
          <p:cNvPr id="295" name="First 6 months after roll out in Europe"/>
          <p:cNvSpPr txBox="1"/>
          <p:nvPr/>
        </p:nvSpPr>
        <p:spPr>
          <a:xfrm>
            <a:off x="7745005" y="2897635"/>
            <a:ext cx="8893989" cy="7066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120000"/>
              </a:lnSpc>
              <a:defRPr b="1" spc="107" sz="3600">
                <a:solidFill>
                  <a:srgbClr val="FFFFFF"/>
                </a:solidFill>
                <a:latin typeface="Graphik"/>
                <a:ea typeface="Graphik"/>
                <a:cs typeface="Graphik"/>
                <a:sym typeface="Graphik"/>
              </a:defRPr>
            </a:lvl1pPr>
          </a:lstStyle>
          <a:p>
            <a:pPr/>
            <a:r>
              <a:t>First 6 months after roll out in Europe</a:t>
            </a:r>
          </a:p>
        </p:txBody>
      </p:sp>
      <p:pic>
        <p:nvPicPr>
          <p:cNvPr id="296" name="Screenshot 2023-02-22 at 11.44.25 AM.png" descr="Screenshot 2023-02-22 at 11.44.25 AM.png"/>
          <p:cNvPicPr>
            <a:picLocks noChangeAspect="1"/>
          </p:cNvPicPr>
          <p:nvPr/>
        </p:nvPicPr>
        <p:blipFill>
          <a:blip r:embed="rId2">
            <a:extLst/>
          </a:blip>
          <a:stretch>
            <a:fillRect/>
          </a:stretch>
        </p:blipFill>
        <p:spPr>
          <a:xfrm>
            <a:off x="3839602" y="2637813"/>
            <a:ext cx="17122881" cy="1057081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1.17 million adverse events with 5,115 deaths…"/>
          <p:cNvSpPr txBox="1"/>
          <p:nvPr/>
        </p:nvSpPr>
        <p:spPr>
          <a:xfrm>
            <a:off x="5280205" y="1662072"/>
            <a:ext cx="16654542" cy="1084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b="1" spc="126" sz="4200">
                <a:solidFill>
                  <a:srgbClr val="FFFFFF"/>
                </a:solidFill>
                <a:latin typeface="Graphik"/>
                <a:ea typeface="Graphik"/>
                <a:cs typeface="Graphik"/>
                <a:sym typeface="Graphik"/>
              </a:defRPr>
            </a:pPr>
            <a:r>
              <a:t>1.17 million adverse events with 5,115 deaths</a:t>
            </a:r>
          </a:p>
          <a:p>
            <a:pPr algn="l" defTabSz="584200">
              <a:lnSpc>
                <a:spcPct val="120000"/>
              </a:lnSpc>
              <a:defRPr spc="126" sz="4200">
                <a:solidFill>
                  <a:srgbClr val="FFFFFF"/>
                </a:solidFill>
                <a:latin typeface="Graphik"/>
                <a:ea typeface="Graphik"/>
                <a:cs typeface="Graphik"/>
                <a:sym typeface="Graphik"/>
              </a:defRPr>
            </a:pPr>
            <a:r>
              <a:t>⅓ of all Adverse Events (AEs) were serious</a:t>
            </a:r>
          </a:p>
          <a:p>
            <a:pPr algn="l" defTabSz="584200">
              <a:lnSpc>
                <a:spcPct val="120000"/>
              </a:lnSpc>
              <a:defRPr spc="126" sz="4200">
                <a:solidFill>
                  <a:srgbClr val="FFFFFF"/>
                </a:solidFill>
                <a:latin typeface="Graphik"/>
                <a:ea typeface="Graphik"/>
                <a:cs typeface="Graphik"/>
                <a:sym typeface="Graphik"/>
              </a:defRPr>
            </a:pPr>
            <a:r>
              <a:t>The commonest age range for these was for working-age adults (31-50 years)</a:t>
            </a:r>
          </a:p>
          <a:p>
            <a:pPr algn="l" defTabSz="584200">
              <a:lnSpc>
                <a:spcPct val="120000"/>
              </a:lnSpc>
              <a:defRPr spc="126" sz="4200">
                <a:solidFill>
                  <a:srgbClr val="FFFFFF"/>
                </a:solidFill>
                <a:latin typeface="Graphik"/>
                <a:ea typeface="Graphik"/>
                <a:cs typeface="Graphik"/>
                <a:sym typeface="Graphik"/>
              </a:defRPr>
            </a:pPr>
          </a:p>
          <a:p>
            <a:pPr algn="l" defTabSz="584200">
              <a:lnSpc>
                <a:spcPct val="120000"/>
              </a:lnSpc>
              <a:defRPr spc="126" sz="4200">
                <a:solidFill>
                  <a:srgbClr val="FFFFFF"/>
                </a:solidFill>
                <a:latin typeface="Graphik"/>
                <a:ea typeface="Graphik"/>
                <a:cs typeface="Graphik"/>
                <a:sym typeface="Graphik"/>
              </a:defRPr>
            </a:pPr>
            <a:r>
              <a:t>Nearly half of all deaths plus 86% of AEs were amongst healthy people, in other words, those with NO CO-MORBIDITIES</a:t>
            </a:r>
          </a:p>
          <a:p>
            <a:pPr algn="l" defTabSz="584200">
              <a:lnSpc>
                <a:spcPct val="120000"/>
              </a:lnSpc>
              <a:defRPr spc="126" sz="4200">
                <a:solidFill>
                  <a:srgbClr val="FFFFFF"/>
                </a:solidFill>
                <a:latin typeface="Graphik"/>
                <a:ea typeface="Graphik"/>
                <a:cs typeface="Graphik"/>
                <a:sym typeface="Graphik"/>
              </a:defRPr>
            </a:pPr>
          </a:p>
          <a:p>
            <a:pPr algn="l" defTabSz="584200">
              <a:lnSpc>
                <a:spcPct val="120000"/>
              </a:lnSpc>
              <a:defRPr spc="126" sz="4200">
                <a:solidFill>
                  <a:srgbClr val="FFFFFF"/>
                </a:solidFill>
                <a:latin typeface="Graphik"/>
                <a:ea typeface="Graphik"/>
                <a:cs typeface="Graphik"/>
                <a:sym typeface="Graphik"/>
              </a:defRPr>
            </a:pPr>
            <a:r>
              <a:t>Nearly half of the outcomes remained ‘unresolved’</a:t>
            </a:r>
          </a:p>
          <a:p>
            <a:pPr algn="l" defTabSz="584200">
              <a:lnSpc>
                <a:spcPct val="120000"/>
              </a:lnSpc>
              <a:defRPr spc="126" sz="4200">
                <a:solidFill>
                  <a:srgbClr val="FFFFFF"/>
                </a:solidFill>
                <a:latin typeface="Graphik"/>
                <a:ea typeface="Graphik"/>
                <a:cs typeface="Graphik"/>
                <a:sym typeface="Graphik"/>
              </a:defRPr>
            </a:pPr>
            <a:r>
              <a:t>23% did not recover</a:t>
            </a:r>
          </a:p>
          <a:p>
            <a:pPr algn="l" defTabSz="584200">
              <a:lnSpc>
                <a:spcPct val="120000"/>
              </a:lnSpc>
              <a:defRPr b="1" spc="126" sz="4200">
                <a:solidFill>
                  <a:srgbClr val="FFFFFF"/>
                </a:solidFill>
                <a:latin typeface="Graphik"/>
                <a:ea typeface="Graphik"/>
                <a:cs typeface="Graphik"/>
                <a:sym typeface="Graphik"/>
              </a:defRPr>
            </a:pPr>
          </a:p>
          <a:p>
            <a:pPr algn="l" defTabSz="584200">
              <a:lnSpc>
                <a:spcPct val="120000"/>
              </a:lnSpc>
              <a:defRPr b="1" spc="126" sz="4200">
                <a:solidFill>
                  <a:srgbClr val="FFFFFF"/>
                </a:solidFill>
                <a:latin typeface="Graphik"/>
                <a:ea typeface="Graphik"/>
                <a:cs typeface="Graphik"/>
                <a:sym typeface="Graphik"/>
              </a:defRPr>
            </a:pPr>
            <a:r>
              <a:t>Women suffered AEs at a rate of 3:1 over men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Was there manipulation of data?"/>
          <p:cNvSpPr txBox="1"/>
          <p:nvPr>
            <p:ph type="title"/>
          </p:nvPr>
        </p:nvSpPr>
        <p:spPr>
          <a:xfrm>
            <a:off x="2089149" y="595898"/>
            <a:ext cx="20205702" cy="2150674"/>
          </a:xfrm>
          <a:prstGeom prst="rect">
            <a:avLst/>
          </a:prstGeom>
        </p:spPr>
        <p:txBody>
          <a:bodyPr/>
          <a:lstStyle>
            <a:lvl1pPr>
              <a:defRPr spc="200" sz="7600"/>
            </a:lvl1pPr>
          </a:lstStyle>
          <a:p>
            <a:pPr/>
            <a:r>
              <a:t>Was there manipulation of data?</a:t>
            </a:r>
          </a:p>
        </p:txBody>
      </p:sp>
      <p:sp>
        <p:nvSpPr>
          <p:cNvPr id="301" name="The data was manipulated in a number of ways -…"/>
          <p:cNvSpPr txBox="1"/>
          <p:nvPr/>
        </p:nvSpPr>
        <p:spPr>
          <a:xfrm>
            <a:off x="3374718" y="2439668"/>
            <a:ext cx="17634564" cy="88366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19" sz="4000">
                <a:solidFill>
                  <a:srgbClr val="FFFFFF"/>
                </a:solidFill>
                <a:latin typeface="Graphik"/>
                <a:ea typeface="Graphik"/>
                <a:cs typeface="Graphik"/>
                <a:sym typeface="Graphik"/>
              </a:defRPr>
            </a:pPr>
            <a:r>
              <a:t>The data was manipulated in a number of ways - </a:t>
            </a:r>
          </a:p>
          <a:p>
            <a:pPr algn="l" defTabSz="584200">
              <a:lnSpc>
                <a:spcPct val="120000"/>
              </a:lnSpc>
              <a:defRPr spc="119" sz="4000">
                <a:solidFill>
                  <a:srgbClr val="FFFFFF"/>
                </a:solidFill>
                <a:latin typeface="Graphik"/>
                <a:ea typeface="Graphik"/>
                <a:cs typeface="Graphik"/>
                <a:sym typeface="Graphik"/>
              </a:defRPr>
            </a:pPr>
            <a:r>
              <a:t>e.g. the anaphylaxis reports were subjected to the </a:t>
            </a:r>
            <a:r>
              <a:rPr b="1"/>
              <a:t>Brighton Collaborative Criteria</a:t>
            </a:r>
            <a:r>
              <a:t>, </a:t>
            </a:r>
            <a:r>
              <a:rPr i="1"/>
              <a:t>(a rigorous research-oriented set of definitions) </a:t>
            </a:r>
          </a:p>
          <a:p>
            <a:pPr algn="l" defTabSz="584200">
              <a:lnSpc>
                <a:spcPct val="120000"/>
              </a:lnSpc>
              <a:defRPr spc="119" sz="4000">
                <a:solidFill>
                  <a:srgbClr val="FFFFFF"/>
                </a:solidFill>
                <a:latin typeface="Graphik"/>
                <a:ea typeface="Graphik"/>
                <a:cs typeface="Graphik"/>
                <a:sym typeface="Graphik"/>
              </a:defRPr>
            </a:pPr>
            <a:r>
              <a:t>This allowed Pfizer to eliminate </a:t>
            </a:r>
            <a:r>
              <a:rPr b="1"/>
              <a:t>831 of the 1833 reports of anaphylaxis</a:t>
            </a:r>
            <a:r>
              <a:t> </a:t>
            </a:r>
          </a:p>
          <a:p>
            <a:pPr algn="l" defTabSz="584200">
              <a:lnSpc>
                <a:spcPct val="120000"/>
              </a:lnSpc>
              <a:defRPr spc="119" sz="4000">
                <a:solidFill>
                  <a:srgbClr val="FFFFFF"/>
                </a:solidFill>
                <a:latin typeface="Graphik"/>
                <a:ea typeface="Graphik"/>
                <a:cs typeface="Graphik"/>
                <a:sym typeface="Graphik"/>
              </a:defRPr>
            </a:pPr>
            <a:r>
              <a:t>Collection of cases for Brighton classification were evaluated not by a complete chart review or actual patient interaction but based on limited VAERS reports or similar sources.  </a:t>
            </a:r>
          </a:p>
          <a:p>
            <a:pPr algn="l" defTabSz="584200">
              <a:lnSpc>
                <a:spcPct val="120000"/>
              </a:lnSpc>
              <a:defRPr spc="119" sz="4000">
                <a:solidFill>
                  <a:srgbClr val="FFFFFF"/>
                </a:solidFill>
                <a:latin typeface="Graphik"/>
                <a:ea typeface="Graphik"/>
                <a:cs typeface="Graphik"/>
                <a:sym typeface="Graphik"/>
              </a:defRPr>
            </a:pPr>
            <a:r>
              <a:t>Thus a lack of information should not be construed as data negating the diagnosis of anaphylaxis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EXPERIENCE"/>
          <p:cNvSpPr txBox="1"/>
          <p:nvPr>
            <p:ph type="title"/>
          </p:nvPr>
        </p:nvSpPr>
        <p:spPr>
          <a:xfrm>
            <a:off x="6333189" y="572201"/>
            <a:ext cx="11717622" cy="2663488"/>
          </a:xfrm>
          <a:prstGeom prst="rect">
            <a:avLst/>
          </a:prstGeom>
        </p:spPr>
        <p:txBody>
          <a:bodyPr/>
          <a:lstStyle>
            <a:lvl1pPr>
              <a:defRPr spc="200" sz="7600"/>
            </a:lvl1pPr>
          </a:lstStyle>
          <a:p>
            <a:pPr/>
            <a:r>
              <a:t>EXPERIENCE</a:t>
            </a:r>
          </a:p>
        </p:txBody>
      </p:sp>
      <p:sp>
        <p:nvSpPr>
          <p:cNvPr id="188" name="I have been a clinical researcher for almost 40 years…"/>
          <p:cNvSpPr txBox="1"/>
          <p:nvPr/>
        </p:nvSpPr>
        <p:spPr>
          <a:xfrm>
            <a:off x="3566365" y="3605312"/>
            <a:ext cx="18144818" cy="6953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pc="90" sz="4500">
                <a:solidFill>
                  <a:srgbClr val="FFFFFF"/>
                </a:solidFill>
                <a:latin typeface="Graphik Medium"/>
                <a:ea typeface="Graphik Medium"/>
                <a:cs typeface="Graphik Medium"/>
                <a:sym typeface="Graphik Medium"/>
              </a:defRPr>
            </a:pPr>
            <a:r>
              <a:t>I have been a clinical researcher for almost 40 years </a:t>
            </a:r>
          </a:p>
          <a:p>
            <a:pPr algn="l">
              <a:defRPr spc="90" sz="4500">
                <a:solidFill>
                  <a:srgbClr val="FFFFFF"/>
                </a:solidFill>
                <a:latin typeface="Graphik Medium"/>
                <a:ea typeface="Graphik Medium"/>
                <a:cs typeface="Graphik Medium"/>
                <a:sym typeface="Graphik Medium"/>
              </a:defRPr>
            </a:pPr>
            <a:r>
              <a:t>Involved in many clinical trials</a:t>
            </a:r>
          </a:p>
          <a:p>
            <a:pPr algn="l">
              <a:defRPr spc="90" sz="4500">
                <a:solidFill>
                  <a:srgbClr val="FFFFFF"/>
                </a:solidFill>
                <a:latin typeface="Graphik Medium"/>
                <a:ea typeface="Graphik Medium"/>
                <a:cs typeface="Graphik Medium"/>
                <a:sym typeface="Graphik Medium"/>
              </a:defRPr>
            </a:pPr>
            <a:r>
              <a:t>Mainly in the field of Breast Cancer Screening</a:t>
            </a:r>
          </a:p>
          <a:p>
            <a:pPr algn="l">
              <a:defRPr spc="90" sz="4500">
                <a:solidFill>
                  <a:srgbClr val="FFFFFF"/>
                </a:solidFill>
                <a:latin typeface="Graphik Medium"/>
                <a:ea typeface="Graphik Medium"/>
                <a:cs typeface="Graphik Medium"/>
                <a:sym typeface="Graphik Medium"/>
              </a:defRPr>
            </a:pPr>
            <a:r>
              <a:t>where the balance of BENEFITS vs HARMS is paramount</a:t>
            </a:r>
          </a:p>
          <a:p>
            <a:pPr algn="l">
              <a:defRPr spc="90" sz="4500">
                <a:solidFill>
                  <a:srgbClr val="FFFFFF"/>
                </a:solidFill>
                <a:latin typeface="Graphik Medium"/>
                <a:ea typeface="Graphik Medium"/>
                <a:cs typeface="Graphik Medium"/>
                <a:sym typeface="Graphik Medium"/>
              </a:defRPr>
            </a:pPr>
          </a:p>
          <a:p>
            <a:pPr algn="l">
              <a:defRPr spc="90" sz="4500">
                <a:solidFill>
                  <a:srgbClr val="FFFFFF"/>
                </a:solidFill>
                <a:latin typeface="Graphik Medium"/>
                <a:ea typeface="Graphik Medium"/>
                <a:cs typeface="Graphik Medium"/>
                <a:sym typeface="Graphik Medium"/>
              </a:defRPr>
            </a:pPr>
            <a:r>
              <a:t>I have authored many peer reviewed papers and also chapters in medical textbooks</a:t>
            </a:r>
          </a:p>
          <a:p>
            <a:pPr algn="l">
              <a:defRPr spc="90" sz="4500">
                <a:solidFill>
                  <a:srgbClr val="FFFFFF"/>
                </a:solidFill>
                <a:latin typeface="Graphik Medium"/>
                <a:ea typeface="Graphik Medium"/>
                <a:cs typeface="Graphik Medium"/>
                <a:sym typeface="Graphik Medium"/>
              </a:defRPr>
            </a:pPr>
            <a:r>
              <a:t>Received awards from prestigious medical journals for distinction in reviewing</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importance of revealing raw clinical trial data for assessment of medical products"/>
          <p:cNvSpPr txBox="1"/>
          <p:nvPr>
            <p:ph type="title"/>
          </p:nvPr>
        </p:nvSpPr>
        <p:spPr>
          <a:xfrm>
            <a:off x="2089149" y="1235713"/>
            <a:ext cx="20205702" cy="2204360"/>
          </a:xfrm>
          <a:prstGeom prst="rect">
            <a:avLst/>
          </a:prstGeom>
        </p:spPr>
        <p:txBody>
          <a:bodyPr/>
          <a:lstStyle>
            <a:lvl1pPr defTabSz="467359">
              <a:defRPr spc="100" sz="4400"/>
            </a:lvl1pPr>
          </a:lstStyle>
          <a:p>
            <a:pPr/>
            <a:r>
              <a:t>importance of revealing raw clinical trial data for assessment of medical products </a:t>
            </a:r>
          </a:p>
        </p:txBody>
      </p:sp>
      <p:sp>
        <p:nvSpPr>
          <p:cNvPr id="304" name="Access to raw trial data [human clinical data collected at the site level, before transmission to sponsor in preparation for submission to regulator] was important enough to prove the vaccine ‘prototype’ was not 95% effective at preventing SAR-CoV-2 as r"/>
          <p:cNvSpPr txBox="1"/>
          <p:nvPr/>
        </p:nvSpPr>
        <p:spPr>
          <a:xfrm>
            <a:off x="2537100" y="3754483"/>
            <a:ext cx="19309800" cy="80299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pc="119" sz="4000">
                <a:solidFill>
                  <a:srgbClr val="FFFFFF"/>
                </a:solidFill>
                <a:latin typeface="Graphik"/>
                <a:ea typeface="Graphik"/>
                <a:cs typeface="Graphik"/>
                <a:sym typeface="Graphik"/>
              </a:defRPr>
            </a:pPr>
            <a:r>
              <a:t>Access to </a:t>
            </a:r>
            <a:r>
              <a:rPr b="1"/>
              <a:t>raw trial data</a:t>
            </a:r>
            <a:r>
              <a:t> [human clinical data collected at the site level, before transmission to sponsor in preparation for submission to regulator] was important enough to prove the vaccine ‘prototype’ was not 95% effective at preventing SAR-CoV-2 as reported, and unsafe based on the ‘raw data’. </a:t>
            </a:r>
          </a:p>
          <a:p>
            <a:pPr defTabSz="584200">
              <a:lnSpc>
                <a:spcPct val="120000"/>
              </a:lnSpc>
              <a:defRPr spc="119" sz="4000">
                <a:solidFill>
                  <a:srgbClr val="FFFFFF"/>
                </a:solidFill>
                <a:latin typeface="Graphik"/>
                <a:ea typeface="Graphik"/>
                <a:cs typeface="Graphik"/>
                <a:sym typeface="Graphik"/>
              </a:defRPr>
            </a:pPr>
          </a:p>
          <a:p>
            <a:pPr defTabSz="584200">
              <a:lnSpc>
                <a:spcPct val="120000"/>
              </a:lnSpc>
              <a:defRPr spc="119" sz="4000">
                <a:solidFill>
                  <a:srgbClr val="FFFFFF"/>
                </a:solidFill>
                <a:latin typeface="Graphik"/>
                <a:ea typeface="Graphik"/>
                <a:cs typeface="Graphik"/>
                <a:sym typeface="Graphik"/>
              </a:defRPr>
            </a:pPr>
            <a:r>
              <a:t>The people analyzing the ‘raw’ trial data should include those people who are qualified, who have no conflicts of interest (COI) </a:t>
            </a:r>
          </a:p>
          <a:p>
            <a:pPr defTabSz="584200">
              <a:lnSpc>
                <a:spcPct val="120000"/>
              </a:lnSpc>
              <a:defRPr spc="119" sz="4000">
                <a:solidFill>
                  <a:srgbClr val="FFFFFF"/>
                </a:solidFill>
                <a:latin typeface="Graphik"/>
                <a:ea typeface="Graphik"/>
                <a:cs typeface="Graphik"/>
                <a:sym typeface="Graphik"/>
              </a:defRPr>
            </a:pPr>
            <a:r>
              <a:t>i.e. those not incentivized in the result, as was the case in the Pfizer pivotal phase 1, 2/3 clinical trial.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need for ongoing analysis of the data…"/>
          <p:cNvSpPr txBox="1"/>
          <p:nvPr>
            <p:ph type="title"/>
          </p:nvPr>
        </p:nvSpPr>
        <p:spPr>
          <a:xfrm>
            <a:off x="2089148" y="975048"/>
            <a:ext cx="20332334" cy="2589248"/>
          </a:xfrm>
          <a:prstGeom prst="rect">
            <a:avLst/>
          </a:prstGeom>
        </p:spPr>
        <p:txBody>
          <a:bodyPr/>
          <a:lstStyle/>
          <a:p>
            <a:pPr defTabSz="262887">
              <a:defRPr spc="100" sz="4900"/>
            </a:pPr>
            <a:r>
              <a:t> need for ongoing analysis of the data </a:t>
            </a:r>
            <a:endParaRPr spc="148"/>
          </a:p>
          <a:p>
            <a:pPr defTabSz="262887">
              <a:defRPr spc="100" sz="4900"/>
            </a:pPr>
            <a:r>
              <a:t>even after a product has emergency authorization or has been administered to the public</a:t>
            </a:r>
          </a:p>
        </p:txBody>
      </p:sp>
      <p:sp>
        <p:nvSpPr>
          <p:cNvPr id="307" name="It is clear from the Post Marketing Experience data that there were…"/>
          <p:cNvSpPr txBox="1"/>
          <p:nvPr/>
        </p:nvSpPr>
        <p:spPr>
          <a:xfrm>
            <a:off x="1500801" y="4304943"/>
            <a:ext cx="21509028" cy="681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50000"/>
              </a:lnSpc>
              <a:defRPr b="1" spc="119" sz="4000">
                <a:solidFill>
                  <a:srgbClr val="FFFFFF"/>
                </a:solidFill>
                <a:latin typeface="Graphik"/>
                <a:ea typeface="Graphik"/>
                <a:cs typeface="Graphik"/>
                <a:sym typeface="Graphik"/>
              </a:defRPr>
            </a:pPr>
            <a:r>
              <a:t>It is clear from the Post Marketing Experience data that there were</a:t>
            </a:r>
          </a:p>
          <a:p>
            <a:pPr algn="l" defTabSz="584200">
              <a:lnSpc>
                <a:spcPct val="150000"/>
              </a:lnSpc>
              <a:defRPr b="1" spc="119" sz="4000">
                <a:solidFill>
                  <a:srgbClr val="FFFFFF"/>
                </a:solidFill>
                <a:latin typeface="Graphik"/>
                <a:ea typeface="Graphik"/>
                <a:cs typeface="Graphik"/>
                <a:sym typeface="Graphik"/>
              </a:defRPr>
            </a:pPr>
            <a:r>
              <a:t>1. An unexpected number of serious adverse events</a:t>
            </a:r>
          </a:p>
          <a:p>
            <a:pPr algn="l" defTabSz="584200">
              <a:lnSpc>
                <a:spcPct val="150000"/>
              </a:lnSpc>
              <a:defRPr b="1" spc="119" sz="4000">
                <a:solidFill>
                  <a:srgbClr val="FFFFFF"/>
                </a:solidFill>
                <a:latin typeface="Graphik"/>
                <a:ea typeface="Graphik"/>
                <a:cs typeface="Graphik"/>
                <a:sym typeface="Graphik"/>
              </a:defRPr>
            </a:pPr>
            <a:r>
              <a:t>2. These were classified by the ‘sponsor’ (Pfizer) and they consistently called as </a:t>
            </a:r>
          </a:p>
          <a:p>
            <a:pPr algn="l" defTabSz="584200">
              <a:lnSpc>
                <a:spcPct val="150000"/>
              </a:lnSpc>
              <a:defRPr b="1" spc="119" sz="4000">
                <a:solidFill>
                  <a:srgbClr val="FFFFFF"/>
                </a:solidFill>
                <a:latin typeface="Graphik"/>
                <a:ea typeface="Graphik"/>
                <a:cs typeface="Graphik"/>
                <a:sym typeface="Graphik"/>
              </a:defRPr>
            </a:pPr>
            <a:r>
              <a:t>‘NO NEW SAFETY SIGNALS’</a:t>
            </a:r>
          </a:p>
          <a:p>
            <a:pPr algn="l" defTabSz="584200">
              <a:lnSpc>
                <a:spcPct val="150000"/>
              </a:lnSpc>
              <a:defRPr b="1" spc="119" sz="4000">
                <a:solidFill>
                  <a:srgbClr val="FFFFFF"/>
                </a:solidFill>
                <a:latin typeface="Graphik"/>
                <a:ea typeface="Graphik"/>
                <a:cs typeface="Graphik"/>
                <a:sym typeface="Graphik"/>
              </a:defRPr>
            </a:pPr>
            <a:r>
              <a:t>3. This function should have been performed by a ‘trusted’ public body with no C.O.I.</a:t>
            </a:r>
          </a:p>
          <a:p>
            <a:pPr algn="l" defTabSz="584200">
              <a:lnSpc>
                <a:spcPct val="150000"/>
              </a:lnSpc>
              <a:defRPr b="1" spc="119" sz="4000">
                <a:solidFill>
                  <a:srgbClr val="FFFFFF"/>
                </a:solidFill>
                <a:latin typeface="Graphik"/>
                <a:ea typeface="Graphik"/>
                <a:cs typeface="Graphik"/>
                <a:sym typeface="Graphik"/>
              </a:defRPr>
            </a:pPr>
            <a:r>
              <a:t>4. If that was done it is likely that the trial would have been stopped immediately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Definitions of AE"/>
          <p:cNvSpPr txBox="1"/>
          <p:nvPr>
            <p:ph type="title"/>
          </p:nvPr>
        </p:nvSpPr>
        <p:spPr>
          <a:xfrm>
            <a:off x="1872835" y="524807"/>
            <a:ext cx="20205702" cy="2378756"/>
          </a:xfrm>
          <a:prstGeom prst="rect">
            <a:avLst/>
          </a:prstGeom>
        </p:spPr>
        <p:txBody>
          <a:bodyPr/>
          <a:lstStyle>
            <a:lvl1pPr>
              <a:defRPr spc="200" sz="7900"/>
            </a:lvl1pPr>
          </a:lstStyle>
          <a:p>
            <a:pPr/>
            <a:r>
              <a:t>Definitions of AE</a:t>
            </a:r>
          </a:p>
        </p:txBody>
      </p:sp>
      <p:sp>
        <p:nvSpPr>
          <p:cNvPr id="310" name="Definitions of what is an adverse event and the time limit imposed…"/>
          <p:cNvSpPr txBox="1"/>
          <p:nvPr/>
        </p:nvSpPr>
        <p:spPr>
          <a:xfrm>
            <a:off x="3987469" y="2663924"/>
            <a:ext cx="16409064" cy="8836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b="1" spc="119" sz="4000">
                <a:solidFill>
                  <a:srgbClr val="FFFFFF"/>
                </a:solidFill>
                <a:latin typeface="Graphik"/>
                <a:ea typeface="Graphik"/>
                <a:cs typeface="Graphik"/>
                <a:sym typeface="Graphik"/>
              </a:defRPr>
            </a:pPr>
            <a:r>
              <a:t>Definitions of what is an adverse event and the time limit imposed</a:t>
            </a:r>
          </a:p>
          <a:p>
            <a:pPr algn="l" defTabSz="584200">
              <a:lnSpc>
                <a:spcPct val="120000"/>
              </a:lnSpc>
              <a:defRPr b="1" spc="119" sz="4000">
                <a:solidFill>
                  <a:srgbClr val="FFFFFF"/>
                </a:solidFill>
                <a:latin typeface="Graphik"/>
                <a:ea typeface="Graphik"/>
                <a:cs typeface="Graphik"/>
                <a:sym typeface="Graphik"/>
              </a:defRPr>
            </a:pPr>
          </a:p>
          <a:p>
            <a:pPr algn="l" defTabSz="584200">
              <a:lnSpc>
                <a:spcPct val="120000"/>
              </a:lnSpc>
              <a:defRPr b="1" spc="119" sz="4000">
                <a:solidFill>
                  <a:srgbClr val="FFFFFF"/>
                </a:solidFill>
                <a:latin typeface="Graphik"/>
                <a:ea typeface="Graphik"/>
                <a:cs typeface="Graphik"/>
                <a:sym typeface="Graphik"/>
              </a:defRPr>
            </a:pPr>
            <a:r>
              <a:t>Pfizer had </a:t>
            </a:r>
          </a:p>
          <a:p>
            <a:pPr algn="l" defTabSz="584200">
              <a:lnSpc>
                <a:spcPct val="120000"/>
              </a:lnSpc>
              <a:defRPr b="1" spc="119" sz="4000">
                <a:solidFill>
                  <a:srgbClr val="FFFFFF"/>
                </a:solidFill>
                <a:latin typeface="Graphik"/>
                <a:ea typeface="Graphik"/>
                <a:cs typeface="Graphik"/>
                <a:sym typeface="Graphik"/>
              </a:defRPr>
            </a:pPr>
            <a:r>
              <a:t>14,565 unique Subjects expressed 36,567 Adverse Events</a:t>
            </a:r>
          </a:p>
          <a:p>
            <a:pPr algn="l" defTabSz="584200">
              <a:lnSpc>
                <a:spcPct val="120000"/>
              </a:lnSpc>
              <a:defRPr b="1" spc="119" sz="4000">
                <a:solidFill>
                  <a:srgbClr val="FFFFFF"/>
                </a:solidFill>
                <a:latin typeface="Graphik"/>
                <a:ea typeface="Graphik"/>
                <a:cs typeface="Graphik"/>
                <a:sym typeface="Graphik"/>
              </a:defRPr>
            </a:pPr>
            <a:r>
              <a:t>AEs grouped according to 1,518 Preferred Terms (PTs), organized under 26 Organ Class Systems (SOCs)</a:t>
            </a:r>
          </a:p>
          <a:p>
            <a:pPr algn="l" defTabSz="584200">
              <a:lnSpc>
                <a:spcPct val="120000"/>
              </a:lnSpc>
              <a:defRPr b="1" spc="119" sz="4000">
                <a:solidFill>
                  <a:srgbClr val="FFFFFF"/>
                </a:solidFill>
                <a:latin typeface="Graphik"/>
                <a:ea typeface="Graphik"/>
                <a:cs typeface="Graphik"/>
                <a:sym typeface="Graphik"/>
              </a:defRPr>
            </a:pPr>
          </a:p>
          <a:p>
            <a:pPr algn="l" defTabSz="584200">
              <a:lnSpc>
                <a:spcPct val="120000"/>
              </a:lnSpc>
              <a:defRPr b="1" spc="119" sz="4000">
                <a:solidFill>
                  <a:srgbClr val="FFFFFF"/>
                </a:solidFill>
                <a:latin typeface="Graphik"/>
                <a:ea typeface="Graphik"/>
                <a:cs typeface="Graphik"/>
                <a:sym typeface="Graphik"/>
              </a:defRPr>
            </a:pPr>
            <a:r>
              <a:t>The onset was anything from 1 day to 213 days, BUT the vast majority were within a few days of the vaccine, giving little doubt that it was associated with the vaccine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Adverse events and Biologics"/>
          <p:cNvSpPr txBox="1"/>
          <p:nvPr>
            <p:ph type="title"/>
          </p:nvPr>
        </p:nvSpPr>
        <p:spPr>
          <a:xfrm>
            <a:off x="2089149" y="1022440"/>
            <a:ext cx="20205702" cy="1459116"/>
          </a:xfrm>
          <a:prstGeom prst="rect">
            <a:avLst/>
          </a:prstGeom>
        </p:spPr>
        <p:txBody>
          <a:bodyPr/>
          <a:lstStyle>
            <a:lvl1pPr defTabSz="560830">
              <a:defRPr spc="200" sz="7900"/>
            </a:lvl1pPr>
          </a:lstStyle>
          <a:p>
            <a:pPr/>
            <a:r>
              <a:t>Adverse events and Biologics</a:t>
            </a:r>
          </a:p>
        </p:txBody>
      </p:sp>
      <p:sp>
        <p:nvSpPr>
          <p:cNvPr id="313" name="Biologics are very different than standard drugs. They have differences regarding metabolism and clearance, as well as the possibility of immune suppression…"/>
          <p:cNvSpPr txBox="1"/>
          <p:nvPr/>
        </p:nvSpPr>
        <p:spPr>
          <a:xfrm>
            <a:off x="3060879" y="3107677"/>
            <a:ext cx="17774562" cy="882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50000"/>
              </a:lnSpc>
              <a:defRPr spc="119" sz="4000">
                <a:solidFill>
                  <a:srgbClr val="FFFFFF"/>
                </a:solidFill>
                <a:latin typeface="Graphik"/>
                <a:ea typeface="Graphik"/>
                <a:cs typeface="Graphik"/>
                <a:sym typeface="Graphik"/>
              </a:defRPr>
            </a:pPr>
            <a:r>
              <a:t>Biologics are very different than standard drugs. They have differences regarding metabolism and clearance, as well as the possibility of immune suppression </a:t>
            </a:r>
          </a:p>
          <a:p>
            <a:pPr algn="l" defTabSz="584200">
              <a:lnSpc>
                <a:spcPct val="150000"/>
              </a:lnSpc>
              <a:defRPr spc="119" sz="4000">
                <a:solidFill>
                  <a:srgbClr val="FFFFFF"/>
                </a:solidFill>
                <a:latin typeface="Graphik"/>
                <a:ea typeface="Graphik"/>
                <a:cs typeface="Graphik"/>
                <a:sym typeface="Graphik"/>
              </a:defRPr>
            </a:pPr>
            <a:r>
              <a:t>We believe a longer period of observation is very important, particularly in looking at development of cancers and infertility/birth defect potential</a:t>
            </a:r>
          </a:p>
          <a:p>
            <a:pPr algn="l" defTabSz="584200">
              <a:lnSpc>
                <a:spcPct val="150000"/>
              </a:lnSpc>
              <a:defRPr spc="119" sz="4000">
                <a:solidFill>
                  <a:srgbClr val="FFFFFF"/>
                </a:solidFill>
                <a:latin typeface="Graphik"/>
                <a:ea typeface="Graphik"/>
                <a:cs typeface="Graphik"/>
                <a:sym typeface="Graphik"/>
              </a:defRPr>
            </a:pPr>
            <a:r>
              <a:t>Unlike most small molecule drugs where routes of elimination are known and well studied, the metabolism of mRNA and LNP components is still being elucidated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What about a NOVEL PLATFORM?"/>
          <p:cNvSpPr txBox="1"/>
          <p:nvPr>
            <p:ph type="title"/>
          </p:nvPr>
        </p:nvSpPr>
        <p:spPr>
          <a:xfrm>
            <a:off x="2089150" y="-944394"/>
            <a:ext cx="20205702" cy="5651504"/>
          </a:xfrm>
          <a:prstGeom prst="rect">
            <a:avLst/>
          </a:prstGeom>
        </p:spPr>
        <p:txBody>
          <a:bodyPr/>
          <a:lstStyle>
            <a:lvl1pPr>
              <a:defRPr spc="99" sz="8300"/>
            </a:lvl1pPr>
          </a:lstStyle>
          <a:p>
            <a:pPr/>
            <a:r>
              <a:t>What about a NOVEL PLATFORM? </a:t>
            </a:r>
          </a:p>
        </p:txBody>
      </p:sp>
      <p:sp>
        <p:nvSpPr>
          <p:cNvPr id="316" name="Dr Fauci told residents of Washington that this had been researched for 20 years…"/>
          <p:cNvSpPr txBox="1"/>
          <p:nvPr/>
        </p:nvSpPr>
        <p:spPr>
          <a:xfrm>
            <a:off x="3306656" y="2942381"/>
            <a:ext cx="17770688" cy="882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50000"/>
              </a:lnSpc>
              <a:defRPr spc="119" sz="4000">
                <a:solidFill>
                  <a:srgbClr val="FFFFFF"/>
                </a:solidFill>
                <a:latin typeface="Graphik"/>
                <a:ea typeface="Graphik"/>
                <a:cs typeface="Graphik"/>
                <a:sym typeface="Graphik"/>
              </a:defRPr>
            </a:pPr>
            <a:r>
              <a:t>Dr Fauci told residents of Washington that this had been researched for 20 years</a:t>
            </a:r>
          </a:p>
          <a:p>
            <a:pPr algn="l" defTabSz="584200">
              <a:lnSpc>
                <a:spcPct val="150000"/>
              </a:lnSpc>
              <a:defRPr spc="119" sz="4000">
                <a:solidFill>
                  <a:srgbClr val="FFFFFF"/>
                </a:solidFill>
                <a:latin typeface="Graphik"/>
                <a:ea typeface="Graphik"/>
                <a:cs typeface="Graphik"/>
                <a:sym typeface="Graphik"/>
              </a:defRPr>
            </a:pPr>
            <a:r>
              <a:t>Dr Peter McCullough in his testimony in Truro, stated that this platform was being researched in 1986</a:t>
            </a:r>
          </a:p>
          <a:p>
            <a:pPr algn="l" defTabSz="584200">
              <a:lnSpc>
                <a:spcPct val="150000"/>
              </a:lnSpc>
              <a:defRPr spc="119" sz="4000">
                <a:solidFill>
                  <a:srgbClr val="FFFFFF"/>
                </a:solidFill>
                <a:latin typeface="Graphik"/>
                <a:ea typeface="Graphik"/>
                <a:cs typeface="Graphik"/>
                <a:sym typeface="Graphik"/>
              </a:defRPr>
            </a:pPr>
            <a:r>
              <a:t>The involvement of the US Military in the development of manipulation of viruses by ‘Gain of Function’, with the vaccine being produced as a ‘prototype’ under an OTA with the D.O.D.</a:t>
            </a:r>
          </a:p>
          <a:p>
            <a:pPr algn="l" defTabSz="584200">
              <a:lnSpc>
                <a:spcPct val="150000"/>
              </a:lnSpc>
              <a:defRPr spc="119" sz="4000">
                <a:solidFill>
                  <a:srgbClr val="FFFFFF"/>
                </a:solidFill>
                <a:latin typeface="Graphik"/>
                <a:ea typeface="Graphik"/>
                <a:cs typeface="Graphik"/>
                <a:sym typeface="Graphik"/>
              </a:defRPr>
            </a:pPr>
            <a:r>
              <a:t>All the above should give everyone pause to consider using this technology until we know more about the safety profile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competence of regulators to assess a novel vaccine platform"/>
          <p:cNvSpPr txBox="1"/>
          <p:nvPr>
            <p:ph type="title"/>
          </p:nvPr>
        </p:nvSpPr>
        <p:spPr>
          <a:xfrm>
            <a:off x="3280837" y="595900"/>
            <a:ext cx="17822326" cy="3180740"/>
          </a:xfrm>
          <a:prstGeom prst="rect">
            <a:avLst/>
          </a:prstGeom>
        </p:spPr>
        <p:txBody>
          <a:bodyPr/>
          <a:lstStyle>
            <a:lvl1pPr defTabSz="549148">
              <a:defRPr spc="200" sz="6900"/>
            </a:lvl1pPr>
          </a:lstStyle>
          <a:p>
            <a:pPr/>
            <a:r>
              <a:t>competence of regulators to assess a novel vaccine platform</a:t>
            </a:r>
          </a:p>
        </p:txBody>
      </p:sp>
      <p:sp>
        <p:nvSpPr>
          <p:cNvPr id="319" name="1. Government regulators are bureaucrats, not experts, generalists in their field of occupation…"/>
          <p:cNvSpPr txBox="1"/>
          <p:nvPr/>
        </p:nvSpPr>
        <p:spPr>
          <a:xfrm>
            <a:off x="3721703" y="3707091"/>
            <a:ext cx="18837356" cy="80299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19" sz="4000">
                <a:solidFill>
                  <a:srgbClr val="FFFFFF"/>
                </a:solidFill>
                <a:latin typeface="Graphik"/>
                <a:ea typeface="Graphik"/>
                <a:cs typeface="Graphik"/>
                <a:sym typeface="Graphik"/>
              </a:defRPr>
            </a:pPr>
            <a:r>
              <a:t>1. Government regulators are </a:t>
            </a:r>
            <a:r>
              <a:rPr b="1"/>
              <a:t>bureaucrats</a:t>
            </a:r>
            <a:r>
              <a:t>, not experts, generalists in their field of occupation</a:t>
            </a:r>
          </a:p>
          <a:p>
            <a:pPr algn="l" defTabSz="584200">
              <a:lnSpc>
                <a:spcPct val="120000"/>
              </a:lnSpc>
              <a:defRPr spc="119" sz="4000">
                <a:solidFill>
                  <a:srgbClr val="FFFFFF"/>
                </a:solidFill>
                <a:latin typeface="Graphik"/>
                <a:ea typeface="Graphik"/>
                <a:cs typeface="Graphik"/>
                <a:sym typeface="Graphik"/>
              </a:defRPr>
            </a:pPr>
            <a:r>
              <a:t>2. </a:t>
            </a:r>
            <a:r>
              <a:rPr b="1"/>
              <a:t>Regulators</a:t>
            </a:r>
            <a:r>
              <a:t> rely on outside experts, like the Data Safety Monitoring Board (DSMB), Institutional Review Boards (IRBs)  </a:t>
            </a:r>
          </a:p>
          <a:p>
            <a:pPr algn="l" defTabSz="584200">
              <a:lnSpc>
                <a:spcPct val="120000"/>
              </a:lnSpc>
              <a:defRPr spc="119" sz="4000">
                <a:solidFill>
                  <a:srgbClr val="FFFFFF"/>
                </a:solidFill>
                <a:latin typeface="Graphik"/>
                <a:ea typeface="Graphik"/>
                <a:cs typeface="Graphik"/>
                <a:sym typeface="Graphik"/>
              </a:defRPr>
            </a:pPr>
          </a:p>
          <a:p>
            <a:pPr algn="l" defTabSz="584200">
              <a:lnSpc>
                <a:spcPct val="120000"/>
              </a:lnSpc>
              <a:defRPr spc="119" sz="4000">
                <a:solidFill>
                  <a:srgbClr val="FFFFFF"/>
                </a:solidFill>
                <a:latin typeface="Graphik"/>
                <a:ea typeface="Graphik"/>
                <a:cs typeface="Graphik"/>
                <a:sym typeface="Graphik"/>
              </a:defRPr>
            </a:pPr>
            <a:r>
              <a:t>However, FDA oversight of clinical trials is lax, slow moving, and secretive </a:t>
            </a:r>
          </a:p>
          <a:p>
            <a:pPr algn="l" defTabSz="584200">
              <a:lnSpc>
                <a:spcPct val="120000"/>
              </a:lnSpc>
              <a:defRPr spc="119" sz="4000">
                <a:solidFill>
                  <a:srgbClr val="FFFFFF"/>
                </a:solidFill>
                <a:latin typeface="Graphik"/>
                <a:ea typeface="Graphik"/>
                <a:cs typeface="Graphik"/>
                <a:sym typeface="Graphik"/>
              </a:defRPr>
            </a:pPr>
            <a:r>
              <a:t>Moreover, due to the pandemic, the use of on-site no-notice inspections was paused.  </a:t>
            </a:r>
          </a:p>
          <a:p>
            <a:pPr algn="l" defTabSz="584200">
              <a:lnSpc>
                <a:spcPct val="120000"/>
              </a:lnSpc>
              <a:defRPr spc="119" sz="4000">
                <a:solidFill>
                  <a:srgbClr val="FFFFFF"/>
                </a:solidFill>
                <a:latin typeface="Graphik"/>
                <a:ea typeface="Graphik"/>
                <a:cs typeface="Graphik"/>
                <a:sym typeface="Graphik"/>
              </a:defRPr>
            </a:pPr>
            <a:r>
              <a:t>We are still looking to see “official action indicated” (OAI) reports for the C4591001 study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competence of regulators to assess a novel vaccine platform"/>
          <p:cNvSpPr txBox="1"/>
          <p:nvPr>
            <p:ph type="title"/>
          </p:nvPr>
        </p:nvSpPr>
        <p:spPr>
          <a:xfrm>
            <a:off x="3280837" y="595900"/>
            <a:ext cx="17822326" cy="3180740"/>
          </a:xfrm>
          <a:prstGeom prst="rect">
            <a:avLst/>
          </a:prstGeom>
        </p:spPr>
        <p:txBody>
          <a:bodyPr/>
          <a:lstStyle>
            <a:lvl1pPr defTabSz="549148">
              <a:defRPr spc="200" sz="6900"/>
            </a:lvl1pPr>
          </a:lstStyle>
          <a:p>
            <a:pPr/>
            <a:r>
              <a:t>competence of regulators to assess a novel vaccine platform</a:t>
            </a:r>
          </a:p>
        </p:txBody>
      </p:sp>
      <p:sp>
        <p:nvSpPr>
          <p:cNvPr id="322" name="Three disqualifications and closures that leave trial participants and others in the dark include…"/>
          <p:cNvSpPr txBox="1"/>
          <p:nvPr/>
        </p:nvSpPr>
        <p:spPr>
          <a:xfrm>
            <a:off x="2655909" y="3681044"/>
            <a:ext cx="19072182" cy="80126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07" sz="3600">
                <a:solidFill>
                  <a:srgbClr val="FFFFFF"/>
                </a:solidFill>
                <a:latin typeface="Graphik"/>
                <a:ea typeface="Graphik"/>
                <a:cs typeface="Graphik"/>
                <a:sym typeface="Graphik"/>
              </a:defRPr>
            </a:pPr>
            <a:r>
              <a:t>Three disqualifications and closures that leave trial participants and others in the dark include </a:t>
            </a:r>
          </a:p>
          <a:p>
            <a:pPr algn="l" defTabSz="584200">
              <a:lnSpc>
                <a:spcPct val="120000"/>
              </a:lnSpc>
              <a:defRPr b="1" spc="107" sz="3600">
                <a:solidFill>
                  <a:srgbClr val="FFFFFF"/>
                </a:solidFill>
                <a:latin typeface="Graphik"/>
                <a:ea typeface="Graphik"/>
                <a:cs typeface="Graphik"/>
                <a:sym typeface="Graphik"/>
              </a:defRPr>
            </a:pPr>
            <a:r>
              <a:t>The closure of Site 1161</a:t>
            </a:r>
            <a:r>
              <a:rPr b="0"/>
              <a:t> (Benchmark Research, San Angelo, TX), Dr Darrell Herrington (PI), missing in action; </a:t>
            </a:r>
          </a:p>
          <a:p>
            <a:pPr algn="l" defTabSz="584200">
              <a:lnSpc>
                <a:spcPct val="120000"/>
              </a:lnSpc>
              <a:defRPr b="1" spc="107" sz="3600">
                <a:solidFill>
                  <a:srgbClr val="FFFFFF"/>
                </a:solidFill>
                <a:latin typeface="Graphik"/>
                <a:ea typeface="Graphik"/>
                <a:cs typeface="Graphik"/>
                <a:sym typeface="Graphik"/>
              </a:defRPr>
            </a:pPr>
            <a:r>
              <a:t>Site 1068</a:t>
            </a:r>
            <a:r>
              <a:rPr b="0"/>
              <a:t> Bozeman Health Clinical Research, Bozeman, MT, Dr. Andrew Gentry (PI) responsible for 84 of 119 subjects (71%) who had ‘Important Protocol Deviations’ and 44 Exclusions, removed from the study (March 2021);  </a:t>
            </a:r>
          </a:p>
          <a:p>
            <a:pPr algn="l" defTabSz="584200">
              <a:lnSpc>
                <a:spcPct val="120000"/>
              </a:lnSpc>
              <a:defRPr spc="107" sz="3600">
                <a:solidFill>
                  <a:srgbClr val="FFFFFF"/>
                </a:solidFill>
                <a:latin typeface="Graphik"/>
                <a:ea typeface="Graphik"/>
                <a:cs typeface="Graphik"/>
                <a:sym typeface="Graphik"/>
              </a:defRPr>
            </a:pPr>
            <a:r>
              <a:t>FOIA report of violations of protocol by </a:t>
            </a:r>
            <a:r>
              <a:rPr b="1"/>
              <a:t>Site 1231</a:t>
            </a:r>
            <a:r>
              <a:t> Hospital Militar Central, Buenos Aires – iTrials Clinical Research, Dr. Fernando Polack (PI) that failed to be reported, caused the Argentine Institutional Clinical Trial Review Committee (CIREC) to lose its accreditation (May 2021)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Ideas on Mechanisms of harm"/>
          <p:cNvSpPr txBox="1"/>
          <p:nvPr>
            <p:ph type="title"/>
          </p:nvPr>
        </p:nvSpPr>
        <p:spPr>
          <a:xfrm>
            <a:off x="2089149" y="714382"/>
            <a:ext cx="20205702" cy="1930738"/>
          </a:xfrm>
          <a:prstGeom prst="rect">
            <a:avLst/>
          </a:prstGeom>
        </p:spPr>
        <p:txBody>
          <a:bodyPr/>
          <a:lstStyle>
            <a:lvl1pPr>
              <a:defRPr spc="200" sz="8400"/>
            </a:lvl1pPr>
          </a:lstStyle>
          <a:p>
            <a:pPr/>
            <a:r>
              <a:t>Ideas on Mechanisms of harm</a:t>
            </a:r>
          </a:p>
        </p:txBody>
      </p:sp>
      <p:sp>
        <p:nvSpPr>
          <p:cNvPr id="325" name="Evidence from histological studies including Post-Mortem examinations…"/>
          <p:cNvSpPr txBox="1"/>
          <p:nvPr/>
        </p:nvSpPr>
        <p:spPr>
          <a:xfrm>
            <a:off x="2558457" y="2486556"/>
            <a:ext cx="19267086" cy="9643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19" sz="4000">
                <a:solidFill>
                  <a:srgbClr val="FFFFFF"/>
                </a:solidFill>
                <a:latin typeface="Graphik"/>
                <a:ea typeface="Graphik"/>
                <a:cs typeface="Graphik"/>
                <a:sym typeface="Graphik"/>
              </a:defRPr>
            </a:pPr>
            <a:r>
              <a:t>Evidence from histological studies including Post-Mortem examinations</a:t>
            </a:r>
          </a:p>
          <a:p>
            <a:pPr defTabSz="584200">
              <a:lnSpc>
                <a:spcPct val="120000"/>
              </a:lnSpc>
              <a:defRPr b="1" spc="119" sz="4000">
                <a:solidFill>
                  <a:srgbClr val="FFFFFF"/>
                </a:solidFill>
                <a:latin typeface="Graphik"/>
                <a:ea typeface="Graphik"/>
                <a:cs typeface="Graphik"/>
                <a:sym typeface="Graphik"/>
              </a:defRPr>
            </a:pPr>
          </a:p>
          <a:p>
            <a:pPr algn="l" defTabSz="584200">
              <a:lnSpc>
                <a:spcPct val="120000"/>
              </a:lnSpc>
              <a:defRPr b="1" spc="119" sz="4000">
                <a:solidFill>
                  <a:srgbClr val="FFFFFF"/>
                </a:solidFill>
                <a:latin typeface="Graphik"/>
                <a:ea typeface="Graphik"/>
                <a:cs typeface="Graphik"/>
                <a:sym typeface="Graphik"/>
              </a:defRPr>
            </a:pPr>
            <a:r>
              <a:t>Suggest - extensive SPIKE PROTEIN DISEASE</a:t>
            </a:r>
          </a:p>
          <a:p>
            <a:pPr algn="l" defTabSz="584200">
              <a:lnSpc>
                <a:spcPct val="120000"/>
              </a:lnSpc>
              <a:defRPr spc="119" sz="4000">
                <a:solidFill>
                  <a:srgbClr val="FFFFFF"/>
                </a:solidFill>
                <a:latin typeface="Graphik"/>
                <a:ea typeface="Graphik"/>
                <a:cs typeface="Graphik"/>
                <a:sym typeface="Graphik"/>
              </a:defRPr>
            </a:pPr>
            <a:r>
              <a:t>Spike protein has been found in every part of the human body</a:t>
            </a:r>
          </a:p>
          <a:p>
            <a:pPr algn="l" defTabSz="584200">
              <a:lnSpc>
                <a:spcPct val="120000"/>
              </a:lnSpc>
              <a:defRPr spc="119" sz="4000">
                <a:solidFill>
                  <a:srgbClr val="FFFFFF"/>
                </a:solidFill>
                <a:latin typeface="Graphik"/>
                <a:ea typeface="Graphik"/>
                <a:cs typeface="Graphik"/>
                <a:sym typeface="Graphik"/>
              </a:defRPr>
            </a:pPr>
          </a:p>
          <a:p>
            <a:pPr algn="l" defTabSz="584200">
              <a:lnSpc>
                <a:spcPct val="120000"/>
              </a:lnSpc>
              <a:defRPr spc="119" sz="4000">
                <a:solidFill>
                  <a:srgbClr val="FFFFFF"/>
                </a:solidFill>
                <a:latin typeface="Graphik"/>
                <a:ea typeface="Graphik"/>
                <a:cs typeface="Graphik"/>
                <a:sym typeface="Graphik"/>
              </a:defRPr>
            </a:pPr>
            <a:r>
              <a:t>What should have given the researchers pause when developing this novel vaccine platform?</a:t>
            </a:r>
          </a:p>
          <a:p>
            <a:pPr algn="l" defTabSz="584200">
              <a:lnSpc>
                <a:spcPct val="120000"/>
              </a:lnSpc>
              <a:defRPr spc="119" sz="4000">
                <a:solidFill>
                  <a:srgbClr val="FFFFFF"/>
                </a:solidFill>
                <a:latin typeface="Graphik"/>
                <a:ea typeface="Graphik"/>
                <a:cs typeface="Graphik"/>
                <a:sym typeface="Graphik"/>
              </a:defRPr>
            </a:pPr>
            <a:r>
              <a:t>Use of Lipid Nanoparticles which can cross NORMAL DEFENSIVE MEMBRANES</a:t>
            </a:r>
          </a:p>
          <a:p>
            <a:pPr algn="l" defTabSz="584200">
              <a:lnSpc>
                <a:spcPct val="120000"/>
              </a:lnSpc>
              <a:defRPr spc="119" sz="4000">
                <a:solidFill>
                  <a:srgbClr val="FFFFFF"/>
                </a:solidFill>
                <a:latin typeface="Graphik"/>
                <a:ea typeface="Graphik"/>
                <a:cs typeface="Graphik"/>
                <a:sym typeface="Graphik"/>
              </a:defRPr>
            </a:pPr>
            <a:r>
              <a:t>mRNA which can be incorporated into human DNA by reverse transcription</a:t>
            </a:r>
          </a:p>
          <a:p>
            <a:pPr algn="l" defTabSz="584200">
              <a:lnSpc>
                <a:spcPct val="120000"/>
              </a:lnSpc>
              <a:defRPr spc="119" sz="4000">
                <a:solidFill>
                  <a:srgbClr val="FFFFFF"/>
                </a:solidFill>
                <a:latin typeface="Graphik"/>
                <a:ea typeface="Graphik"/>
                <a:cs typeface="Graphik"/>
                <a:sym typeface="Graphik"/>
              </a:defRPr>
            </a:pPr>
            <a:r>
              <a:t>We have effectively turned our cells into mini spike protein factories</a:t>
            </a:r>
          </a:p>
          <a:p>
            <a:pPr algn="l" defTabSz="584200">
              <a:lnSpc>
                <a:spcPct val="120000"/>
              </a:lnSpc>
              <a:defRPr spc="119" sz="4000">
                <a:solidFill>
                  <a:srgbClr val="FFFFFF"/>
                </a:solidFill>
                <a:latin typeface="Graphik"/>
                <a:ea typeface="Graphik"/>
                <a:cs typeface="Graphik"/>
                <a:sym typeface="Graphik"/>
              </a:defRPr>
            </a:pPr>
            <a:r>
              <a:t>No “off switch” was incorporated</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QUESTIONS?"/>
          <p:cNvSpPr txBox="1"/>
          <p:nvPr>
            <p:ph type="title"/>
          </p:nvPr>
        </p:nvSpPr>
        <p:spPr>
          <a:xfrm>
            <a:off x="2086106" y="4292600"/>
            <a:ext cx="20205702" cy="5651500"/>
          </a:xfrm>
          <a:prstGeom prst="rect">
            <a:avLst/>
          </a:prstGeom>
        </p:spPr>
        <p:txBody>
          <a:bodyPr/>
          <a:lstStyle>
            <a:lvl1pPr>
              <a:defRPr spc="300"/>
            </a:lvl1pPr>
          </a:lstStyle>
          <a:p>
            <a:pPr/>
            <a:r>
              <a:t>QUESTIONS?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EVIDENCE from WARROOM/DAILY CLOUT PFIZER DOCUMENT INVESTIGaTIONS"/>
          <p:cNvSpPr txBox="1"/>
          <p:nvPr>
            <p:ph type="title"/>
          </p:nvPr>
        </p:nvSpPr>
        <p:spPr>
          <a:xfrm>
            <a:off x="2089150" y="3463211"/>
            <a:ext cx="20205700" cy="5651504"/>
          </a:xfrm>
          <a:prstGeom prst="rect">
            <a:avLst/>
          </a:prstGeom>
        </p:spPr>
        <p:txBody>
          <a:bodyPr/>
          <a:lstStyle>
            <a:lvl1pPr defTabSz="537462">
              <a:defRPr spc="300" sz="10100"/>
            </a:lvl1pPr>
          </a:lstStyle>
          <a:p>
            <a:pPr/>
            <a:r>
              <a:t>EVIDENCE from WARROOM/DAILY CLOUT PFIZER DOCUMENT INVESTIGaTIONS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pproximately 3,250 volunteers reviewed the Pfizer documents released as part of the North Texas FOIA to the FDA…"/>
          <p:cNvSpPr txBox="1"/>
          <p:nvPr>
            <p:ph type="body" idx="1"/>
          </p:nvPr>
        </p:nvSpPr>
        <p:spPr>
          <a:xfrm>
            <a:off x="1442984" y="3224507"/>
            <a:ext cx="22038356" cy="8461889"/>
          </a:xfrm>
          <a:prstGeom prst="rect">
            <a:avLst/>
          </a:prstGeom>
        </p:spPr>
        <p:txBody>
          <a:bodyPr/>
          <a:lstStyle/>
          <a:p>
            <a:pPr marL="590548" indent="-590548" defTabSz="330708">
              <a:spcBef>
                <a:spcPts val="3900"/>
              </a:spcBef>
              <a:buBlip>
                <a:blip r:embed="rId2"/>
              </a:buBlip>
              <a:defRPr spc="0" sz="4700"/>
            </a:pPr>
            <a:r>
              <a:t>Approximately 3,250 volunteers reviewed the Pfizer documents released as part of the North Texas FOIA to the FDA</a:t>
            </a:r>
            <a:endParaRPr spc="47"/>
          </a:p>
          <a:p>
            <a:pPr marL="590548" indent="-590548" defTabSz="330708">
              <a:spcBef>
                <a:spcPts val="3900"/>
              </a:spcBef>
              <a:buBlip>
                <a:blip r:embed="rId2"/>
              </a:buBlip>
              <a:defRPr spc="0" sz="4700"/>
            </a:pPr>
            <a:r>
              <a:t>Mixture of Medical professionals, from academia, primary care, research backgrounds</a:t>
            </a:r>
            <a:endParaRPr spc="47"/>
          </a:p>
          <a:p>
            <a:pPr marL="590548" indent="-590548" defTabSz="330708">
              <a:spcBef>
                <a:spcPts val="3900"/>
              </a:spcBef>
              <a:buBlip>
                <a:blip r:embed="rId2"/>
              </a:buBlip>
              <a:defRPr spc="0" sz="4700"/>
            </a:pPr>
            <a:r>
              <a:t>Nurses, clinical trials specialists, actuaries and many others</a:t>
            </a:r>
            <a:endParaRPr spc="47"/>
          </a:p>
          <a:p>
            <a:pPr marL="590548" indent="-590548" defTabSz="330708">
              <a:spcBef>
                <a:spcPts val="3900"/>
              </a:spcBef>
              <a:buBlip>
                <a:blip r:embed="rId2"/>
              </a:buBlip>
              <a:defRPr spc="0" sz="4700"/>
            </a:pPr>
            <a:r>
              <a:t>FINANCIAL CONFLICTS: None. </a:t>
            </a:r>
            <a:endParaRPr spc="47"/>
          </a:p>
          <a:p>
            <a:pPr marL="590548" indent="-590548" defTabSz="330708">
              <a:spcBef>
                <a:spcPts val="3900"/>
              </a:spcBef>
              <a:buBlip>
                <a:blip r:embed="rId2"/>
              </a:buBlip>
              <a:defRPr spc="0" sz="4700"/>
            </a:pPr>
            <a:r>
              <a:t>All members are UNPAID VOLUNTEERS who also do not hold any stock interest with Pfizer</a:t>
            </a:r>
          </a:p>
        </p:txBody>
      </p:sp>
      <p:sp>
        <p:nvSpPr>
          <p:cNvPr id="193" name="Who ARE WE?"/>
          <p:cNvSpPr txBox="1"/>
          <p:nvPr>
            <p:ph type="title"/>
          </p:nvPr>
        </p:nvSpPr>
        <p:spPr>
          <a:xfrm>
            <a:off x="2088436" y="1282700"/>
            <a:ext cx="20207128" cy="1649710"/>
          </a:xfrm>
          <a:prstGeom prst="rect">
            <a:avLst/>
          </a:prstGeom>
        </p:spPr>
        <p:txBody>
          <a:bodyPr/>
          <a:lstStyle>
            <a:lvl1pPr>
              <a:defRPr spc="200"/>
            </a:lvl1pPr>
          </a:lstStyle>
          <a:p>
            <a:pPr/>
            <a:r>
              <a:t>Who ARE WE?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Background on the Pfizer DATA"/>
          <p:cNvSpPr txBox="1"/>
          <p:nvPr>
            <p:ph type="title"/>
          </p:nvPr>
        </p:nvSpPr>
        <p:spPr>
          <a:prstGeom prst="rect">
            <a:avLst/>
          </a:prstGeom>
        </p:spPr>
        <p:txBody>
          <a:bodyPr/>
          <a:lstStyle>
            <a:lvl1pPr defTabSz="543305">
              <a:defRPr spc="99" sz="8300"/>
            </a:lvl1pPr>
          </a:lstStyle>
          <a:p>
            <a:pPr/>
            <a:r>
              <a:t>Background on the Pfizer DATA</a:t>
            </a:r>
          </a:p>
        </p:txBody>
      </p:sp>
      <p:sp>
        <p:nvSpPr>
          <p:cNvPr id="196" name="These are the regulatory documents the FDA required Pfizer to produce as part of their…"/>
          <p:cNvSpPr txBox="1"/>
          <p:nvPr/>
        </p:nvSpPr>
        <p:spPr>
          <a:xfrm>
            <a:off x="1733370" y="3063290"/>
            <a:ext cx="20917257" cy="13667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76" sz="3800">
                <a:solidFill>
                  <a:srgbClr val="002C39"/>
                </a:solidFill>
                <a:latin typeface="Graphik Medium"/>
                <a:ea typeface="Graphik Medium"/>
                <a:cs typeface="Graphik Medium"/>
                <a:sym typeface="Graphik Medium"/>
              </a:defRPr>
            </a:pPr>
            <a:r>
              <a:t>These are the regulatory documents the FDA required Pfizer to produce as part of their </a:t>
            </a:r>
          </a:p>
          <a:p>
            <a:pPr>
              <a:defRPr spc="76" sz="3800">
                <a:solidFill>
                  <a:srgbClr val="002C39"/>
                </a:solidFill>
                <a:latin typeface="Graphik Medium"/>
                <a:ea typeface="Graphik Medium"/>
                <a:cs typeface="Graphik Medium"/>
                <a:sym typeface="Graphik Medium"/>
              </a:defRPr>
            </a:pPr>
            <a:r>
              <a:t>application for an Emergency Use Authorization (EUA)</a:t>
            </a:r>
          </a:p>
        </p:txBody>
      </p:sp>
      <p:sp>
        <p:nvSpPr>
          <p:cNvPr id="197" name="How were they obtained?…"/>
          <p:cNvSpPr txBox="1"/>
          <p:nvPr/>
        </p:nvSpPr>
        <p:spPr>
          <a:xfrm>
            <a:off x="4232757" y="4559656"/>
            <a:ext cx="15918485" cy="20017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76" sz="3800">
                <a:solidFill>
                  <a:srgbClr val="84C5C3"/>
                </a:solidFill>
                <a:latin typeface="Graphik Medium"/>
                <a:ea typeface="Graphik Medium"/>
                <a:cs typeface="Graphik Medium"/>
                <a:sym typeface="Graphik Medium"/>
              </a:defRPr>
            </a:pPr>
            <a:r>
              <a:t>How were they obtained?</a:t>
            </a:r>
          </a:p>
          <a:p>
            <a:pPr>
              <a:defRPr spc="76" sz="3800">
                <a:solidFill>
                  <a:srgbClr val="002C39"/>
                </a:solidFill>
                <a:latin typeface="Graphik Medium"/>
                <a:ea typeface="Graphik Medium"/>
                <a:cs typeface="Graphik Medium"/>
                <a:sym typeface="Graphik Medium"/>
              </a:defRPr>
            </a:pPr>
            <a:r>
              <a:t>FOIA request to the FDA for the documents by Attorney Aaron Siri </a:t>
            </a:r>
          </a:p>
          <a:p>
            <a:pPr>
              <a:defRPr spc="76" sz="3800">
                <a:solidFill>
                  <a:srgbClr val="002C39"/>
                </a:solidFill>
                <a:latin typeface="Graphik Medium"/>
                <a:ea typeface="Graphik Medium"/>
                <a:cs typeface="Graphik Medium"/>
                <a:sym typeface="Graphik Medium"/>
              </a:defRPr>
            </a:pPr>
            <a:r>
              <a:t>and a judge in a North Texas Court granted the request (Jan 2022)</a:t>
            </a:r>
          </a:p>
        </p:txBody>
      </p:sp>
      <p:sp>
        <p:nvSpPr>
          <p:cNvPr id="198" name="Timescale?…"/>
          <p:cNvSpPr txBox="1"/>
          <p:nvPr/>
        </p:nvSpPr>
        <p:spPr>
          <a:xfrm>
            <a:off x="3192753" y="6691022"/>
            <a:ext cx="17998491" cy="32717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76" sz="3800">
                <a:solidFill>
                  <a:srgbClr val="84C5C3"/>
                </a:solidFill>
                <a:latin typeface="Graphik Medium"/>
                <a:ea typeface="Graphik Medium"/>
                <a:cs typeface="Graphik Medium"/>
                <a:sym typeface="Graphik Medium"/>
              </a:defRPr>
            </a:pPr>
            <a:r>
              <a:t>Timescale?</a:t>
            </a:r>
          </a:p>
          <a:p>
            <a:pPr>
              <a:defRPr spc="76" sz="3800">
                <a:solidFill>
                  <a:srgbClr val="002C39"/>
                </a:solidFill>
                <a:latin typeface="Graphik Medium"/>
                <a:ea typeface="Graphik Medium"/>
                <a:cs typeface="Graphik Medium"/>
                <a:sym typeface="Graphik Medium"/>
              </a:defRPr>
            </a:pPr>
            <a:r>
              <a:t>The FDA complained that they would not be able to release the documents </a:t>
            </a:r>
          </a:p>
          <a:p>
            <a:pPr>
              <a:defRPr spc="76" sz="3800">
                <a:solidFill>
                  <a:srgbClr val="002C39"/>
                </a:solidFill>
                <a:latin typeface="Graphik Medium"/>
                <a:ea typeface="Graphik Medium"/>
                <a:cs typeface="Graphik Medium"/>
                <a:sym typeface="Graphik Medium"/>
              </a:defRPr>
            </a:pPr>
            <a:r>
              <a:t>(that it would ‘take 75 years’) </a:t>
            </a:r>
          </a:p>
          <a:p>
            <a:pPr>
              <a:defRPr spc="76" sz="3800">
                <a:solidFill>
                  <a:srgbClr val="002C39"/>
                </a:solidFill>
                <a:latin typeface="Graphik Medium"/>
                <a:ea typeface="Graphik Medium"/>
                <a:cs typeface="Graphik Medium"/>
                <a:sym typeface="Graphik Medium"/>
              </a:defRPr>
            </a:pPr>
            <a:r>
              <a:t>The judge ordered them released over the next 12 months and gave a </a:t>
            </a:r>
          </a:p>
          <a:p>
            <a:pPr>
              <a:defRPr spc="76" sz="3800">
                <a:solidFill>
                  <a:srgbClr val="002C39"/>
                </a:solidFill>
                <a:latin typeface="Graphik Medium"/>
                <a:ea typeface="Graphik Medium"/>
                <a:cs typeface="Graphik Medium"/>
                <a:sym typeface="Graphik Medium"/>
              </a:defRPr>
            </a:pPr>
            <a:r>
              <a:t>schedule of numbers of pages to be released per month</a:t>
            </a:r>
          </a:p>
        </p:txBody>
      </p:sp>
      <p:sp>
        <p:nvSpPr>
          <p:cNvPr id="199" name="When would it have become available to regulators?…"/>
          <p:cNvSpPr txBox="1"/>
          <p:nvPr/>
        </p:nvSpPr>
        <p:spPr>
          <a:xfrm>
            <a:off x="3807586" y="10317266"/>
            <a:ext cx="16768827" cy="20017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76" sz="3800">
                <a:solidFill>
                  <a:srgbClr val="84C5C3"/>
                </a:solidFill>
                <a:latin typeface="Graphik Medium"/>
                <a:ea typeface="Graphik Medium"/>
                <a:cs typeface="Graphik Medium"/>
                <a:sym typeface="Graphik Medium"/>
              </a:defRPr>
            </a:pPr>
            <a:r>
              <a:t>When would it have become available to regulators?</a:t>
            </a:r>
          </a:p>
          <a:p>
            <a:pPr>
              <a:defRPr spc="76" sz="3800">
                <a:solidFill>
                  <a:srgbClr val="002C39"/>
                </a:solidFill>
                <a:latin typeface="Graphik Medium"/>
                <a:ea typeface="Graphik Medium"/>
                <a:cs typeface="Graphik Medium"/>
                <a:sym typeface="Graphik Medium"/>
              </a:defRPr>
            </a:pPr>
            <a:r>
              <a:t>  These documents were shared with the European Medicines Agency </a:t>
            </a:r>
          </a:p>
          <a:p>
            <a:pPr>
              <a:defRPr spc="76" sz="3800">
                <a:solidFill>
                  <a:srgbClr val="002C39"/>
                </a:solidFill>
                <a:latin typeface="Graphik Medium"/>
                <a:ea typeface="Graphik Medium"/>
                <a:cs typeface="Graphik Medium"/>
                <a:sym typeface="Graphik Medium"/>
              </a:defRPr>
            </a:pPr>
            <a:r>
              <a:t>as well as other regulators at the time 2020/2021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3"/>
      <p:bldP build="whole" bldLvl="1" animBg="1" rev="0" advAuto="0" spid="197" grpId="2"/>
      <p:bldP build="whole" bldLvl="1" animBg="1" rev="0" advAuto="0" spid="199" grpId="4"/>
      <p:bldP build="whole" bldLvl="1" animBg="1" rev="0" advAuto="0" spid="19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Have all the documents been released?"/>
          <p:cNvSpPr txBox="1"/>
          <p:nvPr>
            <p:ph type="title"/>
          </p:nvPr>
        </p:nvSpPr>
        <p:spPr>
          <a:xfrm>
            <a:off x="2089150" y="-873303"/>
            <a:ext cx="20205700" cy="5651504"/>
          </a:xfrm>
          <a:prstGeom prst="rect">
            <a:avLst/>
          </a:prstGeom>
        </p:spPr>
        <p:txBody>
          <a:bodyPr/>
          <a:lstStyle>
            <a:lvl1pPr>
              <a:defRPr spc="100" sz="6300"/>
            </a:lvl1pPr>
          </a:lstStyle>
          <a:p>
            <a:pPr/>
            <a:r>
              <a:t>Have all the documents been released?</a:t>
            </a:r>
          </a:p>
        </p:txBody>
      </p:sp>
      <p:sp>
        <p:nvSpPr>
          <p:cNvPr id="202" name="Many thousand documents have ben released…"/>
          <p:cNvSpPr txBox="1"/>
          <p:nvPr/>
        </p:nvSpPr>
        <p:spPr>
          <a:xfrm>
            <a:off x="3044804" y="2783852"/>
            <a:ext cx="20396648" cy="90013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ct val="120000"/>
              </a:lnSpc>
              <a:defRPr spc="123" sz="4100">
                <a:solidFill>
                  <a:srgbClr val="FFFFFF"/>
                </a:solidFill>
                <a:latin typeface="Graphik"/>
                <a:ea typeface="Graphik"/>
                <a:cs typeface="Graphik"/>
                <a:sym typeface="Graphik"/>
              </a:defRPr>
            </a:pPr>
            <a:r>
              <a:t>Many thousand documents have been released</a:t>
            </a:r>
          </a:p>
          <a:p>
            <a:pPr algn="l" defTabSz="584200">
              <a:lnSpc>
                <a:spcPct val="120000"/>
              </a:lnSpc>
              <a:defRPr b="1" spc="123" sz="4100">
                <a:solidFill>
                  <a:srgbClr val="FFFFFF"/>
                </a:solidFill>
                <a:latin typeface="Graphik"/>
                <a:ea typeface="Graphik"/>
                <a:cs typeface="Graphik"/>
                <a:sym typeface="Graphik"/>
              </a:defRPr>
            </a:pPr>
            <a:r>
              <a:t>However</a:t>
            </a:r>
          </a:p>
          <a:p>
            <a:pPr algn="l" defTabSz="584200">
              <a:lnSpc>
                <a:spcPct val="120000"/>
              </a:lnSpc>
              <a:defRPr i="1" spc="123" sz="4100">
                <a:solidFill>
                  <a:srgbClr val="FFFFFF"/>
                </a:solidFill>
                <a:latin typeface="Graphik"/>
                <a:ea typeface="Graphik"/>
                <a:cs typeface="Graphik"/>
                <a:sym typeface="Graphik"/>
              </a:defRPr>
            </a:pPr>
            <a:r>
              <a:t>The way they were released proved to obfuscate the findings</a:t>
            </a:r>
          </a:p>
          <a:p>
            <a:pPr algn="l" defTabSz="584200">
              <a:lnSpc>
                <a:spcPct val="120000"/>
              </a:lnSpc>
              <a:defRPr spc="123" sz="4100">
                <a:solidFill>
                  <a:srgbClr val="FFFFFF"/>
                </a:solidFill>
                <a:latin typeface="Graphik"/>
                <a:ea typeface="Graphik"/>
                <a:cs typeface="Graphik"/>
                <a:sym typeface="Graphik"/>
              </a:defRPr>
            </a:pPr>
          </a:p>
          <a:p>
            <a:pPr algn="l" defTabSz="584200">
              <a:lnSpc>
                <a:spcPct val="120000"/>
              </a:lnSpc>
              <a:defRPr spc="123" sz="4100">
                <a:solidFill>
                  <a:srgbClr val="FFFFFF"/>
                </a:solidFill>
                <a:latin typeface="Graphik"/>
                <a:ea typeface="Graphik"/>
                <a:cs typeface="Graphik"/>
                <a:sym typeface="Graphik"/>
              </a:defRPr>
            </a:pPr>
            <a:r>
              <a:t>After 3 months of releasing redacted documents, they grouped files into .XPT files</a:t>
            </a:r>
          </a:p>
          <a:p>
            <a:pPr algn="l" defTabSz="584200">
              <a:lnSpc>
                <a:spcPct val="120000"/>
              </a:lnSpc>
              <a:defRPr spc="123" sz="4100">
                <a:solidFill>
                  <a:srgbClr val="FFFFFF"/>
                </a:solidFill>
                <a:latin typeface="Graphik"/>
                <a:ea typeface="Graphik"/>
                <a:cs typeface="Graphik"/>
                <a:sym typeface="Graphik"/>
              </a:defRPr>
            </a:pPr>
            <a:r>
              <a:t>(SAS data file), which was used to hide PDF files which were JPEG Images</a:t>
            </a:r>
          </a:p>
          <a:p>
            <a:pPr algn="l" defTabSz="584200">
              <a:lnSpc>
                <a:spcPct val="120000"/>
              </a:lnSpc>
              <a:defRPr spc="123" sz="4100">
                <a:solidFill>
                  <a:srgbClr val="FFFFFF"/>
                </a:solidFill>
                <a:latin typeface="Graphik"/>
                <a:ea typeface="Graphik"/>
                <a:cs typeface="Graphik"/>
                <a:sym typeface="Graphik"/>
              </a:defRPr>
            </a:pPr>
            <a:r>
              <a:t>You cannot search an image containing words</a:t>
            </a:r>
          </a:p>
          <a:p>
            <a:pPr algn="l" defTabSz="584200">
              <a:lnSpc>
                <a:spcPct val="120000"/>
              </a:lnSpc>
              <a:defRPr spc="123" sz="4100">
                <a:solidFill>
                  <a:srgbClr val="FFFFFF"/>
                </a:solidFill>
                <a:latin typeface="Graphik"/>
                <a:ea typeface="Graphik"/>
                <a:cs typeface="Graphik"/>
                <a:sym typeface="Graphik"/>
              </a:defRPr>
            </a:pPr>
          </a:p>
          <a:p>
            <a:pPr algn="l" defTabSz="584200">
              <a:lnSpc>
                <a:spcPct val="120000"/>
              </a:lnSpc>
              <a:defRPr spc="123" sz="4100">
                <a:solidFill>
                  <a:srgbClr val="FFFFFF"/>
                </a:solidFill>
                <a:latin typeface="Graphik"/>
                <a:ea typeface="Graphik"/>
                <a:cs typeface="Graphik"/>
                <a:sym typeface="Graphik"/>
              </a:defRPr>
            </a:pPr>
            <a:r>
              <a:t>There are many outstanding documents needed to complete the picture of the clinical trials and their outcomes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Have all the documents been released?"/>
          <p:cNvSpPr txBox="1"/>
          <p:nvPr>
            <p:ph type="title"/>
          </p:nvPr>
        </p:nvSpPr>
        <p:spPr>
          <a:xfrm>
            <a:off x="2089150" y="-873303"/>
            <a:ext cx="20205700" cy="5651504"/>
          </a:xfrm>
          <a:prstGeom prst="rect">
            <a:avLst/>
          </a:prstGeom>
        </p:spPr>
        <p:txBody>
          <a:bodyPr/>
          <a:lstStyle>
            <a:lvl1pPr>
              <a:defRPr spc="100" sz="6300"/>
            </a:lvl1pPr>
          </a:lstStyle>
          <a:p>
            <a:pPr/>
            <a:r>
              <a:t>Have all the documents been released?</a:t>
            </a:r>
          </a:p>
        </p:txBody>
      </p:sp>
      <p:sp>
        <p:nvSpPr>
          <p:cNvPr id="205" name="Our data teams worked round the clock every month on the new XPT files and extracted the data into Excel data files (which were separately validated by another team), before we could search the files…"/>
          <p:cNvSpPr txBox="1"/>
          <p:nvPr/>
        </p:nvSpPr>
        <p:spPr>
          <a:xfrm>
            <a:off x="2342164" y="2223870"/>
            <a:ext cx="8520433" cy="91031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pc="114" sz="3800">
                <a:solidFill>
                  <a:srgbClr val="FFFFFF"/>
                </a:solidFill>
                <a:latin typeface="Graphik"/>
                <a:ea typeface="Graphik"/>
                <a:cs typeface="Graphik"/>
                <a:sym typeface="Graphik"/>
              </a:defRPr>
            </a:pPr>
          </a:p>
          <a:p>
            <a:pPr defTabSz="584200">
              <a:lnSpc>
                <a:spcPct val="120000"/>
              </a:lnSpc>
              <a:defRPr spc="114" sz="3800">
                <a:solidFill>
                  <a:srgbClr val="FFFFFF"/>
                </a:solidFill>
                <a:latin typeface="Graphik"/>
                <a:ea typeface="Graphik"/>
                <a:cs typeface="Graphik"/>
                <a:sym typeface="Graphik"/>
              </a:defRPr>
            </a:pPr>
            <a:r>
              <a:t>Our data teams worked round the clock every month on the new XPT files and extracted the data into Excel data files (which were separately validated by another team), before we could search the files</a:t>
            </a:r>
          </a:p>
          <a:p>
            <a:pPr defTabSz="584200">
              <a:lnSpc>
                <a:spcPct val="120000"/>
              </a:lnSpc>
              <a:defRPr spc="114" sz="3800">
                <a:solidFill>
                  <a:srgbClr val="FFFFFF"/>
                </a:solidFill>
                <a:latin typeface="Graphik"/>
                <a:ea typeface="Graphik"/>
                <a:cs typeface="Graphik"/>
                <a:sym typeface="Graphik"/>
              </a:defRPr>
            </a:pPr>
          </a:p>
          <a:p>
            <a:pPr defTabSz="584200">
              <a:lnSpc>
                <a:spcPct val="120000"/>
              </a:lnSpc>
              <a:defRPr spc="114" sz="3800">
                <a:solidFill>
                  <a:srgbClr val="FFFFFF"/>
                </a:solidFill>
                <a:latin typeface="Graphik"/>
                <a:ea typeface="Graphik"/>
                <a:cs typeface="Graphik"/>
                <a:sym typeface="Graphik"/>
              </a:defRPr>
            </a:pPr>
            <a:r>
              <a:t>Our data team also developed a tool for searching the Pfizer documents called ABSTRACTOR</a:t>
            </a:r>
          </a:p>
        </p:txBody>
      </p:sp>
      <p:pic>
        <p:nvPicPr>
          <p:cNvPr id="206" name="Screenshot 2023-04-08 at 2.59.27 PM.png" descr="Screenshot 2023-04-08 at 2.59.27 PM.png"/>
          <p:cNvPicPr>
            <a:picLocks noChangeAspect="1"/>
          </p:cNvPicPr>
          <p:nvPr/>
        </p:nvPicPr>
        <p:blipFill>
          <a:blip r:embed="rId2">
            <a:extLst/>
          </a:blip>
          <a:stretch>
            <a:fillRect/>
          </a:stretch>
        </p:blipFill>
        <p:spPr>
          <a:xfrm>
            <a:off x="11627139" y="3475875"/>
            <a:ext cx="12094962" cy="6764250"/>
          </a:xfrm>
          <a:prstGeom prst="rect">
            <a:avLst/>
          </a:prstGeom>
          <a:ln w="12700">
            <a:miter lim="400000"/>
          </a:ln>
        </p:spPr>
      </p:pic>
      <p:sp>
        <p:nvSpPr>
          <p:cNvPr id="207" name="https://vaccines.shinyapps.io/abstractor/"/>
          <p:cNvSpPr txBox="1"/>
          <p:nvPr/>
        </p:nvSpPr>
        <p:spPr>
          <a:xfrm>
            <a:off x="14761861" y="10463325"/>
            <a:ext cx="5825517" cy="4671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4F5B0"/>
                </a:solidFill>
                <a:latin typeface="Graphik Medium"/>
                <a:ea typeface="Graphik Medium"/>
                <a:cs typeface="Graphik Medium"/>
                <a:sym typeface="Graphik Medium"/>
              </a:defRPr>
            </a:lvl1pPr>
          </a:lstStyle>
          <a:p>
            <a:pPr/>
            <a:r>
              <a:t>https://vaccines.shinyapps.io/abstractor/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What remains to be released?"/>
          <p:cNvSpPr txBox="1"/>
          <p:nvPr>
            <p:ph type="title"/>
          </p:nvPr>
        </p:nvSpPr>
        <p:spPr>
          <a:xfrm>
            <a:off x="1554345" y="-944394"/>
            <a:ext cx="20205702" cy="5651504"/>
          </a:xfrm>
          <a:prstGeom prst="rect">
            <a:avLst/>
          </a:prstGeom>
        </p:spPr>
        <p:txBody>
          <a:bodyPr/>
          <a:lstStyle>
            <a:lvl1pPr>
              <a:defRPr spc="200" sz="8500"/>
            </a:lvl1pPr>
          </a:lstStyle>
          <a:p>
            <a:pPr/>
            <a:r>
              <a:t>What remains to be released?</a:t>
            </a:r>
          </a:p>
        </p:txBody>
      </p:sp>
      <p:sp>
        <p:nvSpPr>
          <p:cNvPr id="210" name="Many documents refer to yet another document which in many cases has yet to be released"/>
          <p:cNvSpPr txBox="1"/>
          <p:nvPr/>
        </p:nvSpPr>
        <p:spPr>
          <a:xfrm>
            <a:off x="1196687" y="2944089"/>
            <a:ext cx="20909967" cy="7066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lnSpc>
                <a:spcPct val="120000"/>
              </a:lnSpc>
              <a:defRPr spc="107" sz="3600">
                <a:solidFill>
                  <a:srgbClr val="FFFFFF"/>
                </a:solidFill>
                <a:latin typeface="Graphik"/>
                <a:ea typeface="Graphik"/>
                <a:cs typeface="Graphik"/>
                <a:sym typeface="Graphik"/>
              </a:defRPr>
            </a:lvl1pPr>
          </a:lstStyle>
          <a:p>
            <a:pPr/>
            <a:r>
              <a:t>Many documents refer to yet another document which in many cases has yet to be released</a:t>
            </a:r>
          </a:p>
        </p:txBody>
      </p:sp>
      <p:sp>
        <p:nvSpPr>
          <p:cNvPr id="211" name="In other words, Pfizer have made it extremely difficult to get to the truth"/>
          <p:cNvSpPr txBox="1"/>
          <p:nvPr/>
        </p:nvSpPr>
        <p:spPr>
          <a:xfrm>
            <a:off x="3680497" y="4206942"/>
            <a:ext cx="17023005" cy="7066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120000"/>
              </a:lnSpc>
              <a:defRPr b="1" spc="107" sz="3600">
                <a:solidFill>
                  <a:srgbClr val="FFFFFF"/>
                </a:solidFill>
                <a:latin typeface="Graphik"/>
                <a:ea typeface="Graphik"/>
                <a:cs typeface="Graphik"/>
                <a:sym typeface="Graphik"/>
              </a:defRPr>
            </a:lvl1pPr>
          </a:lstStyle>
          <a:p>
            <a:pPr/>
            <a:r>
              <a:t>In other words, Pfizer have made it extremely difficult to get to the truth</a:t>
            </a:r>
          </a:p>
        </p:txBody>
      </p:sp>
      <p:sp>
        <p:nvSpPr>
          <p:cNvPr id="212" name="A large number of Subject Case Report Files (CRF) have NOT been released.…"/>
          <p:cNvSpPr txBox="1"/>
          <p:nvPr/>
        </p:nvSpPr>
        <p:spPr>
          <a:xfrm>
            <a:off x="1887004" y="6088572"/>
            <a:ext cx="20609992" cy="5090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defRPr spc="107" sz="3600">
                <a:solidFill>
                  <a:srgbClr val="FFFFFF"/>
                </a:solidFill>
                <a:latin typeface="Graphik"/>
                <a:ea typeface="Graphik"/>
                <a:cs typeface="Graphik"/>
                <a:sym typeface="Graphik"/>
              </a:defRPr>
            </a:pPr>
            <a:r>
              <a:t>A large number of Subject Case Report Files (CRF) have NOT been released.   </a:t>
            </a:r>
          </a:p>
          <a:p>
            <a:pPr defTabSz="584200">
              <a:lnSpc>
                <a:spcPct val="120000"/>
              </a:lnSpc>
              <a:defRPr spc="107" sz="3600">
                <a:solidFill>
                  <a:srgbClr val="FFFFFF"/>
                </a:solidFill>
                <a:latin typeface="Graphik"/>
                <a:ea typeface="Graphik"/>
                <a:cs typeface="Graphik"/>
                <a:sym typeface="Graphik"/>
              </a:defRPr>
            </a:pPr>
          </a:p>
          <a:p>
            <a:pPr defTabSz="584200">
              <a:lnSpc>
                <a:spcPct val="120000"/>
              </a:lnSpc>
              <a:defRPr spc="107" sz="3600">
                <a:solidFill>
                  <a:srgbClr val="FFFFFF"/>
                </a:solidFill>
                <a:latin typeface="Graphik"/>
                <a:ea typeface="Graphik"/>
                <a:cs typeface="Graphik"/>
                <a:sym typeface="Graphik"/>
              </a:defRPr>
            </a:pPr>
            <a:r>
              <a:t>e.g. Female Subjects account for 49%, (21,616) </a:t>
            </a:r>
          </a:p>
          <a:p>
            <a:pPr defTabSz="584200">
              <a:lnSpc>
                <a:spcPct val="120000"/>
              </a:lnSpc>
              <a:defRPr spc="107" sz="3600">
                <a:solidFill>
                  <a:srgbClr val="FFFFFF"/>
                </a:solidFill>
                <a:latin typeface="Graphik"/>
                <a:ea typeface="Graphik"/>
                <a:cs typeface="Graphik"/>
                <a:sym typeface="Graphik"/>
              </a:defRPr>
            </a:pPr>
            <a:r>
              <a:t>Based on the Pfizer protocol, all females must undergo urinalysis testing (HCG) to screen for pregnancy before receiving Dose 1 and Dose 2; a minimum of 43,232 HCG tests would have been administered.  </a:t>
            </a:r>
          </a:p>
          <a:p>
            <a:pPr defTabSz="584200">
              <a:lnSpc>
                <a:spcPct val="120000"/>
              </a:lnSpc>
              <a:defRPr spc="107" sz="3600">
                <a:solidFill>
                  <a:srgbClr val="FFFFFF"/>
                </a:solidFill>
                <a:latin typeface="Graphik"/>
                <a:ea typeface="Graphik"/>
                <a:cs typeface="Graphik"/>
                <a:sym typeface="Graphik"/>
              </a:defRPr>
            </a:pPr>
            <a:r>
              <a:t>However, only 9 CRF documents have been identified to date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4_Briefing">
  <a:themeElements>
    <a:clrScheme name="24_Briefing">
      <a:dk1>
        <a:srgbClr val="002C3A"/>
      </a:dk1>
      <a:lt1>
        <a:srgbClr val="FFFFFF"/>
      </a:lt1>
      <a:dk2>
        <a:srgbClr val="A7A7A7"/>
      </a:dk2>
      <a:lt2>
        <a:srgbClr val="535353"/>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Helvetica"/>
        <a:ea typeface="Helvetica"/>
        <a:cs typeface="Helvetica"/>
      </a:majorFont>
      <a:minorFont>
        <a:latin typeface="Helvetica Neue"/>
        <a:ea typeface="Helvetica Neue"/>
        <a:cs typeface="Helvetica Neue"/>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4_Briefing">
  <a:themeElements>
    <a:clrScheme name="24_Briefing">
      <a:dk1>
        <a:srgbClr val="000000"/>
      </a:dk1>
      <a:lt1>
        <a:srgbClr val="FFFFFF"/>
      </a:lt1>
      <a:dk2>
        <a:srgbClr val="A7A7A7"/>
      </a:dk2>
      <a:lt2>
        <a:srgbClr val="535353"/>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Helvetica"/>
        <a:ea typeface="Helvetica"/>
        <a:cs typeface="Helvetica"/>
      </a:majorFont>
      <a:minorFont>
        <a:latin typeface="Helvetica Neue"/>
        <a:ea typeface="Helvetica Neue"/>
        <a:cs typeface="Helvetica Neue"/>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355600"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002C3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