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313" r:id="rId3"/>
    <p:sldId id="338" r:id="rId4"/>
    <p:sldId id="301" r:id="rId5"/>
    <p:sldId id="303" r:id="rId6"/>
    <p:sldId id="263" r:id="rId7"/>
    <p:sldId id="279" r:id="rId8"/>
    <p:sldId id="300" r:id="rId9"/>
    <p:sldId id="277" r:id="rId10"/>
    <p:sldId id="299" r:id="rId11"/>
    <p:sldId id="335" r:id="rId12"/>
    <p:sldId id="326" r:id="rId13"/>
    <p:sldId id="341" r:id="rId14"/>
    <p:sldId id="302" r:id="rId15"/>
    <p:sldId id="268" r:id="rId16"/>
    <p:sldId id="320" r:id="rId17"/>
    <p:sldId id="314" r:id="rId18"/>
    <p:sldId id="267" r:id="rId19"/>
    <p:sldId id="332" r:id="rId20"/>
    <p:sldId id="290" r:id="rId21"/>
    <p:sldId id="329" r:id="rId22"/>
    <p:sldId id="310" r:id="rId23"/>
    <p:sldId id="339" r:id="rId24"/>
    <p:sldId id="342" r:id="rId25"/>
    <p:sldId id="30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2"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68836"/>
    <a:srgbClr val="FFFFFF"/>
    <a:srgbClr val="910302"/>
    <a:srgbClr val="86BE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68"/>
    <p:restoredTop sz="95940"/>
  </p:normalViewPr>
  <p:slideViewPr>
    <p:cSldViewPr snapToGrid="0" snapToObjects="1">
      <p:cViewPr>
        <p:scale>
          <a:sx n="101" d="100"/>
          <a:sy n="101" d="100"/>
        </p:scale>
        <p:origin x="256" y="472"/>
      </p:cViewPr>
      <p:guideLst/>
    </p:cSldViewPr>
  </p:slideViewPr>
  <p:notesTextViewPr>
    <p:cViewPr>
      <p:scale>
        <a:sx n="1" d="1"/>
        <a:sy n="1" d="1"/>
      </p:scale>
      <p:origin x="0" y="0"/>
    </p:cViewPr>
  </p:notesTextViewPr>
  <p:notesViewPr>
    <p:cSldViewPr snapToGrid="0" snapToObjects="1">
      <p:cViewPr>
        <p:scale>
          <a:sx n="76" d="100"/>
          <a:sy n="76" d="100"/>
        </p:scale>
        <p:origin x="576" y="1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A3FF-2D77-2C49-9541-6ACB66E0C071}" type="datetimeFigureOut">
              <a:rPr lang="en-US" smtClean="0"/>
              <a:t>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8DEE5-D747-1246-BCDE-58FCB729FEFE}" type="slidenum">
              <a:rPr lang="en-US" smtClean="0"/>
              <a:t>‹#›</a:t>
            </a:fld>
            <a:endParaRPr lang="en-US"/>
          </a:p>
        </p:txBody>
      </p:sp>
    </p:spTree>
    <p:extLst>
      <p:ext uri="{BB962C8B-B14F-4D97-AF65-F5344CB8AC3E}">
        <p14:creationId xmlns:p14="http://schemas.microsoft.com/office/powerpoint/2010/main" val="815669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Introduction</a:t>
            </a:r>
          </a:p>
        </p:txBody>
      </p:sp>
      <p:sp>
        <p:nvSpPr>
          <p:cNvPr id="4" name="Slide Number Placeholder 3"/>
          <p:cNvSpPr>
            <a:spLocks noGrp="1"/>
          </p:cNvSpPr>
          <p:nvPr>
            <p:ph type="sldNum" sz="quarter" idx="5"/>
          </p:nvPr>
        </p:nvSpPr>
        <p:spPr/>
        <p:txBody>
          <a:bodyPr/>
          <a:lstStyle/>
          <a:p>
            <a:fld id="{DD88DEE5-D747-1246-BCDE-58FCB729FEFE}" type="slidenum">
              <a:rPr lang="en-US" smtClean="0"/>
              <a:t>1</a:t>
            </a:fld>
            <a:endParaRPr lang="en-US"/>
          </a:p>
        </p:txBody>
      </p:sp>
    </p:spTree>
    <p:extLst>
      <p:ext uri="{BB962C8B-B14F-4D97-AF65-F5344CB8AC3E}">
        <p14:creationId xmlns:p14="http://schemas.microsoft.com/office/powerpoint/2010/main" val="216127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Canadian Constitution contains the fundamental principles upon which the country is founded. The Charter of Rights is within the constitution. This is the highest law of the land. Only God is higher.</a:t>
            </a:r>
          </a:p>
          <a:p>
            <a:endParaRPr lang="en-US" dirty="0"/>
          </a:p>
          <a:p>
            <a:r>
              <a:rPr lang="en-US" dirty="0"/>
              <a:t>No law or action or emergency orders can contravene these rights unless the state or the existence of the state is in peril</a:t>
            </a:r>
          </a:p>
          <a:p>
            <a:endParaRPr lang="en-US" dirty="0"/>
          </a:p>
          <a:p>
            <a:endParaRPr lang="en-US" dirty="0"/>
          </a:p>
        </p:txBody>
      </p:sp>
      <p:sp>
        <p:nvSpPr>
          <p:cNvPr id="4" name="Slide Number Placeholder 3"/>
          <p:cNvSpPr>
            <a:spLocks noGrp="1"/>
          </p:cNvSpPr>
          <p:nvPr>
            <p:ph type="sldNum" sz="quarter" idx="5"/>
          </p:nvPr>
        </p:nvSpPr>
        <p:spPr/>
        <p:txBody>
          <a:bodyPr/>
          <a:lstStyle/>
          <a:p>
            <a:fld id="{DD88DEE5-D747-1246-BCDE-58FCB729FEFE}" type="slidenum">
              <a:rPr lang="en-US" smtClean="0"/>
              <a:t>17</a:t>
            </a:fld>
            <a:endParaRPr lang="en-US"/>
          </a:p>
        </p:txBody>
      </p:sp>
    </p:spTree>
    <p:extLst>
      <p:ext uri="{BB962C8B-B14F-4D97-AF65-F5344CB8AC3E}">
        <p14:creationId xmlns:p14="http://schemas.microsoft.com/office/powerpoint/2010/main" val="133808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 are all </a:t>
            </a:r>
            <a:r>
              <a:rPr lang="en-US" b="1" dirty="0"/>
              <a:t>unemotional</a:t>
            </a:r>
            <a:r>
              <a:rPr lang="en-US" dirty="0"/>
              <a:t> RAM experts, what level of risk is </a:t>
            </a:r>
            <a:r>
              <a:rPr lang="en-US" dirty="0" err="1"/>
              <a:t>covid</a:t>
            </a:r>
            <a:r>
              <a:rPr lang="en-US" dirty="0"/>
              <a:t> relative to accidents in Canada</a:t>
            </a:r>
          </a:p>
          <a:p>
            <a:endParaRPr lang="en-US" dirty="0"/>
          </a:p>
          <a:p>
            <a:r>
              <a:rPr lang="en-US" dirty="0"/>
              <a:t>Which of these is a threat to the state or the existence of the state?</a:t>
            </a:r>
          </a:p>
          <a:p>
            <a:endParaRPr lang="en-US" dirty="0"/>
          </a:p>
          <a:p>
            <a:r>
              <a:rPr lang="en-US" dirty="0"/>
              <a:t>Are accidents a provincial or nation wide emergency?</a:t>
            </a:r>
          </a:p>
          <a:p>
            <a:endParaRPr lang="en-US" dirty="0"/>
          </a:p>
          <a:p>
            <a:r>
              <a:rPr lang="en-US" dirty="0"/>
              <a:t>Do we need to close the highways from non-essential travel?</a:t>
            </a:r>
          </a:p>
          <a:p>
            <a:endParaRPr lang="en-US" dirty="0"/>
          </a:p>
          <a:p>
            <a:r>
              <a:rPr lang="en-US" dirty="0"/>
              <a:t>From this chart we can quickly envision relative generalized risk.</a:t>
            </a:r>
          </a:p>
          <a:p>
            <a:endParaRPr lang="en-US" dirty="0"/>
          </a:p>
          <a:p>
            <a:r>
              <a:rPr lang="en-US" dirty="0"/>
              <a:t>We can draw some preliminary conclusions from generalized risk but individual or group risk is more useful. For example, people who drive long hours regularly are more exposed to the risk of traffic accident and ought to provide more focus to risk mitigations. They also pay more for insurance. If you want to know your risk look at the price of insurance. Older people pay substantially more for travel medical insurance.</a:t>
            </a:r>
          </a:p>
          <a:p>
            <a:endParaRPr lang="en-US" dirty="0"/>
          </a:p>
          <a:p>
            <a:r>
              <a:rPr lang="en-US" dirty="0"/>
              <a:t>More data is required to assess your individual or group risk.</a:t>
            </a:r>
          </a:p>
        </p:txBody>
      </p:sp>
      <p:sp>
        <p:nvSpPr>
          <p:cNvPr id="4" name="Slide Number Placeholder 3"/>
          <p:cNvSpPr>
            <a:spLocks noGrp="1"/>
          </p:cNvSpPr>
          <p:nvPr>
            <p:ph type="sldNum" sz="quarter" idx="5"/>
          </p:nvPr>
        </p:nvSpPr>
        <p:spPr/>
        <p:txBody>
          <a:bodyPr/>
          <a:lstStyle/>
          <a:p>
            <a:fld id="{DD88DEE5-D747-1246-BCDE-58FCB729FEFE}" type="slidenum">
              <a:rPr lang="en-US" smtClean="0"/>
              <a:t>18</a:t>
            </a:fld>
            <a:endParaRPr lang="en-US"/>
          </a:p>
        </p:txBody>
      </p:sp>
    </p:spTree>
    <p:extLst>
      <p:ext uri="{BB962C8B-B14F-4D97-AF65-F5344CB8AC3E}">
        <p14:creationId xmlns:p14="http://schemas.microsoft.com/office/powerpoint/2010/main" val="3264636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Maslow’s hierarchy of needs is commonly accepted. Each layer of needs requires satisfaction to fully support the need above</a:t>
            </a:r>
          </a:p>
          <a:p>
            <a:endParaRPr lang="en-US" dirty="0"/>
          </a:p>
          <a:p>
            <a:r>
              <a:rPr lang="en-US" dirty="0"/>
              <a:t>The harm or destruction of the lowest layer (foundation) puts everything else in jeopardy. The default position for any society ought to be protect the base</a:t>
            </a:r>
          </a:p>
        </p:txBody>
      </p:sp>
      <p:sp>
        <p:nvSpPr>
          <p:cNvPr id="4" name="Slide Number Placeholder 3"/>
          <p:cNvSpPr>
            <a:spLocks noGrp="1"/>
          </p:cNvSpPr>
          <p:nvPr>
            <p:ph type="sldNum" sz="quarter" idx="5"/>
          </p:nvPr>
        </p:nvSpPr>
        <p:spPr/>
        <p:txBody>
          <a:bodyPr/>
          <a:lstStyle/>
          <a:p>
            <a:fld id="{DD88DEE5-D747-1246-BCDE-58FCB729FEFE}" type="slidenum">
              <a:rPr lang="en-US" smtClean="0"/>
              <a:t>20</a:t>
            </a:fld>
            <a:endParaRPr lang="en-US"/>
          </a:p>
        </p:txBody>
      </p:sp>
    </p:spTree>
    <p:extLst>
      <p:ext uri="{BB962C8B-B14F-4D97-AF65-F5344CB8AC3E}">
        <p14:creationId xmlns:p14="http://schemas.microsoft.com/office/powerpoint/2010/main" val="619218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Business</a:t>
            </a:r>
          </a:p>
          <a:p>
            <a:pPr lvl="1"/>
            <a:r>
              <a:rPr lang="en-CA" dirty="0"/>
              <a:t>Accountability cannot exist without the potential of certain consequences</a:t>
            </a:r>
          </a:p>
          <a:p>
            <a:pPr lvl="1"/>
            <a:r>
              <a:rPr lang="en-CA" dirty="0"/>
              <a:t>Best-in-Class organizations push decisions down but ensure appropriate support and oversight</a:t>
            </a:r>
          </a:p>
          <a:p>
            <a:endParaRPr lang="en-US" dirty="0"/>
          </a:p>
          <a:p>
            <a:endParaRPr lang="en-US" dirty="0"/>
          </a:p>
          <a:p>
            <a:endParaRPr lang="en-US" dirty="0"/>
          </a:p>
          <a:p>
            <a:endParaRPr lang="en-US" dirty="0"/>
          </a:p>
          <a:p>
            <a:r>
              <a:rPr lang="en-US" dirty="0"/>
              <a:t>Typical publicly traded and many private corporations have this structure. The C-suite has personal accountability by law, they are also legally bound to fiduciary responsibility. This means they are accountable to not waste or treat themselves to excess.</a:t>
            </a:r>
          </a:p>
          <a:p>
            <a:endParaRPr lang="en-US" dirty="0"/>
          </a:p>
          <a:p>
            <a:r>
              <a:rPr lang="en-US" dirty="0"/>
              <a:t>The most effective organizations delegate decision making as low as possible into the organization</a:t>
            </a:r>
          </a:p>
          <a:p>
            <a:endParaRPr lang="en-US" dirty="0"/>
          </a:p>
          <a:p>
            <a:r>
              <a:rPr lang="en-US" dirty="0"/>
              <a:t>Before and after experience</a:t>
            </a:r>
          </a:p>
          <a:p>
            <a:endParaRPr lang="en-US" dirty="0"/>
          </a:p>
          <a:p>
            <a:r>
              <a:rPr lang="en-US" dirty="0" err="1"/>
              <a:t>Covid</a:t>
            </a:r>
            <a:r>
              <a:rPr lang="en-US" dirty="0"/>
              <a:t> decisions would typically have decision oversight from a manager and the work of decision making would be delegated down from the manager</a:t>
            </a:r>
          </a:p>
        </p:txBody>
      </p:sp>
      <p:sp>
        <p:nvSpPr>
          <p:cNvPr id="4" name="Slide Number Placeholder 3"/>
          <p:cNvSpPr>
            <a:spLocks noGrp="1"/>
          </p:cNvSpPr>
          <p:nvPr>
            <p:ph type="sldNum" sz="quarter" idx="5"/>
          </p:nvPr>
        </p:nvSpPr>
        <p:spPr/>
        <p:txBody>
          <a:bodyPr/>
          <a:lstStyle/>
          <a:p>
            <a:fld id="{DD88DEE5-D747-1246-BCDE-58FCB729FEFE}" type="slidenum">
              <a:rPr lang="en-US" smtClean="0"/>
              <a:t>22</a:t>
            </a:fld>
            <a:endParaRPr lang="en-US"/>
          </a:p>
        </p:txBody>
      </p:sp>
    </p:spTree>
    <p:extLst>
      <p:ext uri="{BB962C8B-B14F-4D97-AF65-F5344CB8AC3E}">
        <p14:creationId xmlns:p14="http://schemas.microsoft.com/office/powerpoint/2010/main" val="41474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Decision 1</a:t>
            </a:r>
          </a:p>
          <a:p>
            <a:pPr lvl="1"/>
            <a:r>
              <a:rPr lang="en-CA" dirty="0"/>
              <a:t>Emotion has no place in high-stakes decisions</a:t>
            </a:r>
          </a:p>
          <a:p>
            <a:pPr lvl="1"/>
            <a:r>
              <a:rPr lang="en-CA" dirty="0"/>
              <a:t>Character and logic can easily be corrupted in autocracy</a:t>
            </a:r>
          </a:p>
          <a:p>
            <a:r>
              <a:rPr lang="en-CA" dirty="0"/>
              <a:t>There are two types of authority – one is the real deal </a:t>
            </a:r>
            <a:endParaRPr lang="en-US" b="1" dirty="0"/>
          </a:p>
          <a:p>
            <a:endParaRPr lang="en-US" b="1" dirty="0"/>
          </a:p>
          <a:p>
            <a:r>
              <a:rPr lang="en-US" b="1" dirty="0"/>
              <a:t>Social Media and media  - </a:t>
            </a:r>
            <a:r>
              <a:rPr lang="en-US" dirty="0"/>
              <a:t>provide you with information you want to hear, two intelligent reasonable people can be pitted against each other because of this – having an agreed dataset is a better starting point</a:t>
            </a:r>
          </a:p>
          <a:p>
            <a:endParaRPr lang="en-US" b="1" dirty="0"/>
          </a:p>
          <a:p>
            <a:r>
              <a:rPr lang="en-US" b="1" dirty="0"/>
              <a:t>Emotion</a:t>
            </a:r>
            <a:r>
              <a:rPr lang="en-US" dirty="0"/>
              <a:t> – Lots of emotion is not trustworthy – wall climbing example</a:t>
            </a:r>
          </a:p>
          <a:p>
            <a:r>
              <a:rPr lang="en-US" dirty="0"/>
              <a:t>Emotion is used an influence tool – Ivermectin is horse medication – but so is penicillin but you don’t hear of people being discouraged from using penicillin because of it. Its an emotional trick</a:t>
            </a:r>
          </a:p>
          <a:p>
            <a:endParaRPr lang="en-US" dirty="0"/>
          </a:p>
          <a:p>
            <a:endParaRPr lang="en-US" b="1" dirty="0"/>
          </a:p>
          <a:p>
            <a:r>
              <a:rPr lang="en-US" b="1" dirty="0"/>
              <a:t>Authority</a:t>
            </a:r>
            <a:r>
              <a:rPr lang="en-US" dirty="0"/>
              <a:t> – positional versus authority that comes from accountability &amp; competency</a:t>
            </a:r>
          </a:p>
          <a:p>
            <a:endParaRPr lang="en-US" dirty="0"/>
          </a:p>
          <a:p>
            <a:endParaRPr lang="en-US" dirty="0"/>
          </a:p>
          <a:p>
            <a:r>
              <a:rPr lang="en-US" b="1" dirty="0"/>
              <a:t>Accountable</a:t>
            </a:r>
            <a:r>
              <a:rPr lang="en-US" dirty="0"/>
              <a:t> people DO relay the facts and information freely (truth and transparency), DO NOT hide information by redaction, evasive answers or privilege. </a:t>
            </a:r>
            <a:r>
              <a:rPr lang="en-US" b="1" dirty="0"/>
              <a:t>Competent</a:t>
            </a:r>
            <a:r>
              <a:rPr lang="en-US" dirty="0"/>
              <a:t> – DO support views with fact base explanations, DO engage in debate calmly, DO maintain good ethics &amp; character, DO communicate well with lay people, DON’T cancel others, DON’T flippantly accuse others of being some kind of “</a:t>
            </a:r>
            <a:r>
              <a:rPr lang="en-US" dirty="0" err="1"/>
              <a:t>ist</a:t>
            </a:r>
            <a:r>
              <a:rPr lang="en-US" dirty="0"/>
              <a:t>”.</a:t>
            </a:r>
          </a:p>
          <a:p>
            <a:endParaRPr lang="en-US" dirty="0"/>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DD88DEE5-D747-1246-BCDE-58FCB729FEFE}" type="slidenum">
              <a:rPr lang="en-US" smtClean="0"/>
              <a:t>4</a:t>
            </a:fld>
            <a:endParaRPr lang="en-US"/>
          </a:p>
        </p:txBody>
      </p:sp>
    </p:spTree>
    <p:extLst>
      <p:ext uri="{BB962C8B-B14F-4D97-AF65-F5344CB8AC3E}">
        <p14:creationId xmlns:p14="http://schemas.microsoft.com/office/powerpoint/2010/main" val="2861312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points</a:t>
            </a:r>
          </a:p>
          <a:p>
            <a:endParaRPr lang="en-US" dirty="0"/>
          </a:p>
          <a:p>
            <a:r>
              <a:rPr lang="en-US" dirty="0"/>
              <a:t>- Define the group character by guiding principles – values and priorities we can all agree with</a:t>
            </a:r>
          </a:p>
          <a:p>
            <a:endParaRPr lang="en-US" dirty="0"/>
          </a:p>
          <a:p>
            <a:pPr marL="171450" indent="-171450">
              <a:buFontTx/>
              <a:buChar char="-"/>
            </a:pPr>
            <a:r>
              <a:rPr lang="en-US" dirty="0"/>
              <a:t>Bring in experts and stakeholders with differing views and priorities so that bias can be balanced</a:t>
            </a:r>
          </a:p>
          <a:p>
            <a:pPr marL="171450" indent="-171450">
              <a:buFontTx/>
              <a:buChar char="-"/>
            </a:pPr>
            <a:endParaRPr lang="en-US" dirty="0"/>
          </a:p>
          <a:p>
            <a:pPr marL="171450" indent="-171450">
              <a:buFontTx/>
              <a:buChar char="-"/>
            </a:pPr>
            <a:r>
              <a:rPr lang="en-US" dirty="0"/>
              <a:t>Use a process and a facilitator to maintain principle and process compliance, then all pull </a:t>
            </a:r>
            <a:r>
              <a:rPr lang="en-US" dirty="0" err="1"/>
              <a:t>togther</a:t>
            </a:r>
            <a:endParaRPr lang="en-US" dirty="0"/>
          </a:p>
          <a:p>
            <a:endParaRPr lang="en-US" dirty="0"/>
          </a:p>
          <a:p>
            <a:endParaRPr lang="en-US" dirty="0"/>
          </a:p>
          <a:p>
            <a:r>
              <a:rPr lang="en-US" dirty="0"/>
              <a:t>Bias can be balanced by ensuring differing viewpoints are represented</a:t>
            </a:r>
          </a:p>
          <a:p>
            <a:r>
              <a:rPr lang="en-US" dirty="0"/>
              <a:t>Competency can be increased by the addition of different skills – expert in statistics</a:t>
            </a:r>
          </a:p>
          <a:p>
            <a:endParaRPr lang="en-US" dirty="0"/>
          </a:p>
          <a:p>
            <a:r>
              <a:rPr lang="en-US" dirty="0"/>
              <a:t>Usually there is quick and reasonable agreement on priorities, information, and alternatives when the group knows a process will be applied</a:t>
            </a:r>
          </a:p>
          <a:p>
            <a:endParaRPr lang="en-US" dirty="0"/>
          </a:p>
          <a:p>
            <a:r>
              <a:rPr lang="en-US" dirty="0"/>
              <a:t>A good tool for ensuring proper weighting on information is to label the information as fact, opinion, and assumption – at times the group may have to stop and do homework when there are few facts available</a:t>
            </a:r>
          </a:p>
          <a:p>
            <a:endParaRPr lang="en-US" dirty="0"/>
          </a:p>
          <a:p>
            <a:r>
              <a:rPr lang="en-US" dirty="0"/>
              <a:t>Guiding principles represent the groups ground rules or agreed character</a:t>
            </a:r>
          </a:p>
          <a:p>
            <a:endParaRPr lang="en-US" dirty="0"/>
          </a:p>
          <a:p>
            <a:r>
              <a:rPr lang="en-US" dirty="0"/>
              <a:t>There are many processes or what industry refers to as </a:t>
            </a:r>
            <a:r>
              <a:rPr lang="en-US" b="1" dirty="0"/>
              <a:t>Instruments</a:t>
            </a:r>
            <a:r>
              <a:rPr lang="en-US" dirty="0"/>
              <a:t>, this presentation will be weighted toward </a:t>
            </a:r>
            <a:r>
              <a:rPr lang="en-US" b="1" dirty="0"/>
              <a:t>RAM</a:t>
            </a:r>
          </a:p>
        </p:txBody>
      </p:sp>
      <p:sp>
        <p:nvSpPr>
          <p:cNvPr id="4" name="Slide Number Placeholder 3"/>
          <p:cNvSpPr>
            <a:spLocks noGrp="1"/>
          </p:cNvSpPr>
          <p:nvPr>
            <p:ph type="sldNum" sz="quarter" idx="5"/>
          </p:nvPr>
        </p:nvSpPr>
        <p:spPr/>
        <p:txBody>
          <a:bodyPr/>
          <a:lstStyle/>
          <a:p>
            <a:fld id="{DD88DEE5-D747-1246-BCDE-58FCB729FEFE}" type="slidenum">
              <a:rPr lang="en-US" smtClean="0"/>
              <a:t>5</a:t>
            </a:fld>
            <a:endParaRPr lang="en-US"/>
          </a:p>
        </p:txBody>
      </p:sp>
    </p:spTree>
    <p:extLst>
      <p:ext uri="{BB962C8B-B14F-4D97-AF65-F5344CB8AC3E}">
        <p14:creationId xmlns:p14="http://schemas.microsoft.com/office/powerpoint/2010/main" val="89330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Guiding Principles</a:t>
            </a:r>
          </a:p>
          <a:p>
            <a:pPr lvl="1"/>
            <a:r>
              <a:rPr lang="en-CA" dirty="0"/>
              <a:t>Good guiding principles provide an excellent framework for team self-governance</a:t>
            </a:r>
          </a:p>
          <a:p>
            <a:pPr lvl="1"/>
            <a:r>
              <a:rPr lang="en-CA" dirty="0"/>
              <a:t>Culture is only ensured when leadership requests / encourages their direct reports to hold them to account – without this the principles are just a piece of paper and hypocrisy will prevail</a:t>
            </a:r>
          </a:p>
          <a:p>
            <a:r>
              <a:rPr lang="en-CA" dirty="0"/>
              <a:t> </a:t>
            </a:r>
          </a:p>
          <a:p>
            <a:endParaRPr lang="en-US" dirty="0"/>
          </a:p>
        </p:txBody>
      </p:sp>
      <p:sp>
        <p:nvSpPr>
          <p:cNvPr id="4" name="Slide Number Placeholder 3"/>
          <p:cNvSpPr>
            <a:spLocks noGrp="1"/>
          </p:cNvSpPr>
          <p:nvPr>
            <p:ph type="sldNum" sz="quarter" idx="5"/>
          </p:nvPr>
        </p:nvSpPr>
        <p:spPr/>
        <p:txBody>
          <a:bodyPr/>
          <a:lstStyle/>
          <a:p>
            <a:fld id="{DD88DEE5-D747-1246-BCDE-58FCB729FEFE}" type="slidenum">
              <a:rPr lang="en-US" smtClean="0"/>
              <a:t>6</a:t>
            </a:fld>
            <a:endParaRPr lang="en-US"/>
          </a:p>
        </p:txBody>
      </p:sp>
    </p:spTree>
    <p:extLst>
      <p:ext uri="{BB962C8B-B14F-4D97-AF65-F5344CB8AC3E}">
        <p14:creationId xmlns:p14="http://schemas.microsoft.com/office/powerpoint/2010/main" val="4000467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Risk Matrix</a:t>
            </a:r>
          </a:p>
          <a:p>
            <a:pPr lvl="1"/>
            <a:r>
              <a:rPr lang="en-CA" dirty="0"/>
              <a:t>Use of a risk matrix is common industry practice</a:t>
            </a:r>
          </a:p>
          <a:p>
            <a:r>
              <a:rPr lang="en-CA" dirty="0"/>
              <a:t>Emotions can be checked using a risk matrix – just facts and mathematics </a:t>
            </a:r>
            <a:endParaRPr lang="en-US" dirty="0"/>
          </a:p>
        </p:txBody>
      </p:sp>
      <p:sp>
        <p:nvSpPr>
          <p:cNvPr id="4" name="Slide Number Placeholder 3"/>
          <p:cNvSpPr>
            <a:spLocks noGrp="1"/>
          </p:cNvSpPr>
          <p:nvPr>
            <p:ph type="sldNum" sz="quarter" idx="5"/>
          </p:nvPr>
        </p:nvSpPr>
        <p:spPr/>
        <p:txBody>
          <a:bodyPr/>
          <a:lstStyle/>
          <a:p>
            <a:fld id="{DD88DEE5-D747-1246-BCDE-58FCB729FEFE}" type="slidenum">
              <a:rPr lang="en-US" smtClean="0"/>
              <a:t>7</a:t>
            </a:fld>
            <a:endParaRPr lang="en-US"/>
          </a:p>
        </p:txBody>
      </p:sp>
    </p:spTree>
    <p:extLst>
      <p:ext uri="{BB962C8B-B14F-4D97-AF65-F5344CB8AC3E}">
        <p14:creationId xmlns:p14="http://schemas.microsoft.com/office/powerpoint/2010/main" val="3383145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points</a:t>
            </a:r>
          </a:p>
          <a:p>
            <a:endParaRPr lang="en-US" dirty="0"/>
          </a:p>
          <a:p>
            <a:r>
              <a:rPr lang="en-US" dirty="0"/>
              <a:t>An effective mitigation moves the risk to a lower position in the matrix – it is tested for  cost / benefit and discarded if ineffective</a:t>
            </a:r>
          </a:p>
          <a:p>
            <a:endParaRPr lang="en-US" dirty="0"/>
          </a:p>
          <a:p>
            <a:r>
              <a:rPr lang="en-US" dirty="0"/>
              <a:t>We don’t judge the risk management by the outcome, we judge it by due diligence</a:t>
            </a:r>
          </a:p>
          <a:p>
            <a:r>
              <a:rPr lang="en-US" dirty="0"/>
              <a:t>Due diligence requires</a:t>
            </a:r>
          </a:p>
          <a:p>
            <a:pPr marL="171450" indent="-171450">
              <a:buFont typeface="Arial" panose="020B0604020202020204" pitchFamily="34" charset="0"/>
              <a:buChar char="•"/>
            </a:pPr>
            <a:r>
              <a:rPr lang="en-US" dirty="0"/>
              <a:t>Appropriate stakeholder involvement</a:t>
            </a:r>
          </a:p>
          <a:p>
            <a:pPr marL="171450" indent="-171450">
              <a:buFont typeface="Arial" panose="020B0604020202020204" pitchFamily="34" charset="0"/>
              <a:buChar char="•"/>
            </a:pPr>
            <a:r>
              <a:rPr lang="en-US" dirty="0"/>
              <a:t>A  BIC process</a:t>
            </a:r>
          </a:p>
          <a:p>
            <a:pPr marL="171450" indent="-171450">
              <a:buFont typeface="Arial" panose="020B0604020202020204" pitchFamily="34" charset="0"/>
              <a:buChar char="•"/>
            </a:pPr>
            <a:r>
              <a:rPr lang="en-US" dirty="0"/>
              <a:t>Quality and comprehensive information</a:t>
            </a:r>
          </a:p>
          <a:p>
            <a:pPr marL="171450" indent="-171450">
              <a:buFont typeface="Arial" panose="020B0604020202020204" pitchFamily="34" charset="0"/>
              <a:buChar char="•"/>
            </a:pPr>
            <a:r>
              <a:rPr lang="en-US" dirty="0"/>
              <a:t>Qualified experts</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D88DEE5-D747-1246-BCDE-58FCB729FEFE}" type="slidenum">
              <a:rPr lang="en-US" smtClean="0"/>
              <a:t>8</a:t>
            </a:fld>
            <a:endParaRPr lang="en-US"/>
          </a:p>
        </p:txBody>
      </p:sp>
    </p:spTree>
    <p:extLst>
      <p:ext uri="{BB962C8B-B14F-4D97-AF65-F5344CB8AC3E}">
        <p14:creationId xmlns:p14="http://schemas.microsoft.com/office/powerpoint/2010/main" val="3060245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this data is courtesy of Alberta Health</a:t>
            </a:r>
          </a:p>
          <a:p>
            <a:endParaRPr lang="en-US" dirty="0"/>
          </a:p>
          <a:p>
            <a:r>
              <a:rPr lang="en-US" dirty="0"/>
              <a:t>This data can be presented in a way that is more informative using the risk matrix</a:t>
            </a:r>
          </a:p>
        </p:txBody>
      </p:sp>
      <p:sp>
        <p:nvSpPr>
          <p:cNvPr id="4" name="Slide Number Placeholder 3"/>
          <p:cNvSpPr>
            <a:spLocks noGrp="1"/>
          </p:cNvSpPr>
          <p:nvPr>
            <p:ph type="sldNum" sz="quarter" idx="5"/>
          </p:nvPr>
        </p:nvSpPr>
        <p:spPr/>
        <p:txBody>
          <a:bodyPr/>
          <a:lstStyle/>
          <a:p>
            <a:fld id="{DD88DEE5-D747-1246-BCDE-58FCB729FEFE}" type="slidenum">
              <a:rPr lang="en-US" smtClean="0"/>
              <a:t>9</a:t>
            </a:fld>
            <a:endParaRPr lang="en-US"/>
          </a:p>
        </p:txBody>
      </p:sp>
    </p:spTree>
    <p:extLst>
      <p:ext uri="{BB962C8B-B14F-4D97-AF65-F5344CB8AC3E}">
        <p14:creationId xmlns:p14="http://schemas.microsoft.com/office/powerpoint/2010/main" val="3741109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it possible for the vaccine to lower risks in positions C,D, or E?</a:t>
            </a:r>
          </a:p>
        </p:txBody>
      </p:sp>
      <p:sp>
        <p:nvSpPr>
          <p:cNvPr id="4" name="Slide Number Placeholder 3"/>
          <p:cNvSpPr>
            <a:spLocks noGrp="1"/>
          </p:cNvSpPr>
          <p:nvPr>
            <p:ph type="sldNum" sz="quarter" idx="5"/>
          </p:nvPr>
        </p:nvSpPr>
        <p:spPr/>
        <p:txBody>
          <a:bodyPr/>
          <a:lstStyle/>
          <a:p>
            <a:fld id="{DD88DEE5-D747-1246-BCDE-58FCB729FEFE}" type="slidenum">
              <a:rPr lang="en-US" smtClean="0"/>
              <a:t>10</a:t>
            </a:fld>
            <a:endParaRPr lang="en-US"/>
          </a:p>
        </p:txBody>
      </p:sp>
    </p:spTree>
    <p:extLst>
      <p:ext uri="{BB962C8B-B14F-4D97-AF65-F5344CB8AC3E}">
        <p14:creationId xmlns:p14="http://schemas.microsoft.com/office/powerpoint/2010/main" val="2770187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74738"/>
            <a:ext cx="5486400" cy="3086100"/>
          </a:xfrm>
        </p:spPr>
      </p:sp>
      <p:sp>
        <p:nvSpPr>
          <p:cNvPr id="3" name="Notes Placeholder 2"/>
          <p:cNvSpPr>
            <a:spLocks noGrp="1"/>
          </p:cNvSpPr>
          <p:nvPr>
            <p:ph type="body" idx="1"/>
          </p:nvPr>
        </p:nvSpPr>
        <p:spPr/>
        <p:txBody>
          <a:bodyPr/>
          <a:lstStyle/>
          <a:p>
            <a:r>
              <a:rPr lang="en-US" dirty="0"/>
              <a:t>6 other Countries in the 10 – Burkina Faso, Sierra Leone, Benin, Tajikistan, Chad, South Sudan all had malaria</a:t>
            </a:r>
          </a:p>
          <a:p>
            <a:endParaRPr lang="en-US" dirty="0"/>
          </a:p>
        </p:txBody>
      </p:sp>
      <p:sp>
        <p:nvSpPr>
          <p:cNvPr id="4" name="Slide Number Placeholder 3"/>
          <p:cNvSpPr>
            <a:spLocks noGrp="1"/>
          </p:cNvSpPr>
          <p:nvPr>
            <p:ph type="sldNum" sz="quarter" idx="5"/>
          </p:nvPr>
        </p:nvSpPr>
        <p:spPr/>
        <p:txBody>
          <a:bodyPr/>
          <a:lstStyle/>
          <a:p>
            <a:fld id="{DD88DEE5-D747-1246-BCDE-58FCB729FEFE}" type="slidenum">
              <a:rPr lang="en-US" smtClean="0"/>
              <a:t>14</a:t>
            </a:fld>
            <a:endParaRPr lang="en-US"/>
          </a:p>
        </p:txBody>
      </p:sp>
    </p:spTree>
    <p:extLst>
      <p:ext uri="{BB962C8B-B14F-4D97-AF65-F5344CB8AC3E}">
        <p14:creationId xmlns:p14="http://schemas.microsoft.com/office/powerpoint/2010/main" val="1008643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9E17-316D-2A47-8F0A-134274B5BB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BB91D3-CAE1-8F49-B212-F54881B49C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9D9E74-0258-4A4E-8C17-5CE9077A2BA7}"/>
              </a:ext>
            </a:extLst>
          </p:cNvPr>
          <p:cNvSpPr>
            <a:spLocks noGrp="1"/>
          </p:cNvSpPr>
          <p:nvPr>
            <p:ph type="dt" sz="half" idx="10"/>
          </p:nvPr>
        </p:nvSpPr>
        <p:spPr/>
        <p:txBody>
          <a:bodyPr/>
          <a:lstStyle/>
          <a:p>
            <a:fld id="{175F2150-BFCD-3F4D-A91F-E38C34624886}" type="datetimeFigureOut">
              <a:rPr lang="en-US" smtClean="0"/>
              <a:t>4/20/23</a:t>
            </a:fld>
            <a:endParaRPr lang="en-US"/>
          </a:p>
        </p:txBody>
      </p:sp>
      <p:sp>
        <p:nvSpPr>
          <p:cNvPr id="5" name="Footer Placeholder 4">
            <a:extLst>
              <a:ext uri="{FF2B5EF4-FFF2-40B4-BE49-F238E27FC236}">
                <a16:creationId xmlns:a16="http://schemas.microsoft.com/office/drawing/2014/main" id="{F656B347-84E9-C14F-9591-DE8B6FC51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5D0B7-7CCE-EB40-954F-506FBA7D6186}"/>
              </a:ext>
            </a:extLst>
          </p:cNvPr>
          <p:cNvSpPr>
            <a:spLocks noGrp="1"/>
          </p:cNvSpPr>
          <p:nvPr>
            <p:ph type="sldNum" sz="quarter" idx="12"/>
          </p:nvPr>
        </p:nvSpPr>
        <p:spPr/>
        <p:txBody>
          <a:bodyPr/>
          <a:lstStyle/>
          <a:p>
            <a:fld id="{AF42DDE7-7B63-7943-B2DF-8C9571E822FF}" type="slidenum">
              <a:rPr lang="en-US" smtClean="0"/>
              <a:t>‹#›</a:t>
            </a:fld>
            <a:endParaRPr lang="en-US"/>
          </a:p>
        </p:txBody>
      </p:sp>
    </p:spTree>
    <p:extLst>
      <p:ext uri="{BB962C8B-B14F-4D97-AF65-F5344CB8AC3E}">
        <p14:creationId xmlns:p14="http://schemas.microsoft.com/office/powerpoint/2010/main" val="224938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8FF3-ADEB-4246-93B4-7D5804E13B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E074F5-D1CB-A443-82A1-8E4EF8C9F4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F03B1-E2D8-2943-8127-6E12D5B2EBDD}"/>
              </a:ext>
            </a:extLst>
          </p:cNvPr>
          <p:cNvSpPr>
            <a:spLocks noGrp="1"/>
          </p:cNvSpPr>
          <p:nvPr>
            <p:ph type="dt" sz="half" idx="10"/>
          </p:nvPr>
        </p:nvSpPr>
        <p:spPr/>
        <p:txBody>
          <a:bodyPr/>
          <a:lstStyle/>
          <a:p>
            <a:fld id="{175F2150-BFCD-3F4D-A91F-E38C34624886}" type="datetimeFigureOut">
              <a:rPr lang="en-US" smtClean="0"/>
              <a:t>4/20/23</a:t>
            </a:fld>
            <a:endParaRPr lang="en-US"/>
          </a:p>
        </p:txBody>
      </p:sp>
      <p:sp>
        <p:nvSpPr>
          <p:cNvPr id="5" name="Footer Placeholder 4">
            <a:extLst>
              <a:ext uri="{FF2B5EF4-FFF2-40B4-BE49-F238E27FC236}">
                <a16:creationId xmlns:a16="http://schemas.microsoft.com/office/drawing/2014/main" id="{77A5D722-E3BB-5343-B914-3B7EB1B1D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FDD2E-E2DA-0F43-8986-86EFD6001298}"/>
              </a:ext>
            </a:extLst>
          </p:cNvPr>
          <p:cNvSpPr>
            <a:spLocks noGrp="1"/>
          </p:cNvSpPr>
          <p:nvPr>
            <p:ph type="sldNum" sz="quarter" idx="12"/>
          </p:nvPr>
        </p:nvSpPr>
        <p:spPr/>
        <p:txBody>
          <a:bodyPr/>
          <a:lstStyle/>
          <a:p>
            <a:fld id="{AF42DDE7-7B63-7943-B2DF-8C9571E822FF}" type="slidenum">
              <a:rPr lang="en-US" smtClean="0"/>
              <a:t>‹#›</a:t>
            </a:fld>
            <a:endParaRPr lang="en-US"/>
          </a:p>
        </p:txBody>
      </p:sp>
    </p:spTree>
    <p:extLst>
      <p:ext uri="{BB962C8B-B14F-4D97-AF65-F5344CB8AC3E}">
        <p14:creationId xmlns:p14="http://schemas.microsoft.com/office/powerpoint/2010/main" val="2974604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B3A461-FF8F-C04B-901C-C077857660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B2A1A5-6279-2845-82BC-2A75BE86A2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C7476-9E5F-FE4F-908F-4BFECCB8F265}"/>
              </a:ext>
            </a:extLst>
          </p:cNvPr>
          <p:cNvSpPr>
            <a:spLocks noGrp="1"/>
          </p:cNvSpPr>
          <p:nvPr>
            <p:ph type="dt" sz="half" idx="10"/>
          </p:nvPr>
        </p:nvSpPr>
        <p:spPr/>
        <p:txBody>
          <a:bodyPr/>
          <a:lstStyle/>
          <a:p>
            <a:fld id="{175F2150-BFCD-3F4D-A91F-E38C34624886}" type="datetimeFigureOut">
              <a:rPr lang="en-US" smtClean="0"/>
              <a:t>4/20/23</a:t>
            </a:fld>
            <a:endParaRPr lang="en-US"/>
          </a:p>
        </p:txBody>
      </p:sp>
      <p:sp>
        <p:nvSpPr>
          <p:cNvPr id="5" name="Footer Placeholder 4">
            <a:extLst>
              <a:ext uri="{FF2B5EF4-FFF2-40B4-BE49-F238E27FC236}">
                <a16:creationId xmlns:a16="http://schemas.microsoft.com/office/drawing/2014/main" id="{B6219917-D07D-3748-BB88-EE907EB6A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4280F2-C14F-6B40-8F15-0A3D2D5C1D3E}"/>
              </a:ext>
            </a:extLst>
          </p:cNvPr>
          <p:cNvSpPr>
            <a:spLocks noGrp="1"/>
          </p:cNvSpPr>
          <p:nvPr>
            <p:ph type="sldNum" sz="quarter" idx="12"/>
          </p:nvPr>
        </p:nvSpPr>
        <p:spPr/>
        <p:txBody>
          <a:bodyPr/>
          <a:lstStyle/>
          <a:p>
            <a:fld id="{AF42DDE7-7B63-7943-B2DF-8C9571E822FF}" type="slidenum">
              <a:rPr lang="en-US" smtClean="0"/>
              <a:t>‹#›</a:t>
            </a:fld>
            <a:endParaRPr lang="en-US"/>
          </a:p>
        </p:txBody>
      </p:sp>
    </p:spTree>
    <p:extLst>
      <p:ext uri="{BB962C8B-B14F-4D97-AF65-F5344CB8AC3E}">
        <p14:creationId xmlns:p14="http://schemas.microsoft.com/office/powerpoint/2010/main" val="228966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6C5D-B5E0-C64D-99CB-933ACD2CBD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DFD4D0-F51F-0C45-B3A6-D8CA087A082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3F7B14-A1EA-EC42-83DF-819877073DDC}"/>
              </a:ext>
            </a:extLst>
          </p:cNvPr>
          <p:cNvSpPr>
            <a:spLocks noGrp="1"/>
          </p:cNvSpPr>
          <p:nvPr>
            <p:ph type="dt" sz="half" idx="10"/>
          </p:nvPr>
        </p:nvSpPr>
        <p:spPr/>
        <p:txBody>
          <a:bodyPr/>
          <a:lstStyle/>
          <a:p>
            <a:fld id="{175F2150-BFCD-3F4D-A91F-E38C34624886}" type="datetimeFigureOut">
              <a:rPr lang="en-US" smtClean="0"/>
              <a:t>4/20/23</a:t>
            </a:fld>
            <a:endParaRPr lang="en-US"/>
          </a:p>
        </p:txBody>
      </p:sp>
      <p:sp>
        <p:nvSpPr>
          <p:cNvPr id="5" name="Footer Placeholder 4">
            <a:extLst>
              <a:ext uri="{FF2B5EF4-FFF2-40B4-BE49-F238E27FC236}">
                <a16:creationId xmlns:a16="http://schemas.microsoft.com/office/drawing/2014/main" id="{B0BD1619-1B68-7443-B13D-AEF4726E6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62053-05C3-DE42-A792-D1F6F90B9D4F}"/>
              </a:ext>
            </a:extLst>
          </p:cNvPr>
          <p:cNvSpPr>
            <a:spLocks noGrp="1"/>
          </p:cNvSpPr>
          <p:nvPr>
            <p:ph type="sldNum" sz="quarter" idx="12"/>
          </p:nvPr>
        </p:nvSpPr>
        <p:spPr/>
        <p:txBody>
          <a:bodyPr/>
          <a:lstStyle/>
          <a:p>
            <a:fld id="{AF42DDE7-7B63-7943-B2DF-8C9571E822FF}" type="slidenum">
              <a:rPr lang="en-US" smtClean="0"/>
              <a:t>‹#›</a:t>
            </a:fld>
            <a:endParaRPr lang="en-US"/>
          </a:p>
        </p:txBody>
      </p:sp>
    </p:spTree>
    <p:extLst>
      <p:ext uri="{BB962C8B-B14F-4D97-AF65-F5344CB8AC3E}">
        <p14:creationId xmlns:p14="http://schemas.microsoft.com/office/powerpoint/2010/main" val="4089766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5C539-9CFF-1B44-B0D5-4E17F86D49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44F0C8-7CFF-BE40-A363-C0510229F5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FC93F41-77C1-6041-932A-C18EA98CBD8B}"/>
              </a:ext>
            </a:extLst>
          </p:cNvPr>
          <p:cNvSpPr>
            <a:spLocks noGrp="1"/>
          </p:cNvSpPr>
          <p:nvPr>
            <p:ph type="dt" sz="half" idx="10"/>
          </p:nvPr>
        </p:nvSpPr>
        <p:spPr/>
        <p:txBody>
          <a:bodyPr/>
          <a:lstStyle/>
          <a:p>
            <a:fld id="{175F2150-BFCD-3F4D-A91F-E38C34624886}" type="datetimeFigureOut">
              <a:rPr lang="en-US" smtClean="0"/>
              <a:t>4/20/23</a:t>
            </a:fld>
            <a:endParaRPr lang="en-US"/>
          </a:p>
        </p:txBody>
      </p:sp>
      <p:sp>
        <p:nvSpPr>
          <p:cNvPr id="5" name="Footer Placeholder 4">
            <a:extLst>
              <a:ext uri="{FF2B5EF4-FFF2-40B4-BE49-F238E27FC236}">
                <a16:creationId xmlns:a16="http://schemas.microsoft.com/office/drawing/2014/main" id="{6DD99AD0-745F-F348-B6A0-C6BDD2A5C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6297B-115D-3140-A8D5-94D058794EE6}"/>
              </a:ext>
            </a:extLst>
          </p:cNvPr>
          <p:cNvSpPr>
            <a:spLocks noGrp="1"/>
          </p:cNvSpPr>
          <p:nvPr>
            <p:ph type="sldNum" sz="quarter" idx="12"/>
          </p:nvPr>
        </p:nvSpPr>
        <p:spPr/>
        <p:txBody>
          <a:bodyPr/>
          <a:lstStyle/>
          <a:p>
            <a:fld id="{AF42DDE7-7B63-7943-B2DF-8C9571E822FF}" type="slidenum">
              <a:rPr lang="en-US" smtClean="0"/>
              <a:t>‹#›</a:t>
            </a:fld>
            <a:endParaRPr lang="en-US"/>
          </a:p>
        </p:txBody>
      </p:sp>
    </p:spTree>
    <p:extLst>
      <p:ext uri="{BB962C8B-B14F-4D97-AF65-F5344CB8AC3E}">
        <p14:creationId xmlns:p14="http://schemas.microsoft.com/office/powerpoint/2010/main" val="3573351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BA6E-3510-F641-9618-0DEEE0DFB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FB9D5D-5CC2-B046-8806-8475AD4803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0C4638-3D83-F149-9992-EA41C1C478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1182C-01D8-E844-9FF9-FF3175E22E9F}"/>
              </a:ext>
            </a:extLst>
          </p:cNvPr>
          <p:cNvSpPr>
            <a:spLocks noGrp="1"/>
          </p:cNvSpPr>
          <p:nvPr>
            <p:ph type="dt" sz="half" idx="10"/>
          </p:nvPr>
        </p:nvSpPr>
        <p:spPr/>
        <p:txBody>
          <a:bodyPr/>
          <a:lstStyle/>
          <a:p>
            <a:fld id="{175F2150-BFCD-3F4D-A91F-E38C34624886}" type="datetimeFigureOut">
              <a:rPr lang="en-US" smtClean="0"/>
              <a:t>4/20/23</a:t>
            </a:fld>
            <a:endParaRPr lang="en-US"/>
          </a:p>
        </p:txBody>
      </p:sp>
      <p:sp>
        <p:nvSpPr>
          <p:cNvPr id="6" name="Footer Placeholder 5">
            <a:extLst>
              <a:ext uri="{FF2B5EF4-FFF2-40B4-BE49-F238E27FC236}">
                <a16:creationId xmlns:a16="http://schemas.microsoft.com/office/drawing/2014/main" id="{CBFF7D61-D4ED-974F-BE40-C79D87A7CA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E92551-D662-6642-A9D1-A7B039772310}"/>
              </a:ext>
            </a:extLst>
          </p:cNvPr>
          <p:cNvSpPr>
            <a:spLocks noGrp="1"/>
          </p:cNvSpPr>
          <p:nvPr>
            <p:ph type="sldNum" sz="quarter" idx="12"/>
          </p:nvPr>
        </p:nvSpPr>
        <p:spPr/>
        <p:txBody>
          <a:bodyPr/>
          <a:lstStyle/>
          <a:p>
            <a:fld id="{AF42DDE7-7B63-7943-B2DF-8C9571E822FF}" type="slidenum">
              <a:rPr lang="en-US" smtClean="0"/>
              <a:t>‹#›</a:t>
            </a:fld>
            <a:endParaRPr lang="en-US"/>
          </a:p>
        </p:txBody>
      </p:sp>
    </p:spTree>
    <p:extLst>
      <p:ext uri="{BB962C8B-B14F-4D97-AF65-F5344CB8AC3E}">
        <p14:creationId xmlns:p14="http://schemas.microsoft.com/office/powerpoint/2010/main" val="96741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DC9C-7BE1-804B-8A03-8080AA320F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E7DC54-05E1-3F40-9DF7-FD71A432BC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4F81E7-8040-5044-9AD3-5F680BE529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CD8B19-5951-0541-9A6B-A811082DE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526EF0-3F8F-BA40-87B3-EDD8166262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3A92DD-09FB-4349-A291-0C50B3C81443}"/>
              </a:ext>
            </a:extLst>
          </p:cNvPr>
          <p:cNvSpPr>
            <a:spLocks noGrp="1"/>
          </p:cNvSpPr>
          <p:nvPr>
            <p:ph type="dt" sz="half" idx="10"/>
          </p:nvPr>
        </p:nvSpPr>
        <p:spPr/>
        <p:txBody>
          <a:bodyPr/>
          <a:lstStyle/>
          <a:p>
            <a:fld id="{175F2150-BFCD-3F4D-A91F-E38C34624886}" type="datetimeFigureOut">
              <a:rPr lang="en-US" smtClean="0"/>
              <a:t>4/20/23</a:t>
            </a:fld>
            <a:endParaRPr lang="en-US"/>
          </a:p>
        </p:txBody>
      </p:sp>
      <p:sp>
        <p:nvSpPr>
          <p:cNvPr id="8" name="Footer Placeholder 7">
            <a:extLst>
              <a:ext uri="{FF2B5EF4-FFF2-40B4-BE49-F238E27FC236}">
                <a16:creationId xmlns:a16="http://schemas.microsoft.com/office/drawing/2014/main" id="{E3A214B9-C56B-7B4E-9BCB-D3E595CDD7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CDF108-B0F8-A24B-91AB-45F31C1D8ECF}"/>
              </a:ext>
            </a:extLst>
          </p:cNvPr>
          <p:cNvSpPr>
            <a:spLocks noGrp="1"/>
          </p:cNvSpPr>
          <p:nvPr>
            <p:ph type="sldNum" sz="quarter" idx="12"/>
          </p:nvPr>
        </p:nvSpPr>
        <p:spPr/>
        <p:txBody>
          <a:bodyPr/>
          <a:lstStyle/>
          <a:p>
            <a:fld id="{AF42DDE7-7B63-7943-B2DF-8C9571E822FF}" type="slidenum">
              <a:rPr lang="en-US" smtClean="0"/>
              <a:t>‹#›</a:t>
            </a:fld>
            <a:endParaRPr lang="en-US"/>
          </a:p>
        </p:txBody>
      </p:sp>
    </p:spTree>
    <p:extLst>
      <p:ext uri="{BB962C8B-B14F-4D97-AF65-F5344CB8AC3E}">
        <p14:creationId xmlns:p14="http://schemas.microsoft.com/office/powerpoint/2010/main" val="1200923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18C4-7940-174C-9252-1C53F4BE03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6125CE-52D2-4B40-A8CE-73C6C8FDABC2}"/>
              </a:ext>
            </a:extLst>
          </p:cNvPr>
          <p:cNvSpPr>
            <a:spLocks noGrp="1"/>
          </p:cNvSpPr>
          <p:nvPr>
            <p:ph type="dt" sz="half" idx="10"/>
          </p:nvPr>
        </p:nvSpPr>
        <p:spPr/>
        <p:txBody>
          <a:bodyPr/>
          <a:lstStyle/>
          <a:p>
            <a:fld id="{175F2150-BFCD-3F4D-A91F-E38C34624886}" type="datetimeFigureOut">
              <a:rPr lang="en-US" smtClean="0"/>
              <a:t>4/20/23</a:t>
            </a:fld>
            <a:endParaRPr lang="en-US"/>
          </a:p>
        </p:txBody>
      </p:sp>
      <p:sp>
        <p:nvSpPr>
          <p:cNvPr id="4" name="Footer Placeholder 3">
            <a:extLst>
              <a:ext uri="{FF2B5EF4-FFF2-40B4-BE49-F238E27FC236}">
                <a16:creationId xmlns:a16="http://schemas.microsoft.com/office/drawing/2014/main" id="{C745991B-7E61-7349-8747-62BCC40CD4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3291FD-0CD5-424D-A244-93B22BCC0410}"/>
              </a:ext>
            </a:extLst>
          </p:cNvPr>
          <p:cNvSpPr>
            <a:spLocks noGrp="1"/>
          </p:cNvSpPr>
          <p:nvPr>
            <p:ph type="sldNum" sz="quarter" idx="12"/>
          </p:nvPr>
        </p:nvSpPr>
        <p:spPr/>
        <p:txBody>
          <a:bodyPr/>
          <a:lstStyle/>
          <a:p>
            <a:fld id="{AF42DDE7-7B63-7943-B2DF-8C9571E822FF}" type="slidenum">
              <a:rPr lang="en-US" smtClean="0"/>
              <a:t>‹#›</a:t>
            </a:fld>
            <a:endParaRPr lang="en-US"/>
          </a:p>
        </p:txBody>
      </p:sp>
    </p:spTree>
    <p:extLst>
      <p:ext uri="{BB962C8B-B14F-4D97-AF65-F5344CB8AC3E}">
        <p14:creationId xmlns:p14="http://schemas.microsoft.com/office/powerpoint/2010/main" val="391684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460C44-AD77-6F4A-A49D-1067B597EB6E}"/>
              </a:ext>
            </a:extLst>
          </p:cNvPr>
          <p:cNvSpPr>
            <a:spLocks noGrp="1"/>
          </p:cNvSpPr>
          <p:nvPr>
            <p:ph type="dt" sz="half" idx="10"/>
          </p:nvPr>
        </p:nvSpPr>
        <p:spPr/>
        <p:txBody>
          <a:bodyPr/>
          <a:lstStyle/>
          <a:p>
            <a:fld id="{175F2150-BFCD-3F4D-A91F-E38C34624886}" type="datetimeFigureOut">
              <a:rPr lang="en-US" smtClean="0"/>
              <a:t>4/20/23</a:t>
            </a:fld>
            <a:endParaRPr lang="en-US"/>
          </a:p>
        </p:txBody>
      </p:sp>
      <p:sp>
        <p:nvSpPr>
          <p:cNvPr id="3" name="Footer Placeholder 2">
            <a:extLst>
              <a:ext uri="{FF2B5EF4-FFF2-40B4-BE49-F238E27FC236}">
                <a16:creationId xmlns:a16="http://schemas.microsoft.com/office/drawing/2014/main" id="{5CC1F121-D730-124D-B644-0DF8305E6F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BCB8E9-8989-D346-B804-A1997D415567}"/>
              </a:ext>
            </a:extLst>
          </p:cNvPr>
          <p:cNvSpPr>
            <a:spLocks noGrp="1"/>
          </p:cNvSpPr>
          <p:nvPr>
            <p:ph type="sldNum" sz="quarter" idx="12"/>
          </p:nvPr>
        </p:nvSpPr>
        <p:spPr/>
        <p:txBody>
          <a:bodyPr/>
          <a:lstStyle/>
          <a:p>
            <a:fld id="{AF42DDE7-7B63-7943-B2DF-8C9571E822FF}" type="slidenum">
              <a:rPr lang="en-US" smtClean="0"/>
              <a:t>‹#›</a:t>
            </a:fld>
            <a:endParaRPr lang="en-US"/>
          </a:p>
        </p:txBody>
      </p:sp>
    </p:spTree>
    <p:extLst>
      <p:ext uri="{BB962C8B-B14F-4D97-AF65-F5344CB8AC3E}">
        <p14:creationId xmlns:p14="http://schemas.microsoft.com/office/powerpoint/2010/main" val="1270005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D03B-08C6-144D-9F8D-1DF2DEDE20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4D5777-A4F1-5647-B16F-97629FBDCA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3D7226-FE30-1B4D-BB4C-1E970D42D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CA96EA-5B13-C24B-9738-9C21A2AF5CF6}"/>
              </a:ext>
            </a:extLst>
          </p:cNvPr>
          <p:cNvSpPr>
            <a:spLocks noGrp="1"/>
          </p:cNvSpPr>
          <p:nvPr>
            <p:ph type="dt" sz="half" idx="10"/>
          </p:nvPr>
        </p:nvSpPr>
        <p:spPr/>
        <p:txBody>
          <a:bodyPr/>
          <a:lstStyle/>
          <a:p>
            <a:fld id="{175F2150-BFCD-3F4D-A91F-E38C34624886}" type="datetimeFigureOut">
              <a:rPr lang="en-US" smtClean="0"/>
              <a:t>4/20/23</a:t>
            </a:fld>
            <a:endParaRPr lang="en-US"/>
          </a:p>
        </p:txBody>
      </p:sp>
      <p:sp>
        <p:nvSpPr>
          <p:cNvPr id="6" name="Footer Placeholder 5">
            <a:extLst>
              <a:ext uri="{FF2B5EF4-FFF2-40B4-BE49-F238E27FC236}">
                <a16:creationId xmlns:a16="http://schemas.microsoft.com/office/drawing/2014/main" id="{DFC0628D-B14B-2249-8F8F-38882675C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6FAAB-D341-F74E-B636-5D2CED220A62}"/>
              </a:ext>
            </a:extLst>
          </p:cNvPr>
          <p:cNvSpPr>
            <a:spLocks noGrp="1"/>
          </p:cNvSpPr>
          <p:nvPr>
            <p:ph type="sldNum" sz="quarter" idx="12"/>
          </p:nvPr>
        </p:nvSpPr>
        <p:spPr/>
        <p:txBody>
          <a:bodyPr/>
          <a:lstStyle/>
          <a:p>
            <a:fld id="{AF42DDE7-7B63-7943-B2DF-8C9571E822FF}" type="slidenum">
              <a:rPr lang="en-US" smtClean="0"/>
              <a:t>‹#›</a:t>
            </a:fld>
            <a:endParaRPr lang="en-US"/>
          </a:p>
        </p:txBody>
      </p:sp>
    </p:spTree>
    <p:extLst>
      <p:ext uri="{BB962C8B-B14F-4D97-AF65-F5344CB8AC3E}">
        <p14:creationId xmlns:p14="http://schemas.microsoft.com/office/powerpoint/2010/main" val="4015501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C66B-99D3-B04B-B591-4C9A6E4B34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486709-AABC-4A49-B3CF-E9B4746C2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D00459-8960-7F42-8A23-DD29016029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67D0F4-05BF-9845-BD1A-20EEC41BD013}"/>
              </a:ext>
            </a:extLst>
          </p:cNvPr>
          <p:cNvSpPr>
            <a:spLocks noGrp="1"/>
          </p:cNvSpPr>
          <p:nvPr>
            <p:ph type="dt" sz="half" idx="10"/>
          </p:nvPr>
        </p:nvSpPr>
        <p:spPr/>
        <p:txBody>
          <a:bodyPr/>
          <a:lstStyle/>
          <a:p>
            <a:fld id="{175F2150-BFCD-3F4D-A91F-E38C34624886}" type="datetimeFigureOut">
              <a:rPr lang="en-US" smtClean="0"/>
              <a:t>4/20/23</a:t>
            </a:fld>
            <a:endParaRPr lang="en-US"/>
          </a:p>
        </p:txBody>
      </p:sp>
      <p:sp>
        <p:nvSpPr>
          <p:cNvPr id="6" name="Footer Placeholder 5">
            <a:extLst>
              <a:ext uri="{FF2B5EF4-FFF2-40B4-BE49-F238E27FC236}">
                <a16:creationId xmlns:a16="http://schemas.microsoft.com/office/drawing/2014/main" id="{047B6A80-F367-8246-8AAA-854F325FFB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89E1-BC67-8E42-9768-3F61984269EB}"/>
              </a:ext>
            </a:extLst>
          </p:cNvPr>
          <p:cNvSpPr>
            <a:spLocks noGrp="1"/>
          </p:cNvSpPr>
          <p:nvPr>
            <p:ph type="sldNum" sz="quarter" idx="12"/>
          </p:nvPr>
        </p:nvSpPr>
        <p:spPr/>
        <p:txBody>
          <a:bodyPr/>
          <a:lstStyle/>
          <a:p>
            <a:fld id="{AF42DDE7-7B63-7943-B2DF-8C9571E822FF}" type="slidenum">
              <a:rPr lang="en-US" smtClean="0"/>
              <a:t>‹#›</a:t>
            </a:fld>
            <a:endParaRPr lang="en-US"/>
          </a:p>
        </p:txBody>
      </p:sp>
    </p:spTree>
    <p:extLst>
      <p:ext uri="{BB962C8B-B14F-4D97-AF65-F5344CB8AC3E}">
        <p14:creationId xmlns:p14="http://schemas.microsoft.com/office/powerpoint/2010/main" val="175237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1CE29C-55CF-0648-B98B-16D92F675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818413-4840-8E43-8C92-42AB8D78BF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0C3DF-90E7-4C44-B859-AAE19724F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F2150-BFCD-3F4D-A91F-E38C34624886}" type="datetimeFigureOut">
              <a:rPr lang="en-US" smtClean="0"/>
              <a:t>4/20/23</a:t>
            </a:fld>
            <a:endParaRPr lang="en-US"/>
          </a:p>
        </p:txBody>
      </p:sp>
      <p:sp>
        <p:nvSpPr>
          <p:cNvPr id="5" name="Footer Placeholder 4">
            <a:extLst>
              <a:ext uri="{FF2B5EF4-FFF2-40B4-BE49-F238E27FC236}">
                <a16:creationId xmlns:a16="http://schemas.microsoft.com/office/drawing/2014/main" id="{37515729-F100-7F47-8586-2E7F2E89D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6B0D23-ED40-D943-9E21-14ED42113C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2DDE7-7B63-7943-B2DF-8C9571E822FF}" type="slidenum">
              <a:rPr lang="en-US" smtClean="0"/>
              <a:t>‹#›</a:t>
            </a:fld>
            <a:endParaRPr lang="en-US"/>
          </a:p>
        </p:txBody>
      </p:sp>
    </p:spTree>
    <p:extLst>
      <p:ext uri="{BB962C8B-B14F-4D97-AF65-F5344CB8AC3E}">
        <p14:creationId xmlns:p14="http://schemas.microsoft.com/office/powerpoint/2010/main" val="352707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ytimes.com/2014/05/14/health/looking-for-the-final-word-on-treatment.html" TargetMode="External"/><Relationship Id="rId2" Type="http://schemas.openxmlformats.org/officeDocument/2006/relationships/hyperlink" Target="https://www.ncbi.nlm.nih.gov/pmc/articles/PMC517860/" TargetMode="External"/><Relationship Id="rId1" Type="http://schemas.openxmlformats.org/officeDocument/2006/relationships/slideLayout" Target="../slideLayouts/slideLayout2.xml"/><Relationship Id="rId5" Type="http://schemas.openxmlformats.org/officeDocument/2006/relationships/hyperlink" Target="https://maryannedemasi.substack.com/p/exclusive-lead-author-of-new-cochrane" TargetMode="External"/><Relationship Id="rId4" Type="http://schemas.openxmlformats.org/officeDocument/2006/relationships/hyperlink" Target="https://www.nytimes.com/2012/04/11/opinion/drug-data-shouldnt-be-secret.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hurchgrowthorg.cmail20.com/t/t-l-qjutiuy-zyhdlkddi-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A87A-CADC-EB43-ACD7-7809FF635498}"/>
              </a:ext>
            </a:extLst>
          </p:cNvPr>
          <p:cNvSpPr>
            <a:spLocks noGrp="1"/>
          </p:cNvSpPr>
          <p:nvPr>
            <p:ph type="ctrTitle"/>
          </p:nvPr>
        </p:nvSpPr>
        <p:spPr>
          <a:xfrm>
            <a:off x="757769" y="192176"/>
            <a:ext cx="10000241" cy="1865476"/>
          </a:xfrm>
        </p:spPr>
        <p:txBody>
          <a:bodyPr>
            <a:normAutofit/>
          </a:bodyPr>
          <a:lstStyle/>
          <a:p>
            <a:r>
              <a:rPr lang="en-US" dirty="0"/>
              <a:t>Quality Decisions</a:t>
            </a:r>
            <a:br>
              <a:rPr lang="en-US" dirty="0"/>
            </a:br>
            <a:r>
              <a:rPr lang="en-US" dirty="0"/>
              <a:t>In High-Stakes Situations</a:t>
            </a:r>
            <a:endParaRPr lang="en-US" b="1" dirty="0"/>
          </a:p>
        </p:txBody>
      </p:sp>
      <p:sp>
        <p:nvSpPr>
          <p:cNvPr id="3" name="Subtitle 2">
            <a:extLst>
              <a:ext uri="{FF2B5EF4-FFF2-40B4-BE49-F238E27FC236}">
                <a16:creationId xmlns:a16="http://schemas.microsoft.com/office/drawing/2014/main" id="{A17D2686-2577-7F42-B775-5D464944DBE4}"/>
              </a:ext>
            </a:extLst>
          </p:cNvPr>
          <p:cNvSpPr>
            <a:spLocks noGrp="1"/>
          </p:cNvSpPr>
          <p:nvPr>
            <p:ph type="subTitle" idx="1"/>
          </p:nvPr>
        </p:nvSpPr>
        <p:spPr>
          <a:xfrm>
            <a:off x="2693043" y="5202238"/>
            <a:ext cx="9144000" cy="1655762"/>
          </a:xfrm>
        </p:spPr>
        <p:txBody>
          <a:bodyPr/>
          <a:lstStyle/>
          <a:p>
            <a:endParaRPr lang="en-US" dirty="0"/>
          </a:p>
          <a:p>
            <a:endParaRPr lang="en-US" dirty="0"/>
          </a:p>
          <a:p>
            <a:pPr algn="r"/>
            <a:r>
              <a:rPr lang="en-US" dirty="0"/>
              <a:t>Dean Beaudry BSc, MSc, </a:t>
            </a:r>
            <a:r>
              <a:rPr lang="en-US" dirty="0" err="1"/>
              <a:t>PEng</a:t>
            </a:r>
            <a:endParaRPr lang="en-US" dirty="0"/>
          </a:p>
        </p:txBody>
      </p:sp>
      <p:pic>
        <p:nvPicPr>
          <p:cNvPr id="7" name="Picture 6">
            <a:extLst>
              <a:ext uri="{FF2B5EF4-FFF2-40B4-BE49-F238E27FC236}">
                <a16:creationId xmlns:a16="http://schemas.microsoft.com/office/drawing/2014/main" id="{375E4660-2152-BE46-9895-2DAEF09DA672}"/>
              </a:ext>
            </a:extLst>
          </p:cNvPr>
          <p:cNvPicPr>
            <a:picLocks noChangeAspect="1"/>
          </p:cNvPicPr>
          <p:nvPr/>
        </p:nvPicPr>
        <p:blipFill>
          <a:blip r:embed="rId3"/>
          <a:stretch>
            <a:fillRect/>
          </a:stretch>
        </p:blipFill>
        <p:spPr>
          <a:xfrm>
            <a:off x="6523002" y="2780676"/>
            <a:ext cx="3802441" cy="2653393"/>
          </a:xfrm>
          <a:prstGeom prst="rect">
            <a:avLst/>
          </a:prstGeom>
        </p:spPr>
      </p:pic>
      <p:pic>
        <p:nvPicPr>
          <p:cNvPr id="9" name="Picture 8">
            <a:extLst>
              <a:ext uri="{FF2B5EF4-FFF2-40B4-BE49-F238E27FC236}">
                <a16:creationId xmlns:a16="http://schemas.microsoft.com/office/drawing/2014/main" id="{2DDC6C33-191C-FD45-9145-E2ABA1F29738}"/>
              </a:ext>
            </a:extLst>
          </p:cNvPr>
          <p:cNvPicPr>
            <a:picLocks noChangeAspect="1"/>
          </p:cNvPicPr>
          <p:nvPr/>
        </p:nvPicPr>
        <p:blipFill>
          <a:blip r:embed="rId4"/>
          <a:stretch>
            <a:fillRect/>
          </a:stretch>
        </p:blipFill>
        <p:spPr>
          <a:xfrm>
            <a:off x="2432957" y="2548845"/>
            <a:ext cx="2427383" cy="3721018"/>
          </a:xfrm>
          <a:prstGeom prst="rect">
            <a:avLst/>
          </a:prstGeom>
        </p:spPr>
      </p:pic>
    </p:spTree>
    <p:extLst>
      <p:ext uri="{BB962C8B-B14F-4D97-AF65-F5344CB8AC3E}">
        <p14:creationId xmlns:p14="http://schemas.microsoft.com/office/powerpoint/2010/main" val="82928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D22C2-4CE6-8745-A7DF-246BFF022E0C}"/>
              </a:ext>
            </a:extLst>
          </p:cNvPr>
          <p:cNvSpPr>
            <a:spLocks noGrp="1"/>
          </p:cNvSpPr>
          <p:nvPr>
            <p:ph type="title"/>
          </p:nvPr>
        </p:nvSpPr>
        <p:spPr>
          <a:xfrm>
            <a:off x="371820" y="96359"/>
            <a:ext cx="9299746" cy="271579"/>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a:noAutofit/>
          </a:bodyPr>
          <a:lstStyle/>
          <a:p>
            <a:r>
              <a:rPr lang="en-US" sz="2800" dirty="0"/>
              <a:t>Plotting Available Government Data on a Standard Risk Matrix</a:t>
            </a:r>
          </a:p>
        </p:txBody>
      </p:sp>
      <p:grpSp>
        <p:nvGrpSpPr>
          <p:cNvPr id="27" name="Group 26">
            <a:extLst>
              <a:ext uri="{FF2B5EF4-FFF2-40B4-BE49-F238E27FC236}">
                <a16:creationId xmlns:a16="http://schemas.microsoft.com/office/drawing/2014/main" id="{90E58C8A-490F-E244-A45F-3BD3EC0BFD19}"/>
              </a:ext>
            </a:extLst>
          </p:cNvPr>
          <p:cNvGrpSpPr/>
          <p:nvPr/>
        </p:nvGrpSpPr>
        <p:grpSpPr>
          <a:xfrm>
            <a:off x="334384" y="1058080"/>
            <a:ext cx="6882052" cy="4938026"/>
            <a:chOff x="500546" y="1085027"/>
            <a:chExt cx="6882052" cy="4938026"/>
          </a:xfrm>
        </p:grpSpPr>
        <p:grpSp>
          <p:nvGrpSpPr>
            <p:cNvPr id="21" name="Group 20">
              <a:extLst>
                <a:ext uri="{FF2B5EF4-FFF2-40B4-BE49-F238E27FC236}">
                  <a16:creationId xmlns:a16="http://schemas.microsoft.com/office/drawing/2014/main" id="{5793CD19-ECD9-D845-882E-9D8AFE53C052}"/>
                </a:ext>
              </a:extLst>
            </p:cNvPr>
            <p:cNvGrpSpPr/>
            <p:nvPr/>
          </p:nvGrpSpPr>
          <p:grpSpPr>
            <a:xfrm>
              <a:off x="500546" y="1085027"/>
              <a:ext cx="6601023" cy="3389717"/>
              <a:chOff x="500546" y="1085027"/>
              <a:chExt cx="6601023" cy="3389717"/>
            </a:xfrm>
          </p:grpSpPr>
          <p:grpSp>
            <p:nvGrpSpPr>
              <p:cNvPr id="14" name="Group 13">
                <a:extLst>
                  <a:ext uri="{FF2B5EF4-FFF2-40B4-BE49-F238E27FC236}">
                    <a16:creationId xmlns:a16="http://schemas.microsoft.com/office/drawing/2014/main" id="{4B1AAC8E-4FBC-9242-BF8F-7423FE507651}"/>
                  </a:ext>
                </a:extLst>
              </p:cNvPr>
              <p:cNvGrpSpPr/>
              <p:nvPr/>
            </p:nvGrpSpPr>
            <p:grpSpPr>
              <a:xfrm>
                <a:off x="500546" y="1085027"/>
                <a:ext cx="6601023" cy="3389717"/>
                <a:chOff x="620485" y="2205773"/>
                <a:chExt cx="6601023" cy="3389717"/>
              </a:xfrm>
            </p:grpSpPr>
            <p:grpSp>
              <p:nvGrpSpPr>
                <p:cNvPr id="4" name="Group 3">
                  <a:extLst>
                    <a:ext uri="{FF2B5EF4-FFF2-40B4-BE49-F238E27FC236}">
                      <a16:creationId xmlns:a16="http://schemas.microsoft.com/office/drawing/2014/main" id="{82A979D3-4560-754C-96B0-59ADA2572856}"/>
                    </a:ext>
                  </a:extLst>
                </p:cNvPr>
                <p:cNvGrpSpPr/>
                <p:nvPr/>
              </p:nvGrpSpPr>
              <p:grpSpPr>
                <a:xfrm>
                  <a:off x="620485" y="2205773"/>
                  <a:ext cx="6601023" cy="3389717"/>
                  <a:chOff x="27618" y="1357877"/>
                  <a:chExt cx="6601023" cy="3389717"/>
                </a:xfrm>
              </p:grpSpPr>
              <p:grpSp>
                <p:nvGrpSpPr>
                  <p:cNvPr id="5" name="Group 4">
                    <a:extLst>
                      <a:ext uri="{FF2B5EF4-FFF2-40B4-BE49-F238E27FC236}">
                        <a16:creationId xmlns:a16="http://schemas.microsoft.com/office/drawing/2014/main" id="{B8291278-C862-644B-84F3-D5DB38D40E10}"/>
                      </a:ext>
                    </a:extLst>
                  </p:cNvPr>
                  <p:cNvGrpSpPr/>
                  <p:nvPr/>
                </p:nvGrpSpPr>
                <p:grpSpPr>
                  <a:xfrm>
                    <a:off x="27618" y="1357877"/>
                    <a:ext cx="6601023" cy="3389717"/>
                    <a:chOff x="27618" y="1357877"/>
                    <a:chExt cx="6601023" cy="3389717"/>
                  </a:xfrm>
                </p:grpSpPr>
                <p:pic>
                  <p:nvPicPr>
                    <p:cNvPr id="7" name="Picture 6">
                      <a:extLst>
                        <a:ext uri="{FF2B5EF4-FFF2-40B4-BE49-F238E27FC236}">
                          <a16:creationId xmlns:a16="http://schemas.microsoft.com/office/drawing/2014/main" id="{7C6A977B-E535-2B49-BC7E-A82D4DAE7851}"/>
                        </a:ext>
                      </a:extLst>
                    </p:cNvPr>
                    <p:cNvPicPr>
                      <a:picLocks noChangeAspect="1"/>
                    </p:cNvPicPr>
                    <p:nvPr/>
                  </p:nvPicPr>
                  <p:blipFill>
                    <a:blip r:embed="rId3"/>
                    <a:stretch>
                      <a:fillRect/>
                    </a:stretch>
                  </p:blipFill>
                  <p:spPr>
                    <a:xfrm>
                      <a:off x="355600" y="1357877"/>
                      <a:ext cx="6273041" cy="3162300"/>
                    </a:xfrm>
                    <a:prstGeom prst="rect">
                      <a:avLst/>
                    </a:prstGeom>
                  </p:spPr>
                </p:pic>
                <p:sp>
                  <p:nvSpPr>
                    <p:cNvPr id="8" name="Rectangle 7">
                      <a:extLst>
                        <a:ext uri="{FF2B5EF4-FFF2-40B4-BE49-F238E27FC236}">
                          <a16:creationId xmlns:a16="http://schemas.microsoft.com/office/drawing/2014/main" id="{9395CF3A-0F90-5B43-81C3-265DE6A116D5}"/>
                        </a:ext>
                      </a:extLst>
                    </p:cNvPr>
                    <p:cNvSpPr/>
                    <p:nvPr/>
                  </p:nvSpPr>
                  <p:spPr>
                    <a:xfrm>
                      <a:off x="27618" y="4176061"/>
                      <a:ext cx="505691" cy="571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a:extLst>
                      <a:ext uri="{FF2B5EF4-FFF2-40B4-BE49-F238E27FC236}">
                        <a16:creationId xmlns:a16="http://schemas.microsoft.com/office/drawing/2014/main" id="{AA70E688-83D2-0A47-B2FA-FBBA811D6025}"/>
                      </a:ext>
                    </a:extLst>
                  </p:cNvPr>
                  <p:cNvSpPr/>
                  <p:nvPr/>
                </p:nvSpPr>
                <p:spPr>
                  <a:xfrm>
                    <a:off x="327139" y="4292760"/>
                    <a:ext cx="262775" cy="454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86E375CE-2273-294F-9F42-5359AA75EC48}"/>
                    </a:ext>
                  </a:extLst>
                </p:cNvPr>
                <p:cNvSpPr txBox="1"/>
                <p:nvPr/>
              </p:nvSpPr>
              <p:spPr>
                <a:xfrm>
                  <a:off x="5480181" y="3923174"/>
                  <a:ext cx="465192" cy="646331"/>
                </a:xfrm>
                <a:prstGeom prst="rect">
                  <a:avLst/>
                </a:prstGeom>
                <a:noFill/>
              </p:spPr>
              <p:txBody>
                <a:bodyPr wrap="none" rtlCol="0">
                  <a:spAutoFit/>
                </a:bodyPr>
                <a:lstStyle/>
                <a:p>
                  <a:r>
                    <a:rPr lang="en-US" sz="3600" b="1" dirty="0"/>
                    <a:t>A</a:t>
                  </a:r>
                </a:p>
              </p:txBody>
            </p:sp>
            <p:sp>
              <p:nvSpPr>
                <p:cNvPr id="11" name="TextBox 10">
                  <a:extLst>
                    <a:ext uri="{FF2B5EF4-FFF2-40B4-BE49-F238E27FC236}">
                      <a16:creationId xmlns:a16="http://schemas.microsoft.com/office/drawing/2014/main" id="{62A94DEA-EB8F-3F40-A62A-99FAAF2BDC97}"/>
                    </a:ext>
                  </a:extLst>
                </p:cNvPr>
                <p:cNvSpPr txBox="1"/>
                <p:nvPr/>
              </p:nvSpPr>
              <p:spPr>
                <a:xfrm>
                  <a:off x="5811882" y="4318402"/>
                  <a:ext cx="442750" cy="646331"/>
                </a:xfrm>
                <a:prstGeom prst="rect">
                  <a:avLst/>
                </a:prstGeom>
                <a:noFill/>
              </p:spPr>
              <p:txBody>
                <a:bodyPr wrap="none" rtlCol="0">
                  <a:spAutoFit/>
                </a:bodyPr>
                <a:lstStyle/>
                <a:p>
                  <a:r>
                    <a:rPr lang="en-US" sz="3600" b="1" dirty="0"/>
                    <a:t>B</a:t>
                  </a:r>
                </a:p>
              </p:txBody>
            </p:sp>
            <p:sp>
              <p:nvSpPr>
                <p:cNvPr id="12" name="TextBox 11">
                  <a:extLst>
                    <a:ext uri="{FF2B5EF4-FFF2-40B4-BE49-F238E27FC236}">
                      <a16:creationId xmlns:a16="http://schemas.microsoft.com/office/drawing/2014/main" id="{0CDD6A79-365C-6C4E-9C37-8F44C640BA4C}"/>
                    </a:ext>
                  </a:extLst>
                </p:cNvPr>
                <p:cNvSpPr txBox="1"/>
                <p:nvPr/>
              </p:nvSpPr>
              <p:spPr>
                <a:xfrm>
                  <a:off x="5601447" y="4731700"/>
                  <a:ext cx="442750" cy="646331"/>
                </a:xfrm>
                <a:prstGeom prst="rect">
                  <a:avLst/>
                </a:prstGeom>
                <a:noFill/>
              </p:spPr>
              <p:txBody>
                <a:bodyPr wrap="none" rtlCol="0">
                  <a:spAutoFit/>
                </a:bodyPr>
                <a:lstStyle/>
                <a:p>
                  <a:r>
                    <a:rPr lang="en-US" sz="3600" b="1" dirty="0"/>
                    <a:t>C</a:t>
                  </a:r>
                </a:p>
              </p:txBody>
            </p:sp>
          </p:grpSp>
          <p:sp>
            <p:nvSpPr>
              <p:cNvPr id="20" name="TextBox 19">
                <a:extLst>
                  <a:ext uri="{FF2B5EF4-FFF2-40B4-BE49-F238E27FC236}">
                    <a16:creationId xmlns:a16="http://schemas.microsoft.com/office/drawing/2014/main" id="{28666B9B-428B-A64C-BB78-3DD4F60A4743}"/>
                  </a:ext>
                </a:extLst>
              </p:cNvPr>
              <p:cNvSpPr txBox="1"/>
              <p:nvPr/>
            </p:nvSpPr>
            <p:spPr>
              <a:xfrm>
                <a:off x="5224924" y="3119060"/>
                <a:ext cx="644728" cy="1200329"/>
              </a:xfrm>
              <a:prstGeom prst="rect">
                <a:avLst/>
              </a:prstGeom>
              <a:noFill/>
            </p:spPr>
            <p:txBody>
              <a:bodyPr wrap="none" rtlCol="0">
                <a:spAutoFit/>
              </a:bodyPr>
              <a:lstStyle/>
              <a:p>
                <a:r>
                  <a:rPr lang="en-US" sz="7200" dirty="0">
                    <a:solidFill>
                      <a:schemeClr val="accent5">
                        <a:lumMod val="50000"/>
                      </a:schemeClr>
                    </a:solidFill>
                  </a:rPr>
                  <a:t>*</a:t>
                </a:r>
              </a:p>
            </p:txBody>
          </p:sp>
        </p:grpSp>
        <p:sp>
          <p:nvSpPr>
            <p:cNvPr id="22" name="TextBox 21">
              <a:extLst>
                <a:ext uri="{FF2B5EF4-FFF2-40B4-BE49-F238E27FC236}">
                  <a16:creationId xmlns:a16="http://schemas.microsoft.com/office/drawing/2014/main" id="{E6FBD4CB-AEE3-954F-9DF2-7FE76504CFB7}"/>
                </a:ext>
              </a:extLst>
            </p:cNvPr>
            <p:cNvSpPr txBox="1"/>
            <p:nvPr/>
          </p:nvSpPr>
          <p:spPr>
            <a:xfrm>
              <a:off x="5263573" y="5099723"/>
              <a:ext cx="2119025"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5">
                  <a:lumMod val="50000"/>
                </a:schemeClr>
              </a:solidFill>
            </a:ln>
          </p:spPr>
          <p:txBody>
            <a:bodyPr wrap="square" rtlCol="0">
              <a:spAutoFit/>
            </a:bodyPr>
            <a:lstStyle/>
            <a:p>
              <a:r>
                <a:rPr lang="en-US" dirty="0">
                  <a:solidFill>
                    <a:schemeClr val="accent5">
                      <a:lumMod val="50000"/>
                    </a:schemeClr>
                  </a:solidFill>
                </a:rPr>
                <a:t>Generalized </a:t>
              </a:r>
              <a:r>
                <a:rPr lang="en-US" dirty="0" err="1">
                  <a:solidFill>
                    <a:srgbClr val="FF0000"/>
                  </a:solidFill>
                </a:rPr>
                <a:t>covid</a:t>
              </a:r>
              <a:r>
                <a:rPr lang="en-US" dirty="0">
                  <a:solidFill>
                    <a:schemeClr val="accent5">
                      <a:lumMod val="50000"/>
                    </a:schemeClr>
                  </a:solidFill>
                </a:rPr>
                <a:t> &amp; Mitigated Accident Risk (Reference)</a:t>
              </a:r>
            </a:p>
          </p:txBody>
        </p:sp>
        <p:cxnSp>
          <p:nvCxnSpPr>
            <p:cNvPr id="26" name="Straight Arrow Connector 25">
              <a:extLst>
                <a:ext uri="{FF2B5EF4-FFF2-40B4-BE49-F238E27FC236}">
                  <a16:creationId xmlns:a16="http://schemas.microsoft.com/office/drawing/2014/main" id="{F4365AF3-67EC-274F-AC03-C94D6408B754}"/>
                </a:ext>
              </a:extLst>
            </p:cNvPr>
            <p:cNvCxnSpPr>
              <a:cxnSpLocks/>
            </p:cNvCxnSpPr>
            <p:nvPr/>
          </p:nvCxnSpPr>
          <p:spPr>
            <a:xfrm flipH="1" flipV="1">
              <a:off x="5631475" y="3626833"/>
              <a:ext cx="1726678" cy="1472890"/>
            </a:xfrm>
            <a:prstGeom prst="straightConnector1">
              <a:avLst/>
            </a:prstGeom>
            <a:ln w="3175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0EB21338-EC02-0547-9A72-495F1706B45E}"/>
              </a:ext>
            </a:extLst>
          </p:cNvPr>
          <p:cNvSpPr/>
          <p:nvPr/>
        </p:nvSpPr>
        <p:spPr>
          <a:xfrm>
            <a:off x="5102886" y="4129194"/>
            <a:ext cx="851437" cy="379134"/>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2" name="Rectangle 41">
            <a:extLst>
              <a:ext uri="{FF2B5EF4-FFF2-40B4-BE49-F238E27FC236}">
                <a16:creationId xmlns:a16="http://schemas.microsoft.com/office/drawing/2014/main" id="{195D9F70-F01B-784B-A73B-A9A0E186A6A1}"/>
              </a:ext>
            </a:extLst>
          </p:cNvPr>
          <p:cNvSpPr/>
          <p:nvPr/>
        </p:nvSpPr>
        <p:spPr>
          <a:xfrm>
            <a:off x="5097411" y="4499592"/>
            <a:ext cx="851437" cy="379134"/>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43" name="TextBox 42">
            <a:extLst>
              <a:ext uri="{FF2B5EF4-FFF2-40B4-BE49-F238E27FC236}">
                <a16:creationId xmlns:a16="http://schemas.microsoft.com/office/drawing/2014/main" id="{EDF0A940-B1E6-5B41-B320-54A1330AD5AA}"/>
              </a:ext>
            </a:extLst>
          </p:cNvPr>
          <p:cNvSpPr txBox="1"/>
          <p:nvPr/>
        </p:nvSpPr>
        <p:spPr>
          <a:xfrm>
            <a:off x="5309870" y="3978312"/>
            <a:ext cx="476412" cy="646331"/>
          </a:xfrm>
          <a:prstGeom prst="rect">
            <a:avLst/>
          </a:prstGeom>
          <a:noFill/>
        </p:spPr>
        <p:txBody>
          <a:bodyPr wrap="none" rtlCol="0">
            <a:spAutoFit/>
          </a:bodyPr>
          <a:lstStyle/>
          <a:p>
            <a:r>
              <a:rPr lang="en-US" sz="3600" b="1" dirty="0"/>
              <a:t>D</a:t>
            </a:r>
          </a:p>
        </p:txBody>
      </p:sp>
      <p:sp>
        <p:nvSpPr>
          <p:cNvPr id="44" name="TextBox 43">
            <a:extLst>
              <a:ext uri="{FF2B5EF4-FFF2-40B4-BE49-F238E27FC236}">
                <a16:creationId xmlns:a16="http://schemas.microsoft.com/office/drawing/2014/main" id="{38BA6058-2562-8B43-9FEF-DC6DB89BBF5A}"/>
              </a:ext>
            </a:extLst>
          </p:cNvPr>
          <p:cNvSpPr txBox="1"/>
          <p:nvPr/>
        </p:nvSpPr>
        <p:spPr>
          <a:xfrm>
            <a:off x="5315346" y="4362386"/>
            <a:ext cx="409086" cy="646331"/>
          </a:xfrm>
          <a:prstGeom prst="rect">
            <a:avLst/>
          </a:prstGeom>
          <a:noFill/>
        </p:spPr>
        <p:txBody>
          <a:bodyPr wrap="none" rtlCol="0">
            <a:spAutoFit/>
          </a:bodyPr>
          <a:lstStyle/>
          <a:p>
            <a:r>
              <a:rPr lang="en-US" sz="3600" b="1" dirty="0"/>
              <a:t>E</a:t>
            </a:r>
          </a:p>
        </p:txBody>
      </p:sp>
      <p:sp>
        <p:nvSpPr>
          <p:cNvPr id="46" name="TextBox 45">
            <a:extLst>
              <a:ext uri="{FF2B5EF4-FFF2-40B4-BE49-F238E27FC236}">
                <a16:creationId xmlns:a16="http://schemas.microsoft.com/office/drawing/2014/main" id="{9A3A4A9B-F642-894C-A726-940433052592}"/>
              </a:ext>
            </a:extLst>
          </p:cNvPr>
          <p:cNvSpPr txBox="1"/>
          <p:nvPr/>
        </p:nvSpPr>
        <p:spPr>
          <a:xfrm>
            <a:off x="7394284" y="3364616"/>
            <a:ext cx="4293044" cy="341632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2">
                <a:lumMod val="50000"/>
              </a:schemeClr>
            </a:solidFill>
          </a:ln>
        </p:spPr>
        <p:txBody>
          <a:bodyPr wrap="square" rtlCol="0">
            <a:spAutoFit/>
          </a:bodyPr>
          <a:lstStyle/>
          <a:p>
            <a:pPr marL="285750" indent="-285750">
              <a:buFont typeface="Arial" panose="020B0604020202020204" pitchFamily="34" charset="0"/>
              <a:buChar char="•"/>
            </a:pPr>
            <a:r>
              <a:rPr lang="en-US" dirty="0"/>
              <a:t>This analysis is more like an autopsy – it’s based on what has already happened</a:t>
            </a:r>
          </a:p>
          <a:p>
            <a:pPr marL="285750" indent="-285750">
              <a:buFont typeface="Arial" panose="020B0604020202020204" pitchFamily="34" charset="0"/>
              <a:buChar char="•"/>
            </a:pPr>
            <a:r>
              <a:rPr lang="en-US" dirty="0"/>
              <a:t>Health Canada statement “</a:t>
            </a:r>
            <a:r>
              <a:rPr lang="en-CA" dirty="0"/>
              <a:t>The benefits of all COVID-19 vaccines continue to outweigh the risks of the disease.” (April 8, 2023) – </a:t>
            </a:r>
            <a:r>
              <a:rPr lang="en-CA" dirty="0">
                <a:solidFill>
                  <a:srgbClr val="7030A0"/>
                </a:solidFill>
              </a:rPr>
              <a:t>What about the risk of vaccine injury?</a:t>
            </a:r>
          </a:p>
          <a:p>
            <a:pPr marL="285750" indent="-285750">
              <a:buFont typeface="Arial" panose="020B0604020202020204" pitchFamily="34" charset="0"/>
              <a:buChar char="•"/>
            </a:pPr>
            <a:r>
              <a:rPr lang="en-US" dirty="0"/>
              <a:t>For the </a:t>
            </a:r>
            <a:r>
              <a:rPr lang="en-US" dirty="0">
                <a:solidFill>
                  <a:srgbClr val="FF0000"/>
                </a:solidFill>
              </a:rPr>
              <a:t>under 20 age group </a:t>
            </a:r>
            <a:r>
              <a:rPr lang="en-US" dirty="0"/>
              <a:t>– 669,000 people would have to be vaccinated to probably save 1 life – that would probably result in a vaccine injury to 221 people (</a:t>
            </a:r>
            <a:r>
              <a:rPr lang="en-US" dirty="0" err="1"/>
              <a:t>inc</a:t>
            </a:r>
            <a:r>
              <a:rPr lang="en-US" dirty="0"/>
              <a:t> 9 deaths) </a:t>
            </a:r>
            <a:r>
              <a:rPr lang="en-US" dirty="0">
                <a:solidFill>
                  <a:srgbClr val="FF0000"/>
                </a:solidFill>
              </a:rPr>
              <a:t>HARM &gt;&gt;&gt; Benefit</a:t>
            </a:r>
          </a:p>
        </p:txBody>
      </p:sp>
      <p:sp>
        <p:nvSpPr>
          <p:cNvPr id="3" name="TextBox 2">
            <a:extLst>
              <a:ext uri="{FF2B5EF4-FFF2-40B4-BE49-F238E27FC236}">
                <a16:creationId xmlns:a16="http://schemas.microsoft.com/office/drawing/2014/main" id="{FB15ABBC-B271-4649-B8C2-DDBB452AA621}"/>
              </a:ext>
            </a:extLst>
          </p:cNvPr>
          <p:cNvSpPr txBox="1"/>
          <p:nvPr/>
        </p:nvSpPr>
        <p:spPr>
          <a:xfrm rot="10800000" flipV="1">
            <a:off x="334384" y="451460"/>
            <a:ext cx="11590253" cy="923330"/>
          </a:xfrm>
          <a:prstGeom prst="rect">
            <a:avLst/>
          </a:prstGeom>
          <a:noFill/>
        </p:spPr>
        <p:txBody>
          <a:bodyPr wrap="square" rtlCol="0">
            <a:spAutoFit/>
          </a:bodyPr>
          <a:lstStyle/>
          <a:p>
            <a:r>
              <a:rPr lang="en-US" dirty="0"/>
              <a:t>Datasets from Alberta Government (</a:t>
            </a:r>
            <a:r>
              <a:rPr lang="en-CA" dirty="0"/>
              <a:t>https://</a:t>
            </a:r>
            <a:r>
              <a:rPr lang="en-CA" dirty="0" err="1"/>
              <a:t>www.alberta.ca</a:t>
            </a:r>
            <a:r>
              <a:rPr lang="en-CA" dirty="0"/>
              <a:t>/stats/covid-19-alberta-statistics.htm#severe-outcomes) </a:t>
            </a:r>
            <a:r>
              <a:rPr lang="en-US" dirty="0"/>
              <a:t>&amp; Canada Health (https://health-</a:t>
            </a:r>
            <a:r>
              <a:rPr lang="en-US" dirty="0" err="1"/>
              <a:t>infobase.canada.ca</a:t>
            </a:r>
            <a:r>
              <a:rPr lang="en-US" dirty="0"/>
              <a:t>/covid-1)</a:t>
            </a:r>
          </a:p>
          <a:p>
            <a:endParaRPr lang="en-US" dirty="0"/>
          </a:p>
        </p:txBody>
      </p:sp>
      <p:grpSp>
        <p:nvGrpSpPr>
          <p:cNvPr id="40" name="Group 39">
            <a:extLst>
              <a:ext uri="{FF2B5EF4-FFF2-40B4-BE49-F238E27FC236}">
                <a16:creationId xmlns:a16="http://schemas.microsoft.com/office/drawing/2014/main" id="{3DE6BEEE-C836-F04F-BECC-9B2196A39EC6}"/>
              </a:ext>
            </a:extLst>
          </p:cNvPr>
          <p:cNvGrpSpPr/>
          <p:nvPr/>
        </p:nvGrpSpPr>
        <p:grpSpPr>
          <a:xfrm>
            <a:off x="371821" y="3092112"/>
            <a:ext cx="4660976" cy="2198961"/>
            <a:chOff x="371821" y="3092112"/>
            <a:chExt cx="4660976" cy="2198961"/>
          </a:xfrm>
        </p:grpSpPr>
        <p:sp>
          <p:nvSpPr>
            <p:cNvPr id="29" name="TextBox 28">
              <a:extLst>
                <a:ext uri="{FF2B5EF4-FFF2-40B4-BE49-F238E27FC236}">
                  <a16:creationId xmlns:a16="http://schemas.microsoft.com/office/drawing/2014/main" id="{822E964D-3FC9-6341-83F5-F2E060DE0709}"/>
                </a:ext>
              </a:extLst>
            </p:cNvPr>
            <p:cNvSpPr txBox="1"/>
            <p:nvPr/>
          </p:nvSpPr>
          <p:spPr>
            <a:xfrm>
              <a:off x="371821" y="4367743"/>
              <a:ext cx="4542242" cy="92333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lumMod val="50000"/>
                </a:schemeClr>
              </a:solidFill>
            </a:ln>
          </p:spPr>
          <p:txBody>
            <a:bodyPr wrap="square" rtlCol="0">
              <a:spAutoFit/>
            </a:bodyPr>
            <a:lstStyle/>
            <a:p>
              <a:r>
                <a:rPr lang="en-CA" dirty="0"/>
                <a:t>Vaccinated Canadians 32,458,765</a:t>
              </a:r>
            </a:p>
            <a:p>
              <a:r>
                <a:rPr lang="en-CA" dirty="0"/>
                <a:t>Serious Adverse Events (SAE) 10,685 (C3)</a:t>
              </a:r>
            </a:p>
            <a:p>
              <a:r>
                <a:rPr lang="en-CA" dirty="0"/>
                <a:t>10,685 / 32,458,765 = 0.00033 (P2) or 1/3000</a:t>
              </a:r>
            </a:p>
          </p:txBody>
        </p:sp>
        <p:sp>
          <p:nvSpPr>
            <p:cNvPr id="30" name="TextBox 29">
              <a:extLst>
                <a:ext uri="{FF2B5EF4-FFF2-40B4-BE49-F238E27FC236}">
                  <a16:creationId xmlns:a16="http://schemas.microsoft.com/office/drawing/2014/main" id="{376D1B00-2A5D-DB43-B1FF-F9CEAAE29D28}"/>
                </a:ext>
              </a:extLst>
            </p:cNvPr>
            <p:cNvSpPr txBox="1"/>
            <p:nvPr/>
          </p:nvSpPr>
          <p:spPr>
            <a:xfrm>
              <a:off x="4347527" y="3092112"/>
              <a:ext cx="685270" cy="1200329"/>
            </a:xfrm>
            <a:prstGeom prst="rect">
              <a:avLst/>
            </a:prstGeom>
            <a:noFill/>
          </p:spPr>
          <p:txBody>
            <a:bodyPr wrap="square" rtlCol="0">
              <a:spAutoFit/>
            </a:bodyPr>
            <a:lstStyle/>
            <a:p>
              <a:r>
                <a:rPr lang="en-US" sz="7200" dirty="0">
                  <a:solidFill>
                    <a:schemeClr val="accent2">
                      <a:lumMod val="50000"/>
                    </a:schemeClr>
                  </a:solidFill>
                </a:rPr>
                <a:t>*</a:t>
              </a:r>
            </a:p>
          </p:txBody>
        </p:sp>
        <p:cxnSp>
          <p:nvCxnSpPr>
            <p:cNvPr id="32" name="Straight Arrow Connector 31">
              <a:extLst>
                <a:ext uri="{FF2B5EF4-FFF2-40B4-BE49-F238E27FC236}">
                  <a16:creationId xmlns:a16="http://schemas.microsoft.com/office/drawing/2014/main" id="{C6388188-69D3-004C-A93D-54F368423A43}"/>
                </a:ext>
              </a:extLst>
            </p:cNvPr>
            <p:cNvCxnSpPr>
              <a:cxnSpLocks/>
              <a:stCxn id="29" idx="0"/>
            </p:cNvCxnSpPr>
            <p:nvPr/>
          </p:nvCxnSpPr>
          <p:spPr>
            <a:xfrm flipV="1">
              <a:off x="2642942" y="3613741"/>
              <a:ext cx="1943806" cy="754002"/>
            </a:xfrm>
            <a:prstGeom prst="straightConnector1">
              <a:avLst/>
            </a:prstGeom>
            <a:ln w="31750">
              <a:solidFill>
                <a:schemeClr val="accent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31754EAA-5DE0-3B4A-A99E-AFDBF1CB3308}"/>
              </a:ext>
            </a:extLst>
          </p:cNvPr>
          <p:cNvSpPr txBox="1"/>
          <p:nvPr/>
        </p:nvSpPr>
        <p:spPr>
          <a:xfrm>
            <a:off x="377158" y="5288161"/>
            <a:ext cx="4536905" cy="1477328"/>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2">
                <a:lumMod val="50000"/>
              </a:schemeClr>
            </a:solidFill>
          </a:ln>
        </p:spPr>
        <p:txBody>
          <a:bodyPr wrap="square" rtlCol="0">
            <a:spAutoFit/>
          </a:bodyPr>
          <a:lstStyle/>
          <a:p>
            <a:r>
              <a:rPr lang="en-CA" dirty="0">
                <a:solidFill>
                  <a:srgbClr val="7030A0"/>
                </a:solidFill>
              </a:rPr>
              <a:t>Examples - 427 deaths reported, 1426 cardiac related , 1504 clotting, 87 spontaneous abortion, 468 paralysis/stroke</a:t>
            </a:r>
          </a:p>
          <a:p>
            <a:endParaRPr lang="en-CA" u="sng" dirty="0"/>
          </a:p>
          <a:p>
            <a:r>
              <a:rPr lang="en-CA" u="sng" dirty="0">
                <a:solidFill>
                  <a:srgbClr val="FF0000"/>
                </a:solidFill>
              </a:rPr>
              <a:t>SAFE</a:t>
            </a:r>
            <a:r>
              <a:rPr lang="en-CA" dirty="0"/>
              <a:t> 427/32,458,765 = 0.0000132 or 1/75,000</a:t>
            </a:r>
          </a:p>
        </p:txBody>
      </p:sp>
      <p:pic>
        <p:nvPicPr>
          <p:cNvPr id="35" name="Picture 34">
            <a:extLst>
              <a:ext uri="{FF2B5EF4-FFF2-40B4-BE49-F238E27FC236}">
                <a16:creationId xmlns:a16="http://schemas.microsoft.com/office/drawing/2014/main" id="{A34F6C7D-B506-784D-B659-7730F39159ED}"/>
              </a:ext>
            </a:extLst>
          </p:cNvPr>
          <p:cNvPicPr>
            <a:picLocks noChangeAspect="1"/>
          </p:cNvPicPr>
          <p:nvPr/>
        </p:nvPicPr>
        <p:blipFill>
          <a:blip r:embed="rId4"/>
          <a:stretch>
            <a:fillRect/>
          </a:stretch>
        </p:blipFill>
        <p:spPr>
          <a:xfrm>
            <a:off x="7285296" y="1515576"/>
            <a:ext cx="4509340" cy="1746098"/>
          </a:xfrm>
          <a:prstGeom prst="rect">
            <a:avLst/>
          </a:prstGeom>
        </p:spPr>
      </p:pic>
      <p:sp>
        <p:nvSpPr>
          <p:cNvPr id="47" name="TextBox 46">
            <a:extLst>
              <a:ext uri="{FF2B5EF4-FFF2-40B4-BE49-F238E27FC236}">
                <a16:creationId xmlns:a16="http://schemas.microsoft.com/office/drawing/2014/main" id="{C873EB90-70FB-2649-8C61-75E30DCD37AD}"/>
              </a:ext>
            </a:extLst>
          </p:cNvPr>
          <p:cNvSpPr txBox="1"/>
          <p:nvPr/>
        </p:nvSpPr>
        <p:spPr>
          <a:xfrm>
            <a:off x="10235045" y="63284"/>
            <a:ext cx="1758558" cy="369332"/>
          </a:xfrm>
          <a:prstGeom prst="rect">
            <a:avLst/>
          </a:prstGeom>
          <a:solidFill>
            <a:schemeClr val="accent2">
              <a:lumMod val="40000"/>
              <a:lumOff val="60000"/>
            </a:schemeClr>
          </a:solidFill>
          <a:ln>
            <a:solidFill>
              <a:schemeClr val="accent1"/>
            </a:solidFill>
          </a:ln>
        </p:spPr>
        <p:txBody>
          <a:bodyPr wrap="none" rtlCol="0">
            <a:spAutoFit/>
          </a:bodyPr>
          <a:lstStyle/>
          <a:p>
            <a:r>
              <a:rPr lang="en-US" dirty="0"/>
              <a:t>INDIVIDUAL RISK</a:t>
            </a:r>
          </a:p>
        </p:txBody>
      </p:sp>
      <p:grpSp>
        <p:nvGrpSpPr>
          <p:cNvPr id="17" name="Group 16">
            <a:extLst>
              <a:ext uri="{FF2B5EF4-FFF2-40B4-BE49-F238E27FC236}">
                <a16:creationId xmlns:a16="http://schemas.microsoft.com/office/drawing/2014/main" id="{F2E11BD9-F617-1340-98C7-566FE1F494DB}"/>
              </a:ext>
            </a:extLst>
          </p:cNvPr>
          <p:cNvGrpSpPr/>
          <p:nvPr/>
        </p:nvGrpSpPr>
        <p:grpSpPr>
          <a:xfrm>
            <a:off x="4724280" y="3206205"/>
            <a:ext cx="691517" cy="1647033"/>
            <a:chOff x="4724280" y="3206205"/>
            <a:chExt cx="691517" cy="1647033"/>
          </a:xfrm>
        </p:grpSpPr>
        <p:sp>
          <p:nvSpPr>
            <p:cNvPr id="16" name="Left Arrow 15">
              <a:extLst>
                <a:ext uri="{FF2B5EF4-FFF2-40B4-BE49-F238E27FC236}">
                  <a16:creationId xmlns:a16="http://schemas.microsoft.com/office/drawing/2014/main" id="{250DAF39-8FA4-3649-9B0F-C92A4B0DEDA9}"/>
                </a:ext>
              </a:extLst>
            </p:cNvPr>
            <p:cNvSpPr/>
            <p:nvPr/>
          </p:nvSpPr>
          <p:spPr>
            <a:xfrm rot="20158418">
              <a:off x="4724280" y="3206205"/>
              <a:ext cx="563157" cy="163581"/>
            </a:xfrm>
            <a:prstGeom prst="lef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Left Arrow 47">
              <a:extLst>
                <a:ext uri="{FF2B5EF4-FFF2-40B4-BE49-F238E27FC236}">
                  <a16:creationId xmlns:a16="http://schemas.microsoft.com/office/drawing/2014/main" id="{6EC127C3-F606-8A4B-8787-9D45D8DD5B35}"/>
                </a:ext>
              </a:extLst>
            </p:cNvPr>
            <p:cNvSpPr/>
            <p:nvPr/>
          </p:nvSpPr>
          <p:spPr>
            <a:xfrm>
              <a:off x="4825502" y="3425352"/>
              <a:ext cx="489368" cy="174534"/>
            </a:xfrm>
            <a:prstGeom prst="leftArrow">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Left Arrow 49">
              <a:extLst>
                <a:ext uri="{FF2B5EF4-FFF2-40B4-BE49-F238E27FC236}">
                  <a16:creationId xmlns:a16="http://schemas.microsoft.com/office/drawing/2014/main" id="{10B5408D-D42A-C049-BA6A-2E9989704487}"/>
                </a:ext>
              </a:extLst>
            </p:cNvPr>
            <p:cNvSpPr/>
            <p:nvPr/>
          </p:nvSpPr>
          <p:spPr>
            <a:xfrm rot="3167983">
              <a:off x="4495739" y="3856482"/>
              <a:ext cx="1032624" cy="16247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Left Arrow 48">
              <a:extLst>
                <a:ext uri="{FF2B5EF4-FFF2-40B4-BE49-F238E27FC236}">
                  <a16:creationId xmlns:a16="http://schemas.microsoft.com/office/drawing/2014/main" id="{BCDECC2D-ED4F-6E4F-84E3-05F8B305F623}"/>
                </a:ext>
              </a:extLst>
            </p:cNvPr>
            <p:cNvSpPr/>
            <p:nvPr/>
          </p:nvSpPr>
          <p:spPr>
            <a:xfrm rot="1949383">
              <a:off x="4768564" y="3651242"/>
              <a:ext cx="647233" cy="169637"/>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Left Arrow 50">
              <a:extLst>
                <a:ext uri="{FF2B5EF4-FFF2-40B4-BE49-F238E27FC236}">
                  <a16:creationId xmlns:a16="http://schemas.microsoft.com/office/drawing/2014/main" id="{19C16783-F327-9543-A079-ECD3C0CCC867}"/>
                </a:ext>
              </a:extLst>
            </p:cNvPr>
            <p:cNvSpPr/>
            <p:nvPr/>
          </p:nvSpPr>
          <p:spPr>
            <a:xfrm rot="3839416">
              <a:off x="4315937" y="4123246"/>
              <a:ext cx="1283136" cy="176848"/>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7127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8A49D8-7584-E24B-A2F2-60BC3C9731BA}"/>
              </a:ext>
            </a:extLst>
          </p:cNvPr>
          <p:cNvSpPr txBox="1"/>
          <p:nvPr/>
        </p:nvSpPr>
        <p:spPr>
          <a:xfrm>
            <a:off x="1417775" y="860527"/>
            <a:ext cx="9241873" cy="4708981"/>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2">
                <a:lumMod val="50000"/>
              </a:schemeClr>
            </a:solidFill>
          </a:ln>
        </p:spPr>
        <p:txBody>
          <a:bodyPr wrap="square" rtlCol="0">
            <a:spAutoFit/>
          </a:bodyPr>
          <a:lstStyle/>
          <a:p>
            <a:r>
              <a:rPr lang="en-US" sz="3000" dirty="0"/>
              <a:t>All this was known October 2020 via the </a:t>
            </a:r>
            <a:r>
              <a:rPr lang="en-US" sz="3000" b="1" dirty="0"/>
              <a:t>Great Barrington Declaration </a:t>
            </a:r>
            <a:r>
              <a:rPr lang="en-US" sz="3000" dirty="0"/>
              <a:t>which states “</a:t>
            </a:r>
            <a:r>
              <a:rPr lang="en-CA" sz="3000" i="1" dirty="0"/>
              <a:t>We know that vulnerability to death from COVID-19 is more than a thousand-fold higher in the old and infirm than the young. Indeed, for children, COVID-19 is less dangerous than many other harms, including influenza</a:t>
            </a:r>
            <a:r>
              <a:rPr lang="en-CA" sz="3000" dirty="0"/>
              <a:t>. ” </a:t>
            </a:r>
          </a:p>
          <a:p>
            <a:endParaRPr lang="en-US" sz="3000" dirty="0"/>
          </a:p>
          <a:p>
            <a:r>
              <a:rPr lang="en-US" sz="3000" dirty="0">
                <a:solidFill>
                  <a:srgbClr val="7030A0"/>
                </a:solidFill>
              </a:rPr>
              <a:t>In Alberta </a:t>
            </a:r>
            <a:r>
              <a:rPr lang="en-US" sz="3000" b="1" dirty="0">
                <a:solidFill>
                  <a:srgbClr val="7030A0"/>
                </a:solidFill>
              </a:rPr>
              <a:t>in 2023 </a:t>
            </a:r>
            <a:r>
              <a:rPr lang="en-US" sz="3000" dirty="0">
                <a:solidFill>
                  <a:srgbClr val="7030A0"/>
                </a:solidFill>
              </a:rPr>
              <a:t>there have been </a:t>
            </a:r>
            <a:r>
              <a:rPr lang="en-US" sz="3000" b="1" dirty="0">
                <a:solidFill>
                  <a:srgbClr val="7030A0"/>
                </a:solidFill>
              </a:rPr>
              <a:t>3 influenza deaths in the 0-19 age category</a:t>
            </a:r>
            <a:r>
              <a:rPr lang="en-US" sz="3000" dirty="0">
                <a:solidFill>
                  <a:srgbClr val="7030A0"/>
                </a:solidFill>
              </a:rPr>
              <a:t>, that is a higher annual rate than </a:t>
            </a:r>
            <a:r>
              <a:rPr lang="en-US" sz="3000" dirty="0" err="1">
                <a:solidFill>
                  <a:srgbClr val="7030A0"/>
                </a:solidFill>
              </a:rPr>
              <a:t>covid</a:t>
            </a:r>
            <a:endParaRPr lang="en-US" sz="3000" dirty="0">
              <a:solidFill>
                <a:srgbClr val="7030A0"/>
              </a:solidFill>
            </a:endParaRPr>
          </a:p>
        </p:txBody>
      </p:sp>
      <p:sp>
        <p:nvSpPr>
          <p:cNvPr id="5" name="TextBox 4">
            <a:extLst>
              <a:ext uri="{FF2B5EF4-FFF2-40B4-BE49-F238E27FC236}">
                <a16:creationId xmlns:a16="http://schemas.microsoft.com/office/drawing/2014/main" id="{A54CC041-C422-8340-881D-5BC92D6B2BF4}"/>
              </a:ext>
            </a:extLst>
          </p:cNvPr>
          <p:cNvSpPr txBox="1"/>
          <p:nvPr/>
        </p:nvSpPr>
        <p:spPr>
          <a:xfrm>
            <a:off x="2893512" y="0"/>
            <a:ext cx="4978479" cy="769441"/>
          </a:xfrm>
          <a:prstGeom prst="rect">
            <a:avLst/>
          </a:prstGeom>
          <a:noFill/>
        </p:spPr>
        <p:txBody>
          <a:bodyPr wrap="none" rtlCol="0">
            <a:spAutoFit/>
          </a:bodyPr>
          <a:lstStyle/>
          <a:p>
            <a:r>
              <a:rPr lang="en-US" sz="4400" dirty="0"/>
              <a:t>Not new information</a:t>
            </a:r>
          </a:p>
        </p:txBody>
      </p:sp>
    </p:spTree>
    <p:extLst>
      <p:ext uri="{BB962C8B-B14F-4D97-AF65-F5344CB8AC3E}">
        <p14:creationId xmlns:p14="http://schemas.microsoft.com/office/powerpoint/2010/main" val="4252242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5774D-4B72-9341-845B-8D01A5B3A6E9}"/>
              </a:ext>
            </a:extLst>
          </p:cNvPr>
          <p:cNvSpPr>
            <a:spLocks noGrp="1"/>
          </p:cNvSpPr>
          <p:nvPr>
            <p:ph type="title"/>
          </p:nvPr>
        </p:nvSpPr>
        <p:spPr>
          <a:xfrm>
            <a:off x="234885" y="17679"/>
            <a:ext cx="3976897" cy="511568"/>
          </a:xfrm>
        </p:spPr>
        <p:txBody>
          <a:bodyPr>
            <a:noAutofit/>
          </a:bodyPr>
          <a:lstStyle/>
          <a:p>
            <a:r>
              <a:rPr lang="en-US" sz="3200" dirty="0"/>
              <a:t>Vaccine Risk / Benefit</a:t>
            </a:r>
          </a:p>
        </p:txBody>
      </p:sp>
      <p:grpSp>
        <p:nvGrpSpPr>
          <p:cNvPr id="14" name="Group 13">
            <a:extLst>
              <a:ext uri="{FF2B5EF4-FFF2-40B4-BE49-F238E27FC236}">
                <a16:creationId xmlns:a16="http://schemas.microsoft.com/office/drawing/2014/main" id="{6455C5A4-65F1-1F4F-9EEE-686306ACCBBB}"/>
              </a:ext>
            </a:extLst>
          </p:cNvPr>
          <p:cNvGrpSpPr/>
          <p:nvPr/>
        </p:nvGrpSpPr>
        <p:grpSpPr>
          <a:xfrm>
            <a:off x="82825" y="3781785"/>
            <a:ext cx="5193115" cy="2826947"/>
            <a:chOff x="6362308" y="1437543"/>
            <a:chExt cx="5193115" cy="2826947"/>
          </a:xfrm>
        </p:grpSpPr>
        <p:pic>
          <p:nvPicPr>
            <p:cNvPr id="15" name="Picture 14">
              <a:extLst>
                <a:ext uri="{FF2B5EF4-FFF2-40B4-BE49-F238E27FC236}">
                  <a16:creationId xmlns:a16="http://schemas.microsoft.com/office/drawing/2014/main" id="{49DD1D60-A24D-444D-9D7D-34518CEA0DF9}"/>
                </a:ext>
              </a:extLst>
            </p:cNvPr>
            <p:cNvPicPr>
              <a:picLocks noChangeAspect="1"/>
            </p:cNvPicPr>
            <p:nvPr/>
          </p:nvPicPr>
          <p:blipFill>
            <a:blip r:embed="rId2"/>
            <a:stretch>
              <a:fillRect/>
            </a:stretch>
          </p:blipFill>
          <p:spPr>
            <a:xfrm>
              <a:off x="6362308" y="1437543"/>
              <a:ext cx="5193115" cy="2826947"/>
            </a:xfrm>
            <a:prstGeom prst="rect">
              <a:avLst/>
            </a:prstGeom>
          </p:spPr>
        </p:pic>
        <p:sp>
          <p:nvSpPr>
            <p:cNvPr id="16" name="TextBox 15">
              <a:extLst>
                <a:ext uri="{FF2B5EF4-FFF2-40B4-BE49-F238E27FC236}">
                  <a16:creationId xmlns:a16="http://schemas.microsoft.com/office/drawing/2014/main" id="{0E30DFF0-AF8C-4A4B-A135-D9849038CD02}"/>
                </a:ext>
              </a:extLst>
            </p:cNvPr>
            <p:cNvSpPr txBox="1"/>
            <p:nvPr/>
          </p:nvSpPr>
          <p:spPr>
            <a:xfrm>
              <a:off x="6982525" y="2512298"/>
              <a:ext cx="750526" cy="430887"/>
            </a:xfrm>
            <a:prstGeom prst="rect">
              <a:avLst/>
            </a:prstGeom>
            <a:noFill/>
          </p:spPr>
          <p:txBody>
            <a:bodyPr wrap="none" rtlCol="0">
              <a:spAutoFit/>
            </a:bodyPr>
            <a:lstStyle/>
            <a:p>
              <a:pPr algn="ctr"/>
              <a:r>
                <a:rPr lang="en-US" sz="1100" dirty="0"/>
                <a:t>73.6% </a:t>
              </a:r>
            </a:p>
            <a:p>
              <a:r>
                <a:rPr lang="en-US" sz="1100" dirty="0"/>
                <a:t>3 or more</a:t>
              </a:r>
            </a:p>
          </p:txBody>
        </p:sp>
        <p:sp>
          <p:nvSpPr>
            <p:cNvPr id="17" name="TextBox 16">
              <a:extLst>
                <a:ext uri="{FF2B5EF4-FFF2-40B4-BE49-F238E27FC236}">
                  <a16:creationId xmlns:a16="http://schemas.microsoft.com/office/drawing/2014/main" id="{2131563F-00C8-774E-89E0-DC9C170A558C}"/>
                </a:ext>
              </a:extLst>
            </p:cNvPr>
            <p:cNvSpPr txBox="1"/>
            <p:nvPr/>
          </p:nvSpPr>
          <p:spPr>
            <a:xfrm>
              <a:off x="7053056" y="3145903"/>
              <a:ext cx="716863" cy="261610"/>
            </a:xfrm>
            <a:prstGeom prst="rect">
              <a:avLst/>
            </a:prstGeom>
            <a:noFill/>
          </p:spPr>
          <p:txBody>
            <a:bodyPr wrap="none" rtlCol="0">
              <a:spAutoFit/>
            </a:bodyPr>
            <a:lstStyle/>
            <a:p>
              <a:r>
                <a:rPr lang="en-US" sz="1100" dirty="0"/>
                <a:t>14.6% - 2</a:t>
              </a:r>
            </a:p>
          </p:txBody>
        </p:sp>
        <p:sp>
          <p:nvSpPr>
            <p:cNvPr id="18" name="TextBox 17">
              <a:extLst>
                <a:ext uri="{FF2B5EF4-FFF2-40B4-BE49-F238E27FC236}">
                  <a16:creationId xmlns:a16="http://schemas.microsoft.com/office/drawing/2014/main" id="{D1ABD575-0CB9-F14C-8A59-47F456AD1B0F}"/>
                </a:ext>
              </a:extLst>
            </p:cNvPr>
            <p:cNvSpPr txBox="1"/>
            <p:nvPr/>
          </p:nvSpPr>
          <p:spPr>
            <a:xfrm>
              <a:off x="7134007" y="3353474"/>
              <a:ext cx="554960" cy="230832"/>
            </a:xfrm>
            <a:prstGeom prst="rect">
              <a:avLst/>
            </a:prstGeom>
            <a:noFill/>
          </p:spPr>
          <p:txBody>
            <a:bodyPr wrap="none" rtlCol="0">
              <a:spAutoFit/>
            </a:bodyPr>
            <a:lstStyle/>
            <a:p>
              <a:r>
                <a:rPr lang="en-US" sz="900" dirty="0"/>
                <a:t>7.8% - 1</a:t>
              </a:r>
            </a:p>
          </p:txBody>
        </p:sp>
        <p:sp>
          <p:nvSpPr>
            <p:cNvPr id="19" name="TextBox 18">
              <a:extLst>
                <a:ext uri="{FF2B5EF4-FFF2-40B4-BE49-F238E27FC236}">
                  <a16:creationId xmlns:a16="http://schemas.microsoft.com/office/drawing/2014/main" id="{4ACE278E-2E01-AA42-8FB5-EB4D336027D5}"/>
                </a:ext>
              </a:extLst>
            </p:cNvPr>
            <p:cNvSpPr txBox="1"/>
            <p:nvPr/>
          </p:nvSpPr>
          <p:spPr>
            <a:xfrm>
              <a:off x="6574641" y="3418253"/>
              <a:ext cx="437940" cy="215444"/>
            </a:xfrm>
            <a:prstGeom prst="rect">
              <a:avLst/>
            </a:prstGeom>
            <a:noFill/>
          </p:spPr>
          <p:txBody>
            <a:bodyPr wrap="none" rtlCol="0">
              <a:spAutoFit/>
            </a:bodyPr>
            <a:lstStyle/>
            <a:p>
              <a:r>
                <a:rPr lang="en-US" sz="800" dirty="0"/>
                <a:t>4% - 0</a:t>
              </a:r>
            </a:p>
          </p:txBody>
        </p:sp>
      </p:grpSp>
      <p:sp>
        <p:nvSpPr>
          <p:cNvPr id="41" name="TextBox 40">
            <a:extLst>
              <a:ext uri="{FF2B5EF4-FFF2-40B4-BE49-F238E27FC236}">
                <a16:creationId xmlns:a16="http://schemas.microsoft.com/office/drawing/2014/main" id="{51140B09-5E59-A948-BAF1-A41AA318581F}"/>
              </a:ext>
            </a:extLst>
          </p:cNvPr>
          <p:cNvSpPr txBox="1"/>
          <p:nvPr/>
        </p:nvSpPr>
        <p:spPr>
          <a:xfrm>
            <a:off x="5974978" y="3517712"/>
            <a:ext cx="5815470" cy="267765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rtlCol="0">
            <a:spAutoFit/>
          </a:bodyPr>
          <a:lstStyle/>
          <a:p>
            <a:r>
              <a:rPr lang="en-US" sz="2400" dirty="0"/>
              <a:t>Perhaps a health care practitioner could use tables like these to provide vaccination guidance to individuals or groups based on age, pre-existing conditions, risk tolerance, and vaccine efficacy. </a:t>
            </a:r>
            <a:r>
              <a:rPr lang="en-US" sz="2400" dirty="0">
                <a:solidFill>
                  <a:schemeClr val="accent2">
                    <a:lumMod val="50000"/>
                  </a:schemeClr>
                </a:solidFill>
              </a:rPr>
              <a:t>All data required to support this sort of individualized or group healthcare was available prior to 2020 end</a:t>
            </a:r>
          </a:p>
        </p:txBody>
      </p:sp>
      <p:sp>
        <p:nvSpPr>
          <p:cNvPr id="44" name="TextBox 43">
            <a:extLst>
              <a:ext uri="{FF2B5EF4-FFF2-40B4-BE49-F238E27FC236}">
                <a16:creationId xmlns:a16="http://schemas.microsoft.com/office/drawing/2014/main" id="{1B571E01-B602-5F45-A90E-6AB80A94683F}"/>
              </a:ext>
            </a:extLst>
          </p:cNvPr>
          <p:cNvSpPr txBox="1"/>
          <p:nvPr/>
        </p:nvSpPr>
        <p:spPr>
          <a:xfrm>
            <a:off x="10235045" y="115239"/>
            <a:ext cx="1758558" cy="369332"/>
          </a:xfrm>
          <a:prstGeom prst="rect">
            <a:avLst/>
          </a:prstGeom>
          <a:solidFill>
            <a:schemeClr val="accent2">
              <a:lumMod val="40000"/>
              <a:lumOff val="60000"/>
            </a:schemeClr>
          </a:solidFill>
          <a:ln>
            <a:solidFill>
              <a:schemeClr val="accent1"/>
            </a:solidFill>
          </a:ln>
        </p:spPr>
        <p:txBody>
          <a:bodyPr wrap="none" rtlCol="0">
            <a:spAutoFit/>
          </a:bodyPr>
          <a:lstStyle/>
          <a:p>
            <a:r>
              <a:rPr lang="en-US" dirty="0"/>
              <a:t>INDIVIDUAL RISK</a:t>
            </a:r>
          </a:p>
        </p:txBody>
      </p:sp>
      <p:sp>
        <p:nvSpPr>
          <p:cNvPr id="56" name="TextBox 55">
            <a:extLst>
              <a:ext uri="{FF2B5EF4-FFF2-40B4-BE49-F238E27FC236}">
                <a16:creationId xmlns:a16="http://schemas.microsoft.com/office/drawing/2014/main" id="{34760CB3-AC04-B940-9045-28FDEF729DD3}"/>
              </a:ext>
            </a:extLst>
          </p:cNvPr>
          <p:cNvSpPr txBox="1"/>
          <p:nvPr/>
        </p:nvSpPr>
        <p:spPr>
          <a:xfrm>
            <a:off x="6782977" y="1007824"/>
            <a:ext cx="4918385" cy="1631216"/>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wrap="square" rtlCol="0">
            <a:spAutoFit/>
          </a:bodyPr>
          <a:lstStyle/>
          <a:p>
            <a:r>
              <a:rPr lang="en-US" sz="2000" dirty="0">
                <a:solidFill>
                  <a:srgbClr val="7030A0"/>
                </a:solidFill>
              </a:rPr>
              <a:t>Health Canada implies that vaccines are </a:t>
            </a:r>
            <a:r>
              <a:rPr lang="en-US" sz="2000" u="sng" dirty="0">
                <a:solidFill>
                  <a:srgbClr val="7030A0"/>
                </a:solidFill>
              </a:rPr>
              <a:t>safe</a:t>
            </a:r>
            <a:r>
              <a:rPr lang="en-US" sz="2000" dirty="0">
                <a:solidFill>
                  <a:srgbClr val="7030A0"/>
                </a:solidFill>
              </a:rPr>
              <a:t> at 1 death per 75,000 fully vaccinated (</a:t>
            </a:r>
            <a:r>
              <a:rPr lang="en-US" sz="2000" dirty="0"/>
              <a:t>2 jab</a:t>
            </a:r>
            <a:r>
              <a:rPr lang="en-US" sz="2000" dirty="0">
                <a:solidFill>
                  <a:srgbClr val="7030A0"/>
                </a:solidFill>
              </a:rPr>
              <a:t>). Using the same criteria you are </a:t>
            </a:r>
            <a:r>
              <a:rPr lang="en-US" sz="2000" u="sng" dirty="0">
                <a:solidFill>
                  <a:srgbClr val="7030A0"/>
                </a:solidFill>
              </a:rPr>
              <a:t>safe</a:t>
            </a:r>
            <a:r>
              <a:rPr lang="en-US" sz="2000" dirty="0">
                <a:solidFill>
                  <a:srgbClr val="7030A0"/>
                </a:solidFill>
              </a:rPr>
              <a:t> from </a:t>
            </a:r>
            <a:r>
              <a:rPr lang="en-US" sz="2000" dirty="0" err="1">
                <a:solidFill>
                  <a:srgbClr val="7030A0"/>
                </a:solidFill>
              </a:rPr>
              <a:t>covid</a:t>
            </a:r>
            <a:r>
              <a:rPr lang="en-US" sz="2000" dirty="0">
                <a:solidFill>
                  <a:srgbClr val="7030A0"/>
                </a:solidFill>
              </a:rPr>
              <a:t> above in the red shaded area without mitigation. </a:t>
            </a:r>
          </a:p>
        </p:txBody>
      </p:sp>
      <p:pic>
        <p:nvPicPr>
          <p:cNvPr id="4" name="Picture 3">
            <a:extLst>
              <a:ext uri="{FF2B5EF4-FFF2-40B4-BE49-F238E27FC236}">
                <a16:creationId xmlns:a16="http://schemas.microsoft.com/office/drawing/2014/main" id="{ED9B1791-F230-D64C-B7B1-097030A1029F}"/>
              </a:ext>
            </a:extLst>
          </p:cNvPr>
          <p:cNvPicPr>
            <a:picLocks noChangeAspect="1"/>
          </p:cNvPicPr>
          <p:nvPr/>
        </p:nvPicPr>
        <p:blipFill>
          <a:blip r:embed="rId3"/>
          <a:stretch>
            <a:fillRect/>
          </a:stretch>
        </p:blipFill>
        <p:spPr>
          <a:xfrm>
            <a:off x="514128" y="656611"/>
            <a:ext cx="4840633" cy="2887640"/>
          </a:xfrm>
          <a:prstGeom prst="rect">
            <a:avLst/>
          </a:prstGeom>
        </p:spPr>
      </p:pic>
    </p:spTree>
    <p:extLst>
      <p:ext uri="{BB962C8B-B14F-4D97-AF65-F5344CB8AC3E}">
        <p14:creationId xmlns:p14="http://schemas.microsoft.com/office/powerpoint/2010/main" val="396553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D3A6C5-228C-474D-A1D4-4D25949FA51F}"/>
              </a:ext>
            </a:extLst>
          </p:cNvPr>
          <p:cNvSpPr txBox="1"/>
          <p:nvPr/>
        </p:nvSpPr>
        <p:spPr>
          <a:xfrm>
            <a:off x="8964184" y="192731"/>
            <a:ext cx="2987677" cy="369332"/>
          </a:xfrm>
          <a:prstGeom prst="rect">
            <a:avLst/>
          </a:prstGeom>
          <a:solidFill>
            <a:schemeClr val="accent2">
              <a:lumMod val="40000"/>
              <a:lumOff val="60000"/>
            </a:schemeClr>
          </a:solidFill>
          <a:ln>
            <a:solidFill>
              <a:schemeClr val="accent1"/>
            </a:solidFill>
          </a:ln>
        </p:spPr>
        <p:txBody>
          <a:bodyPr wrap="none" rtlCol="0">
            <a:spAutoFit/>
          </a:bodyPr>
          <a:lstStyle/>
          <a:p>
            <a:r>
              <a:rPr lang="en-US" dirty="0"/>
              <a:t>INDIVIDUAL &amp; NATIONAL RISK</a:t>
            </a:r>
          </a:p>
        </p:txBody>
      </p:sp>
      <p:sp>
        <p:nvSpPr>
          <p:cNvPr id="6" name="TextBox 5">
            <a:extLst>
              <a:ext uri="{FF2B5EF4-FFF2-40B4-BE49-F238E27FC236}">
                <a16:creationId xmlns:a16="http://schemas.microsoft.com/office/drawing/2014/main" id="{B9E4341D-3CCB-6C44-89EF-A05B4AC72EB2}"/>
              </a:ext>
            </a:extLst>
          </p:cNvPr>
          <p:cNvSpPr txBox="1"/>
          <p:nvPr/>
        </p:nvSpPr>
        <p:spPr>
          <a:xfrm>
            <a:off x="7768088" y="2229566"/>
            <a:ext cx="4284211" cy="341632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solidFill>
              <a:schemeClr val="accent4"/>
            </a:solidFill>
          </a:ln>
        </p:spPr>
        <p:txBody>
          <a:bodyPr wrap="square" rtlCol="0">
            <a:spAutoFit/>
          </a:bodyPr>
          <a:lstStyle/>
          <a:p>
            <a:r>
              <a:rPr lang="en-US" sz="2400" dirty="0"/>
              <a:t>This is an example of 4 of 10 countries with a combined population of 438M – compared to G7 average (168x better results) avoided over 1M deaths</a:t>
            </a:r>
          </a:p>
          <a:p>
            <a:r>
              <a:rPr lang="en-US" sz="2400" dirty="0"/>
              <a:t>For CANADA these results would have meant about a 98% reduction or 50,000 fewer deaths </a:t>
            </a:r>
          </a:p>
        </p:txBody>
      </p:sp>
      <p:sp>
        <p:nvSpPr>
          <p:cNvPr id="9" name="TextBox 8">
            <a:extLst>
              <a:ext uri="{FF2B5EF4-FFF2-40B4-BE49-F238E27FC236}">
                <a16:creationId xmlns:a16="http://schemas.microsoft.com/office/drawing/2014/main" id="{C27FACA2-0ED7-084E-A476-CBBC33A23FB1}"/>
              </a:ext>
            </a:extLst>
          </p:cNvPr>
          <p:cNvSpPr txBox="1"/>
          <p:nvPr/>
        </p:nvSpPr>
        <p:spPr>
          <a:xfrm>
            <a:off x="814039" y="192731"/>
            <a:ext cx="5326330" cy="461665"/>
          </a:xfrm>
          <a:prstGeom prst="rect">
            <a:avLst/>
          </a:prstGeom>
          <a:noFill/>
        </p:spPr>
        <p:txBody>
          <a:bodyPr wrap="none" rtlCol="0">
            <a:spAutoFit/>
          </a:bodyPr>
          <a:lstStyle/>
          <a:p>
            <a:r>
              <a:rPr lang="en-US" sz="2400" dirty="0"/>
              <a:t>10 Countries DID NOT HAVE A PANDEMIC</a:t>
            </a:r>
          </a:p>
        </p:txBody>
      </p:sp>
      <p:pic>
        <p:nvPicPr>
          <p:cNvPr id="11" name="Picture 10">
            <a:extLst>
              <a:ext uri="{FF2B5EF4-FFF2-40B4-BE49-F238E27FC236}">
                <a16:creationId xmlns:a16="http://schemas.microsoft.com/office/drawing/2014/main" id="{8FDE3A95-6480-CC48-B05A-C35B7F03A584}"/>
              </a:ext>
            </a:extLst>
          </p:cNvPr>
          <p:cNvPicPr>
            <a:picLocks noChangeAspect="1"/>
          </p:cNvPicPr>
          <p:nvPr/>
        </p:nvPicPr>
        <p:blipFill>
          <a:blip r:embed="rId2"/>
          <a:stretch>
            <a:fillRect/>
          </a:stretch>
        </p:blipFill>
        <p:spPr>
          <a:xfrm>
            <a:off x="345688" y="988277"/>
            <a:ext cx="6933068" cy="3483362"/>
          </a:xfrm>
          <a:prstGeom prst="rect">
            <a:avLst/>
          </a:prstGeom>
        </p:spPr>
      </p:pic>
      <p:sp>
        <p:nvSpPr>
          <p:cNvPr id="12" name="Left Arrow 11">
            <a:extLst>
              <a:ext uri="{FF2B5EF4-FFF2-40B4-BE49-F238E27FC236}">
                <a16:creationId xmlns:a16="http://schemas.microsoft.com/office/drawing/2014/main" id="{0E54756E-C8FD-D045-8621-2D201E931A3D}"/>
              </a:ext>
            </a:extLst>
          </p:cNvPr>
          <p:cNvSpPr/>
          <p:nvPr/>
        </p:nvSpPr>
        <p:spPr>
          <a:xfrm>
            <a:off x="7278885" y="3383729"/>
            <a:ext cx="489204" cy="27387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DBACEDB-FE0B-B24A-AF95-D1F272868B2E}"/>
              </a:ext>
            </a:extLst>
          </p:cNvPr>
          <p:cNvSpPr txBox="1"/>
          <p:nvPr/>
        </p:nvSpPr>
        <p:spPr>
          <a:xfrm>
            <a:off x="345688" y="5003800"/>
            <a:ext cx="6829812" cy="1200329"/>
          </a:xfrm>
          <a:prstGeom prst="rect">
            <a:avLst/>
          </a:prstGeom>
          <a:noFill/>
        </p:spPr>
        <p:txBody>
          <a:bodyPr wrap="square" rtlCol="0">
            <a:spAutoFit/>
          </a:bodyPr>
          <a:lstStyle/>
          <a:p>
            <a:r>
              <a:rPr lang="en-US" sz="2400" dirty="0"/>
              <a:t>Wouldn’t “science” or just due diligence want to know why 10 countries did not have a pandemic? Didn’t we have money to assess this? </a:t>
            </a:r>
            <a:r>
              <a:rPr lang="en-US" sz="2400" dirty="0">
                <a:solidFill>
                  <a:srgbClr val="FF0000"/>
                </a:solidFill>
              </a:rPr>
              <a:t>$566B </a:t>
            </a:r>
          </a:p>
        </p:txBody>
      </p:sp>
    </p:spTree>
    <p:extLst>
      <p:ext uri="{BB962C8B-B14F-4D97-AF65-F5344CB8AC3E}">
        <p14:creationId xmlns:p14="http://schemas.microsoft.com/office/powerpoint/2010/main" val="942946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028926-9481-D846-BBDE-90697C7B6F94}"/>
              </a:ext>
            </a:extLst>
          </p:cNvPr>
          <p:cNvPicPr>
            <a:picLocks noChangeAspect="1"/>
          </p:cNvPicPr>
          <p:nvPr/>
        </p:nvPicPr>
        <p:blipFill>
          <a:blip r:embed="rId3"/>
          <a:stretch>
            <a:fillRect/>
          </a:stretch>
        </p:blipFill>
        <p:spPr>
          <a:xfrm>
            <a:off x="614855" y="1811778"/>
            <a:ext cx="10608668" cy="3657394"/>
          </a:xfrm>
          <a:prstGeom prst="rect">
            <a:avLst/>
          </a:prstGeom>
        </p:spPr>
      </p:pic>
      <p:sp>
        <p:nvSpPr>
          <p:cNvPr id="19" name="TextBox 18">
            <a:extLst>
              <a:ext uri="{FF2B5EF4-FFF2-40B4-BE49-F238E27FC236}">
                <a16:creationId xmlns:a16="http://schemas.microsoft.com/office/drawing/2014/main" id="{3440FD61-88D2-BD4C-BF22-3F30B05C5C93}"/>
              </a:ext>
            </a:extLst>
          </p:cNvPr>
          <p:cNvSpPr txBox="1"/>
          <p:nvPr/>
        </p:nvSpPr>
        <p:spPr>
          <a:xfrm>
            <a:off x="91634" y="111631"/>
            <a:ext cx="6148606" cy="584775"/>
          </a:xfrm>
          <a:prstGeom prst="rect">
            <a:avLst/>
          </a:prstGeom>
          <a:noFill/>
        </p:spPr>
        <p:txBody>
          <a:bodyPr wrap="none" rtlCol="0">
            <a:spAutoFit/>
          </a:bodyPr>
          <a:lstStyle/>
          <a:p>
            <a:r>
              <a:rPr lang="en-US" sz="3200" dirty="0"/>
              <a:t>Mitigation Effectiveness - Lockdown</a:t>
            </a:r>
          </a:p>
        </p:txBody>
      </p:sp>
      <p:sp>
        <p:nvSpPr>
          <p:cNvPr id="20" name="TextBox 19">
            <a:extLst>
              <a:ext uri="{FF2B5EF4-FFF2-40B4-BE49-F238E27FC236}">
                <a16:creationId xmlns:a16="http://schemas.microsoft.com/office/drawing/2014/main" id="{E0247608-FE61-CD45-818D-965D15E7E794}"/>
              </a:ext>
            </a:extLst>
          </p:cNvPr>
          <p:cNvSpPr txBox="1"/>
          <p:nvPr/>
        </p:nvSpPr>
        <p:spPr>
          <a:xfrm>
            <a:off x="1854057" y="1913759"/>
            <a:ext cx="1776046" cy="923330"/>
          </a:xfrm>
          <a:prstGeom prst="rect">
            <a:avLst/>
          </a:prstGeom>
          <a:noFill/>
        </p:spPr>
        <p:txBody>
          <a:bodyPr wrap="square" rtlCol="0">
            <a:spAutoFit/>
          </a:bodyPr>
          <a:lstStyle/>
          <a:p>
            <a:pPr algn="ctr"/>
            <a:r>
              <a:rPr lang="en-US" dirty="0" err="1"/>
              <a:t>Covid</a:t>
            </a:r>
            <a:r>
              <a:rPr lang="en-US" dirty="0"/>
              <a:t> deaths per million pop </a:t>
            </a:r>
          </a:p>
          <a:p>
            <a:pPr algn="ctr"/>
            <a:r>
              <a:rPr lang="en-US" dirty="0"/>
              <a:t>UK &amp; Sweden</a:t>
            </a:r>
          </a:p>
        </p:txBody>
      </p:sp>
      <p:sp>
        <p:nvSpPr>
          <p:cNvPr id="7" name="Rectangle 6">
            <a:extLst>
              <a:ext uri="{FF2B5EF4-FFF2-40B4-BE49-F238E27FC236}">
                <a16:creationId xmlns:a16="http://schemas.microsoft.com/office/drawing/2014/main" id="{B481FFA3-9A56-D24A-A480-26D38ABFF7CA}"/>
              </a:ext>
            </a:extLst>
          </p:cNvPr>
          <p:cNvSpPr/>
          <p:nvPr/>
        </p:nvSpPr>
        <p:spPr>
          <a:xfrm>
            <a:off x="6533147" y="399770"/>
            <a:ext cx="5185098" cy="29885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rPr>
              <a:t>Dr. Anders </a:t>
            </a:r>
            <a:r>
              <a:rPr lang="en-US" sz="2000" b="1" dirty="0" err="1">
                <a:solidFill>
                  <a:schemeClr val="tx1"/>
                </a:solidFill>
              </a:rPr>
              <a:t>Tegnell</a:t>
            </a:r>
            <a:r>
              <a:rPr lang="en-US" sz="2000" b="1" dirty="0">
                <a:solidFill>
                  <a:schemeClr val="tx1"/>
                </a:solidFill>
              </a:rPr>
              <a:t> – Swedish State Epidemiologist </a:t>
            </a:r>
            <a:r>
              <a:rPr lang="en-US" b="1" dirty="0">
                <a:solidFill>
                  <a:srgbClr val="FF0000"/>
                </a:solidFill>
              </a:rPr>
              <a:t>“The cost of locking down would be horrifyingly high”</a:t>
            </a:r>
          </a:p>
          <a:p>
            <a:endParaRPr lang="en-US" dirty="0">
              <a:solidFill>
                <a:schemeClr val="tx1"/>
              </a:solidFill>
            </a:endParaRPr>
          </a:p>
          <a:p>
            <a:pPr marL="285750" indent="-285750">
              <a:buFont typeface="Arial" panose="020B0604020202020204" pitchFamily="34" charset="0"/>
              <a:buChar char="•"/>
            </a:pPr>
            <a:r>
              <a:rPr lang="en-US" dirty="0">
                <a:solidFill>
                  <a:schemeClr val="tx1"/>
                </a:solidFill>
              </a:rPr>
              <a:t>Swedish population advised to work from home, </a:t>
            </a:r>
          </a:p>
          <a:p>
            <a:pPr marL="285750" indent="-285750">
              <a:buFont typeface="Arial" panose="020B0604020202020204" pitchFamily="34" charset="0"/>
              <a:buChar char="•"/>
            </a:pPr>
            <a:r>
              <a:rPr lang="en-US" dirty="0">
                <a:solidFill>
                  <a:schemeClr val="tx1"/>
                </a:solidFill>
              </a:rPr>
              <a:t>Schools not closed - online teaching for over 16 only</a:t>
            </a:r>
          </a:p>
          <a:p>
            <a:pPr marL="285750" indent="-285750">
              <a:buFont typeface="Arial" panose="020B0604020202020204" pitchFamily="34" charset="0"/>
              <a:buChar char="•"/>
            </a:pPr>
            <a:r>
              <a:rPr lang="en-US" dirty="0">
                <a:solidFill>
                  <a:schemeClr val="tx1"/>
                </a:solidFill>
              </a:rPr>
              <a:t>Advised safest outdoors</a:t>
            </a:r>
          </a:p>
          <a:p>
            <a:pPr marL="285750" indent="-285750">
              <a:buFont typeface="Arial" panose="020B0604020202020204" pitchFamily="34" charset="0"/>
              <a:buChar char="•"/>
            </a:pPr>
            <a:r>
              <a:rPr lang="en-US" dirty="0">
                <a:solidFill>
                  <a:schemeClr val="tx1"/>
                </a:solidFill>
              </a:rPr>
              <a:t>Ban on gatherings over 50, </a:t>
            </a:r>
          </a:p>
          <a:p>
            <a:pPr marL="285750" indent="-285750">
              <a:buFont typeface="Arial" panose="020B0604020202020204" pitchFamily="34" charset="0"/>
              <a:buChar char="•"/>
            </a:pPr>
            <a:r>
              <a:rPr lang="en-US" dirty="0">
                <a:solidFill>
                  <a:schemeClr val="tx1"/>
                </a:solidFill>
              </a:rPr>
              <a:t>A few rules for restaurants, </a:t>
            </a:r>
          </a:p>
          <a:p>
            <a:pPr marL="285750" indent="-285750">
              <a:buFont typeface="Arial" panose="020B0604020202020204" pitchFamily="34" charset="0"/>
              <a:buChar char="•"/>
            </a:pPr>
            <a:r>
              <a:rPr lang="en-US" dirty="0">
                <a:solidFill>
                  <a:schemeClr val="tx1"/>
                </a:solidFill>
              </a:rPr>
              <a:t>Other </a:t>
            </a:r>
            <a:r>
              <a:rPr lang="en-US" dirty="0" err="1">
                <a:solidFill>
                  <a:schemeClr val="tx1"/>
                </a:solidFill>
              </a:rPr>
              <a:t>covid</a:t>
            </a:r>
            <a:r>
              <a:rPr lang="en-US" dirty="0">
                <a:solidFill>
                  <a:schemeClr val="tx1"/>
                </a:solidFill>
              </a:rPr>
              <a:t> measures entirely voluntary</a:t>
            </a:r>
          </a:p>
        </p:txBody>
      </p:sp>
      <p:sp>
        <p:nvSpPr>
          <p:cNvPr id="33" name="TextBox 32">
            <a:extLst>
              <a:ext uri="{FF2B5EF4-FFF2-40B4-BE49-F238E27FC236}">
                <a16:creationId xmlns:a16="http://schemas.microsoft.com/office/drawing/2014/main" id="{3544B4D3-B25A-514F-B4B2-A55F2C8F9AE6}"/>
              </a:ext>
            </a:extLst>
          </p:cNvPr>
          <p:cNvSpPr txBox="1"/>
          <p:nvPr/>
        </p:nvSpPr>
        <p:spPr>
          <a:xfrm rot="16200000">
            <a:off x="-1879371" y="3126692"/>
            <a:ext cx="4465232" cy="523220"/>
          </a:xfrm>
          <a:prstGeom prst="rect">
            <a:avLst/>
          </a:prstGeom>
          <a:noFill/>
        </p:spPr>
        <p:txBody>
          <a:bodyPr wrap="square" rtlCol="0">
            <a:spAutoFit/>
          </a:bodyPr>
          <a:lstStyle/>
          <a:p>
            <a:r>
              <a:rPr lang="en-US" sz="1400" dirty="0"/>
              <a:t>Chart from a screenshot of Dr. John Campbell – YouTube talk entitled “Sweden, never locked down” </a:t>
            </a:r>
          </a:p>
        </p:txBody>
      </p:sp>
      <p:sp>
        <p:nvSpPr>
          <p:cNvPr id="35" name="TextBox 34">
            <a:extLst>
              <a:ext uri="{FF2B5EF4-FFF2-40B4-BE49-F238E27FC236}">
                <a16:creationId xmlns:a16="http://schemas.microsoft.com/office/drawing/2014/main" id="{1BCC8F3F-8062-FE4C-BBA3-F53C9803AEFC}"/>
              </a:ext>
            </a:extLst>
          </p:cNvPr>
          <p:cNvSpPr txBox="1"/>
          <p:nvPr/>
        </p:nvSpPr>
        <p:spPr>
          <a:xfrm>
            <a:off x="614855" y="5473565"/>
            <a:ext cx="10994580"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Sweden, without locking down, achieved better </a:t>
            </a:r>
            <a:r>
              <a:rPr lang="en-US" sz="2000" dirty="0" err="1"/>
              <a:t>covid</a:t>
            </a:r>
            <a:r>
              <a:rPr lang="en-US" sz="2000" dirty="0"/>
              <a:t> results than other G7 countries such as USA, Italy, UK, &amp; France which had some of the most stringent lockdowns</a:t>
            </a:r>
          </a:p>
          <a:p>
            <a:pPr marL="342900" indent="-342900">
              <a:buFont typeface="Arial" panose="020B0604020202020204" pitchFamily="34" charset="0"/>
              <a:buChar char="•"/>
            </a:pPr>
            <a:r>
              <a:rPr lang="en-US" sz="2000" b="1" dirty="0">
                <a:solidFill>
                  <a:srgbClr val="7030A0"/>
                </a:solidFill>
              </a:rPr>
              <a:t>Doesn’t science have curiosity? Don’t we want to understand how an alternate approach was working? Didn’t we have money to research this? </a:t>
            </a:r>
            <a:r>
              <a:rPr lang="en-US" sz="2000" b="1" dirty="0">
                <a:solidFill>
                  <a:srgbClr val="FF0000"/>
                </a:solidFill>
              </a:rPr>
              <a:t>$566B</a:t>
            </a:r>
          </a:p>
          <a:p>
            <a:endParaRPr lang="en-US" sz="2000" b="1" dirty="0">
              <a:solidFill>
                <a:srgbClr val="7030A0"/>
              </a:solidFill>
            </a:endParaRPr>
          </a:p>
        </p:txBody>
      </p:sp>
      <p:grpSp>
        <p:nvGrpSpPr>
          <p:cNvPr id="44" name="Group 43">
            <a:extLst>
              <a:ext uri="{FF2B5EF4-FFF2-40B4-BE49-F238E27FC236}">
                <a16:creationId xmlns:a16="http://schemas.microsoft.com/office/drawing/2014/main" id="{CA1987F3-99E5-2545-929E-45CCEA697AAF}"/>
              </a:ext>
            </a:extLst>
          </p:cNvPr>
          <p:cNvGrpSpPr/>
          <p:nvPr/>
        </p:nvGrpSpPr>
        <p:grpSpPr>
          <a:xfrm>
            <a:off x="1508606" y="4400260"/>
            <a:ext cx="8099984" cy="676565"/>
            <a:chOff x="1508606" y="4400260"/>
            <a:chExt cx="8099984" cy="676565"/>
          </a:xfrm>
        </p:grpSpPr>
        <p:sp>
          <p:nvSpPr>
            <p:cNvPr id="36" name="Down Arrow 35">
              <a:extLst>
                <a:ext uri="{FF2B5EF4-FFF2-40B4-BE49-F238E27FC236}">
                  <a16:creationId xmlns:a16="http://schemas.microsoft.com/office/drawing/2014/main" id="{C9787788-2E6B-D04A-8B46-6511360919F1}"/>
                </a:ext>
              </a:extLst>
            </p:cNvPr>
            <p:cNvSpPr/>
            <p:nvPr/>
          </p:nvSpPr>
          <p:spPr>
            <a:xfrm>
              <a:off x="2331490" y="4429125"/>
              <a:ext cx="23812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7" name="Down Arrow 36">
              <a:extLst>
                <a:ext uri="{FF2B5EF4-FFF2-40B4-BE49-F238E27FC236}">
                  <a16:creationId xmlns:a16="http://schemas.microsoft.com/office/drawing/2014/main" id="{1BF7171C-1901-1C4C-96E8-766AAE907B43}"/>
                </a:ext>
              </a:extLst>
            </p:cNvPr>
            <p:cNvSpPr/>
            <p:nvPr/>
          </p:nvSpPr>
          <p:spPr>
            <a:xfrm>
              <a:off x="4286249" y="4429125"/>
              <a:ext cx="23812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8" name="Down Arrow 37">
              <a:extLst>
                <a:ext uri="{FF2B5EF4-FFF2-40B4-BE49-F238E27FC236}">
                  <a16:creationId xmlns:a16="http://schemas.microsoft.com/office/drawing/2014/main" id="{B5D2DC88-BE8F-8943-8316-A7AF372035AB}"/>
                </a:ext>
              </a:extLst>
            </p:cNvPr>
            <p:cNvSpPr/>
            <p:nvPr/>
          </p:nvSpPr>
          <p:spPr>
            <a:xfrm>
              <a:off x="7370215" y="4429125"/>
              <a:ext cx="23812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9" name="Down Arrow 38">
              <a:extLst>
                <a:ext uri="{FF2B5EF4-FFF2-40B4-BE49-F238E27FC236}">
                  <a16:creationId xmlns:a16="http://schemas.microsoft.com/office/drawing/2014/main" id="{2A564D69-FDEA-EE4B-9D50-CD0750B072FD}"/>
                </a:ext>
              </a:extLst>
            </p:cNvPr>
            <p:cNvSpPr/>
            <p:nvPr/>
          </p:nvSpPr>
          <p:spPr>
            <a:xfrm>
              <a:off x="9370465" y="4429125"/>
              <a:ext cx="23812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0" name="Down Arrow 39">
              <a:extLst>
                <a:ext uri="{FF2B5EF4-FFF2-40B4-BE49-F238E27FC236}">
                  <a16:creationId xmlns:a16="http://schemas.microsoft.com/office/drawing/2014/main" id="{62840ECD-0048-8443-928E-101D77D4AC23}"/>
                </a:ext>
              </a:extLst>
            </p:cNvPr>
            <p:cNvSpPr/>
            <p:nvPr/>
          </p:nvSpPr>
          <p:spPr>
            <a:xfrm rot="10800000">
              <a:off x="8701141" y="4410075"/>
              <a:ext cx="23812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1" name="Down Arrow 40">
              <a:extLst>
                <a:ext uri="{FF2B5EF4-FFF2-40B4-BE49-F238E27FC236}">
                  <a16:creationId xmlns:a16="http://schemas.microsoft.com/office/drawing/2014/main" id="{66E513C5-C683-3848-BD46-9EC796E1814B}"/>
                </a:ext>
              </a:extLst>
            </p:cNvPr>
            <p:cNvSpPr/>
            <p:nvPr/>
          </p:nvSpPr>
          <p:spPr>
            <a:xfrm rot="10800000">
              <a:off x="6230479" y="4410075"/>
              <a:ext cx="23812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2" name="Down Arrow 41">
              <a:extLst>
                <a:ext uri="{FF2B5EF4-FFF2-40B4-BE49-F238E27FC236}">
                  <a16:creationId xmlns:a16="http://schemas.microsoft.com/office/drawing/2014/main" id="{28276D4A-BE53-884D-AD4A-27DAA377D199}"/>
                </a:ext>
              </a:extLst>
            </p:cNvPr>
            <p:cNvSpPr/>
            <p:nvPr/>
          </p:nvSpPr>
          <p:spPr>
            <a:xfrm rot="10800000">
              <a:off x="3123540" y="4400260"/>
              <a:ext cx="23812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3" name="Down Arrow 42">
              <a:extLst>
                <a:ext uri="{FF2B5EF4-FFF2-40B4-BE49-F238E27FC236}">
                  <a16:creationId xmlns:a16="http://schemas.microsoft.com/office/drawing/2014/main" id="{16B967E8-EB1F-1843-85D8-E6B649615855}"/>
                </a:ext>
              </a:extLst>
            </p:cNvPr>
            <p:cNvSpPr/>
            <p:nvPr/>
          </p:nvSpPr>
          <p:spPr>
            <a:xfrm rot="10800000">
              <a:off x="1508606" y="4400260"/>
              <a:ext cx="238125"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cxnSp>
        <p:nvCxnSpPr>
          <p:cNvPr id="46" name="Straight Connector 45">
            <a:extLst>
              <a:ext uri="{FF2B5EF4-FFF2-40B4-BE49-F238E27FC236}">
                <a16:creationId xmlns:a16="http://schemas.microsoft.com/office/drawing/2014/main" id="{F0ED49A4-47A4-704A-9807-3093A5A9EA4D}"/>
              </a:ext>
            </a:extLst>
          </p:cNvPr>
          <p:cNvCxnSpPr>
            <a:cxnSpLocks/>
          </p:cNvCxnSpPr>
          <p:nvPr/>
        </p:nvCxnSpPr>
        <p:spPr>
          <a:xfrm flipV="1">
            <a:off x="3696605" y="1884784"/>
            <a:ext cx="0" cy="325059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0DDDF8C-1016-C74B-B203-BABEC99359A1}"/>
              </a:ext>
            </a:extLst>
          </p:cNvPr>
          <p:cNvSpPr txBox="1"/>
          <p:nvPr/>
        </p:nvSpPr>
        <p:spPr>
          <a:xfrm rot="16200000">
            <a:off x="2925058" y="4112639"/>
            <a:ext cx="1306768" cy="369332"/>
          </a:xfrm>
          <a:prstGeom prst="rect">
            <a:avLst/>
          </a:prstGeom>
          <a:noFill/>
        </p:spPr>
        <p:txBody>
          <a:bodyPr wrap="none" rtlCol="0">
            <a:spAutoFit/>
          </a:bodyPr>
          <a:lstStyle/>
          <a:p>
            <a:r>
              <a:rPr lang="en-US" dirty="0"/>
              <a:t>End of 2020</a:t>
            </a:r>
          </a:p>
        </p:txBody>
      </p:sp>
      <p:sp>
        <p:nvSpPr>
          <p:cNvPr id="50" name="TextBox 49">
            <a:extLst>
              <a:ext uri="{FF2B5EF4-FFF2-40B4-BE49-F238E27FC236}">
                <a16:creationId xmlns:a16="http://schemas.microsoft.com/office/drawing/2014/main" id="{AF895C92-847A-3A49-9173-365A76CA8CD3}"/>
              </a:ext>
            </a:extLst>
          </p:cNvPr>
          <p:cNvSpPr txBox="1"/>
          <p:nvPr/>
        </p:nvSpPr>
        <p:spPr>
          <a:xfrm>
            <a:off x="314348" y="788674"/>
            <a:ext cx="6035193" cy="646331"/>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txBody>
          <a:bodyPr wrap="square" rtlCol="0">
            <a:spAutoFit/>
          </a:bodyPr>
          <a:lstStyle/>
          <a:p>
            <a:r>
              <a:rPr lang="en-US" dirty="0"/>
              <a:t>South Dakota was the only state in the USA that had ZERO lockdowns – 21 lockdown states had a higher </a:t>
            </a:r>
            <a:r>
              <a:rPr lang="en-US" dirty="0" err="1"/>
              <a:t>covid</a:t>
            </a:r>
            <a:r>
              <a:rPr lang="en-US" dirty="0"/>
              <a:t> death rate</a:t>
            </a:r>
          </a:p>
        </p:txBody>
      </p:sp>
    </p:spTree>
    <p:extLst>
      <p:ext uri="{BB962C8B-B14F-4D97-AF65-F5344CB8AC3E}">
        <p14:creationId xmlns:p14="http://schemas.microsoft.com/office/powerpoint/2010/main" val="195582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66462-DCED-314A-8122-2AAF2D2B4655}"/>
              </a:ext>
            </a:extLst>
          </p:cNvPr>
          <p:cNvSpPr>
            <a:spLocks noGrp="1"/>
          </p:cNvSpPr>
          <p:nvPr>
            <p:ph type="title"/>
          </p:nvPr>
        </p:nvSpPr>
        <p:spPr>
          <a:xfrm>
            <a:off x="763675" y="138056"/>
            <a:ext cx="10515600" cy="696786"/>
          </a:xfrm>
        </p:spPr>
        <p:txBody>
          <a:bodyPr/>
          <a:lstStyle/>
          <a:p>
            <a:r>
              <a:rPr lang="en-US" dirty="0"/>
              <a:t>Alberta ICU Capacity / Restrictions</a:t>
            </a:r>
          </a:p>
        </p:txBody>
      </p:sp>
      <p:pic>
        <p:nvPicPr>
          <p:cNvPr id="5" name="Picture 4">
            <a:extLst>
              <a:ext uri="{FF2B5EF4-FFF2-40B4-BE49-F238E27FC236}">
                <a16:creationId xmlns:a16="http://schemas.microsoft.com/office/drawing/2014/main" id="{7B5E0E2A-023B-FC4D-8515-4C748B051B27}"/>
              </a:ext>
            </a:extLst>
          </p:cNvPr>
          <p:cNvPicPr>
            <a:picLocks noChangeAspect="1"/>
          </p:cNvPicPr>
          <p:nvPr/>
        </p:nvPicPr>
        <p:blipFill>
          <a:blip r:embed="rId2"/>
          <a:stretch>
            <a:fillRect/>
          </a:stretch>
        </p:blipFill>
        <p:spPr>
          <a:xfrm>
            <a:off x="41770" y="1499956"/>
            <a:ext cx="12192000" cy="4819351"/>
          </a:xfrm>
          <a:prstGeom prst="rect">
            <a:avLst/>
          </a:prstGeom>
        </p:spPr>
      </p:pic>
      <p:cxnSp>
        <p:nvCxnSpPr>
          <p:cNvPr id="7" name="Straight Connector 6">
            <a:extLst>
              <a:ext uri="{FF2B5EF4-FFF2-40B4-BE49-F238E27FC236}">
                <a16:creationId xmlns:a16="http://schemas.microsoft.com/office/drawing/2014/main" id="{21D7B180-5EFF-5D4E-8271-41CCFE1B5784}"/>
              </a:ext>
            </a:extLst>
          </p:cNvPr>
          <p:cNvCxnSpPr>
            <a:cxnSpLocks/>
          </p:cNvCxnSpPr>
          <p:nvPr/>
        </p:nvCxnSpPr>
        <p:spPr>
          <a:xfrm>
            <a:off x="763675" y="4853354"/>
            <a:ext cx="1104732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571D367-C6A6-A249-8107-6D2F4FDE9E16}"/>
              </a:ext>
            </a:extLst>
          </p:cNvPr>
          <p:cNvSpPr txBox="1"/>
          <p:nvPr/>
        </p:nvSpPr>
        <p:spPr>
          <a:xfrm>
            <a:off x="1111624" y="4572000"/>
            <a:ext cx="1909497" cy="369332"/>
          </a:xfrm>
          <a:prstGeom prst="rect">
            <a:avLst/>
          </a:prstGeom>
          <a:noFill/>
        </p:spPr>
        <p:txBody>
          <a:bodyPr wrap="none" rtlCol="0">
            <a:spAutoFit/>
          </a:bodyPr>
          <a:lstStyle/>
          <a:p>
            <a:r>
              <a:rPr lang="en-US" dirty="0"/>
              <a:t>ICU Capacity (225)</a:t>
            </a:r>
          </a:p>
        </p:txBody>
      </p:sp>
      <p:pic>
        <p:nvPicPr>
          <p:cNvPr id="10" name="Picture 9">
            <a:extLst>
              <a:ext uri="{FF2B5EF4-FFF2-40B4-BE49-F238E27FC236}">
                <a16:creationId xmlns:a16="http://schemas.microsoft.com/office/drawing/2014/main" id="{51710549-4696-8347-8490-B5E4E534DB18}"/>
              </a:ext>
            </a:extLst>
          </p:cNvPr>
          <p:cNvPicPr>
            <a:picLocks noChangeAspect="1"/>
          </p:cNvPicPr>
          <p:nvPr/>
        </p:nvPicPr>
        <p:blipFill>
          <a:blip r:embed="rId3"/>
          <a:stretch>
            <a:fillRect/>
          </a:stretch>
        </p:blipFill>
        <p:spPr>
          <a:xfrm>
            <a:off x="855549" y="908243"/>
            <a:ext cx="3190264" cy="1533781"/>
          </a:xfrm>
          <a:prstGeom prst="rect">
            <a:avLst/>
          </a:prstGeom>
        </p:spPr>
      </p:pic>
      <p:grpSp>
        <p:nvGrpSpPr>
          <p:cNvPr id="13" name="Group 12">
            <a:extLst>
              <a:ext uri="{FF2B5EF4-FFF2-40B4-BE49-F238E27FC236}">
                <a16:creationId xmlns:a16="http://schemas.microsoft.com/office/drawing/2014/main" id="{F9DDE4BB-9D28-E444-B1E9-8639D96B678A}"/>
              </a:ext>
            </a:extLst>
          </p:cNvPr>
          <p:cNvGrpSpPr/>
          <p:nvPr/>
        </p:nvGrpSpPr>
        <p:grpSpPr>
          <a:xfrm>
            <a:off x="5519494" y="4455412"/>
            <a:ext cx="529413" cy="887323"/>
            <a:chOff x="5487339" y="3878054"/>
            <a:chExt cx="161643" cy="378416"/>
          </a:xfrm>
        </p:grpSpPr>
        <p:cxnSp>
          <p:nvCxnSpPr>
            <p:cNvPr id="11" name="Straight Connector 10">
              <a:extLst>
                <a:ext uri="{FF2B5EF4-FFF2-40B4-BE49-F238E27FC236}">
                  <a16:creationId xmlns:a16="http://schemas.microsoft.com/office/drawing/2014/main" id="{F47563BC-4C22-BA47-BB7E-B1D471309C6E}"/>
                </a:ext>
              </a:extLst>
            </p:cNvPr>
            <p:cNvCxnSpPr>
              <a:cxnSpLocks/>
            </p:cNvCxnSpPr>
            <p:nvPr/>
          </p:nvCxnSpPr>
          <p:spPr>
            <a:xfrm flipH="1">
              <a:off x="5489149" y="3878054"/>
              <a:ext cx="0" cy="378416"/>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riangle 11">
              <a:extLst>
                <a:ext uri="{FF2B5EF4-FFF2-40B4-BE49-F238E27FC236}">
                  <a16:creationId xmlns:a16="http://schemas.microsoft.com/office/drawing/2014/main" id="{6E5D671E-2472-DB46-A2DC-2D0E72EC7494}"/>
                </a:ext>
              </a:extLst>
            </p:cNvPr>
            <p:cNvSpPr/>
            <p:nvPr/>
          </p:nvSpPr>
          <p:spPr>
            <a:xfrm rot="5400000">
              <a:off x="5510473" y="3854921"/>
              <a:ext cx="115376" cy="161643"/>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675CC6F6-03D6-9B47-9355-B215A6860A64}"/>
              </a:ext>
            </a:extLst>
          </p:cNvPr>
          <p:cNvSpPr txBox="1"/>
          <p:nvPr/>
        </p:nvSpPr>
        <p:spPr>
          <a:xfrm>
            <a:off x="8525585" y="1377930"/>
            <a:ext cx="3285415" cy="92333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accent6">
                <a:lumMod val="75000"/>
              </a:schemeClr>
            </a:solidFill>
          </a:ln>
        </p:spPr>
        <p:txBody>
          <a:bodyPr wrap="square" rtlCol="0">
            <a:spAutoFit/>
          </a:bodyPr>
          <a:lstStyle/>
          <a:p>
            <a:r>
              <a:rPr lang="en-US" dirty="0"/>
              <a:t>July 9, 2021 - All age 40+ (99% of the “vulnerable”) have been provided vaccination opportunity</a:t>
            </a:r>
          </a:p>
        </p:txBody>
      </p:sp>
      <p:cxnSp>
        <p:nvCxnSpPr>
          <p:cNvPr id="16" name="Straight Arrow Connector 15">
            <a:extLst>
              <a:ext uri="{FF2B5EF4-FFF2-40B4-BE49-F238E27FC236}">
                <a16:creationId xmlns:a16="http://schemas.microsoft.com/office/drawing/2014/main" id="{1BD8C889-2E4C-D746-9831-A0E59E611F6F}"/>
              </a:ext>
            </a:extLst>
          </p:cNvPr>
          <p:cNvCxnSpPr>
            <a:cxnSpLocks/>
            <a:stCxn id="14" idx="1"/>
          </p:cNvCxnSpPr>
          <p:nvPr/>
        </p:nvCxnSpPr>
        <p:spPr>
          <a:xfrm flipH="1">
            <a:off x="5519497" y="1839595"/>
            <a:ext cx="3006088" cy="2615817"/>
          </a:xfrm>
          <a:prstGeom prst="straightConnector1">
            <a:avLst/>
          </a:prstGeom>
          <a:ln w="127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Up Arrow 18">
            <a:extLst>
              <a:ext uri="{FF2B5EF4-FFF2-40B4-BE49-F238E27FC236}">
                <a16:creationId xmlns:a16="http://schemas.microsoft.com/office/drawing/2014/main" id="{449F5827-B0DF-A84D-B4E9-A30E1250F4F3}"/>
              </a:ext>
            </a:extLst>
          </p:cNvPr>
          <p:cNvSpPr/>
          <p:nvPr/>
        </p:nvSpPr>
        <p:spPr>
          <a:xfrm>
            <a:off x="593806" y="5203035"/>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a:extLst>
              <a:ext uri="{FF2B5EF4-FFF2-40B4-BE49-F238E27FC236}">
                <a16:creationId xmlns:a16="http://schemas.microsoft.com/office/drawing/2014/main" id="{743EDD0F-0976-A44F-8BC3-A9C87B615702}"/>
              </a:ext>
            </a:extLst>
          </p:cNvPr>
          <p:cNvSpPr/>
          <p:nvPr/>
        </p:nvSpPr>
        <p:spPr>
          <a:xfrm>
            <a:off x="792049" y="5199576"/>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a:extLst>
              <a:ext uri="{FF2B5EF4-FFF2-40B4-BE49-F238E27FC236}">
                <a16:creationId xmlns:a16="http://schemas.microsoft.com/office/drawing/2014/main" id="{34BDC336-F048-5746-9F78-249FE0ADCA4E}"/>
              </a:ext>
            </a:extLst>
          </p:cNvPr>
          <p:cNvSpPr/>
          <p:nvPr/>
        </p:nvSpPr>
        <p:spPr>
          <a:xfrm>
            <a:off x="1023959" y="5200886"/>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 Arrow 21">
            <a:extLst>
              <a:ext uri="{FF2B5EF4-FFF2-40B4-BE49-F238E27FC236}">
                <a16:creationId xmlns:a16="http://schemas.microsoft.com/office/drawing/2014/main" id="{26946F8C-558F-4E41-9B2F-438C7FBE50D4}"/>
              </a:ext>
            </a:extLst>
          </p:cNvPr>
          <p:cNvSpPr/>
          <p:nvPr/>
        </p:nvSpPr>
        <p:spPr>
          <a:xfrm rot="10800000">
            <a:off x="1251697" y="5199574"/>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71392B7-5DD5-E24E-B24D-D431D31B931E}"/>
              </a:ext>
            </a:extLst>
          </p:cNvPr>
          <p:cNvSpPr txBox="1"/>
          <p:nvPr/>
        </p:nvSpPr>
        <p:spPr>
          <a:xfrm>
            <a:off x="1125245" y="5463220"/>
            <a:ext cx="388248" cy="246221"/>
          </a:xfrm>
          <a:prstGeom prst="rect">
            <a:avLst/>
          </a:prstGeom>
          <a:noFill/>
        </p:spPr>
        <p:txBody>
          <a:bodyPr wrap="none" rtlCol="0">
            <a:spAutoFit/>
          </a:bodyPr>
          <a:lstStyle/>
          <a:p>
            <a:r>
              <a:rPr lang="en-US" sz="1000" b="1" dirty="0">
                <a:solidFill>
                  <a:srgbClr val="FF0000"/>
                </a:solidFill>
              </a:rPr>
              <a:t>OFF</a:t>
            </a:r>
          </a:p>
        </p:txBody>
      </p:sp>
      <p:sp>
        <p:nvSpPr>
          <p:cNvPr id="24" name="Up Arrow 23">
            <a:extLst>
              <a:ext uri="{FF2B5EF4-FFF2-40B4-BE49-F238E27FC236}">
                <a16:creationId xmlns:a16="http://schemas.microsoft.com/office/drawing/2014/main" id="{D4C2A754-977D-1440-B9B3-E0952DAA6911}"/>
              </a:ext>
            </a:extLst>
          </p:cNvPr>
          <p:cNvSpPr/>
          <p:nvPr/>
        </p:nvSpPr>
        <p:spPr>
          <a:xfrm>
            <a:off x="3095236" y="5199574"/>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3A8ECDC-69C9-C54A-B605-EA8660D5846E}"/>
              </a:ext>
            </a:extLst>
          </p:cNvPr>
          <p:cNvSpPr txBox="1"/>
          <p:nvPr/>
        </p:nvSpPr>
        <p:spPr>
          <a:xfrm>
            <a:off x="2982245" y="5477889"/>
            <a:ext cx="352982" cy="246221"/>
          </a:xfrm>
          <a:prstGeom prst="rect">
            <a:avLst/>
          </a:prstGeom>
          <a:noFill/>
        </p:spPr>
        <p:txBody>
          <a:bodyPr wrap="none" rtlCol="0">
            <a:spAutoFit/>
          </a:bodyPr>
          <a:lstStyle/>
          <a:p>
            <a:r>
              <a:rPr lang="en-US" sz="1000" b="1" dirty="0">
                <a:solidFill>
                  <a:srgbClr val="FF0000"/>
                </a:solidFill>
              </a:rPr>
              <a:t>ON</a:t>
            </a:r>
          </a:p>
        </p:txBody>
      </p:sp>
      <p:sp>
        <p:nvSpPr>
          <p:cNvPr id="26" name="Up Arrow 25">
            <a:extLst>
              <a:ext uri="{FF2B5EF4-FFF2-40B4-BE49-F238E27FC236}">
                <a16:creationId xmlns:a16="http://schemas.microsoft.com/office/drawing/2014/main" id="{4EFB9C3B-3E65-DF4E-80C1-3B4809E35379}"/>
              </a:ext>
            </a:extLst>
          </p:cNvPr>
          <p:cNvSpPr/>
          <p:nvPr/>
        </p:nvSpPr>
        <p:spPr>
          <a:xfrm>
            <a:off x="3264723" y="5199710"/>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a:extLst>
              <a:ext uri="{FF2B5EF4-FFF2-40B4-BE49-F238E27FC236}">
                <a16:creationId xmlns:a16="http://schemas.microsoft.com/office/drawing/2014/main" id="{43FE44DB-80D4-0C45-B7CF-612ED2709103}"/>
              </a:ext>
            </a:extLst>
          </p:cNvPr>
          <p:cNvSpPr/>
          <p:nvPr/>
        </p:nvSpPr>
        <p:spPr>
          <a:xfrm>
            <a:off x="3417123" y="5201039"/>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a:extLst>
              <a:ext uri="{FF2B5EF4-FFF2-40B4-BE49-F238E27FC236}">
                <a16:creationId xmlns:a16="http://schemas.microsoft.com/office/drawing/2014/main" id="{92BBCFBF-C123-FB44-9CCE-0A8511239B2E}"/>
              </a:ext>
            </a:extLst>
          </p:cNvPr>
          <p:cNvSpPr/>
          <p:nvPr/>
        </p:nvSpPr>
        <p:spPr>
          <a:xfrm>
            <a:off x="3569523" y="5210936"/>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a:extLst>
              <a:ext uri="{FF2B5EF4-FFF2-40B4-BE49-F238E27FC236}">
                <a16:creationId xmlns:a16="http://schemas.microsoft.com/office/drawing/2014/main" id="{23530B94-9031-4542-B239-FCFA29C4DC31}"/>
              </a:ext>
            </a:extLst>
          </p:cNvPr>
          <p:cNvSpPr/>
          <p:nvPr/>
        </p:nvSpPr>
        <p:spPr>
          <a:xfrm rot="10800000">
            <a:off x="3495625" y="5210936"/>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a:extLst>
              <a:ext uri="{FF2B5EF4-FFF2-40B4-BE49-F238E27FC236}">
                <a16:creationId xmlns:a16="http://schemas.microsoft.com/office/drawing/2014/main" id="{D87AFE4B-7EC9-F24D-A5AE-5033B64770A1}"/>
              </a:ext>
            </a:extLst>
          </p:cNvPr>
          <p:cNvSpPr/>
          <p:nvPr/>
        </p:nvSpPr>
        <p:spPr>
          <a:xfrm rot="10800000">
            <a:off x="3695731" y="5212262"/>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a:extLst>
              <a:ext uri="{FF2B5EF4-FFF2-40B4-BE49-F238E27FC236}">
                <a16:creationId xmlns:a16="http://schemas.microsoft.com/office/drawing/2014/main" id="{82A1D95B-AAF5-2747-B0C2-7E7A6D47B8CE}"/>
              </a:ext>
            </a:extLst>
          </p:cNvPr>
          <p:cNvSpPr/>
          <p:nvPr/>
        </p:nvSpPr>
        <p:spPr>
          <a:xfrm rot="10800000">
            <a:off x="3871337" y="5218887"/>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Up Arrow 31">
            <a:extLst>
              <a:ext uri="{FF2B5EF4-FFF2-40B4-BE49-F238E27FC236}">
                <a16:creationId xmlns:a16="http://schemas.microsoft.com/office/drawing/2014/main" id="{DE082F38-7350-784A-8132-AB0370B141E1}"/>
              </a:ext>
            </a:extLst>
          </p:cNvPr>
          <p:cNvSpPr/>
          <p:nvPr/>
        </p:nvSpPr>
        <p:spPr>
          <a:xfrm rot="10800000">
            <a:off x="4183329" y="5218888"/>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Up Arrow 32">
            <a:extLst>
              <a:ext uri="{FF2B5EF4-FFF2-40B4-BE49-F238E27FC236}">
                <a16:creationId xmlns:a16="http://schemas.microsoft.com/office/drawing/2014/main" id="{581D49B5-DF81-F14D-B98C-B7841945042B}"/>
              </a:ext>
            </a:extLst>
          </p:cNvPr>
          <p:cNvSpPr/>
          <p:nvPr/>
        </p:nvSpPr>
        <p:spPr>
          <a:xfrm>
            <a:off x="4529281" y="5215450"/>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a:extLst>
              <a:ext uri="{FF2B5EF4-FFF2-40B4-BE49-F238E27FC236}">
                <a16:creationId xmlns:a16="http://schemas.microsoft.com/office/drawing/2014/main" id="{965B9CD6-E5E9-8D47-A2DE-823DB186FD04}"/>
              </a:ext>
            </a:extLst>
          </p:cNvPr>
          <p:cNvSpPr/>
          <p:nvPr/>
        </p:nvSpPr>
        <p:spPr>
          <a:xfrm>
            <a:off x="4848116" y="5207513"/>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Up Arrow 34">
            <a:extLst>
              <a:ext uri="{FF2B5EF4-FFF2-40B4-BE49-F238E27FC236}">
                <a16:creationId xmlns:a16="http://schemas.microsoft.com/office/drawing/2014/main" id="{5161B3E7-F5FC-8942-99CF-9FEA9343313E}"/>
              </a:ext>
            </a:extLst>
          </p:cNvPr>
          <p:cNvSpPr/>
          <p:nvPr/>
        </p:nvSpPr>
        <p:spPr>
          <a:xfrm rot="10800000">
            <a:off x="5128021" y="5219991"/>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a:extLst>
              <a:ext uri="{FF2B5EF4-FFF2-40B4-BE49-F238E27FC236}">
                <a16:creationId xmlns:a16="http://schemas.microsoft.com/office/drawing/2014/main" id="{0B01F0A9-099D-1C48-A00D-AB73C10F244C}"/>
              </a:ext>
            </a:extLst>
          </p:cNvPr>
          <p:cNvSpPr/>
          <p:nvPr/>
        </p:nvSpPr>
        <p:spPr>
          <a:xfrm rot="10800000">
            <a:off x="5415418" y="5214378"/>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DF1F10C-BCFF-0C46-8A7B-8C52055C3622}"/>
              </a:ext>
            </a:extLst>
          </p:cNvPr>
          <p:cNvSpPr txBox="1"/>
          <p:nvPr/>
        </p:nvSpPr>
        <p:spPr>
          <a:xfrm>
            <a:off x="5428551" y="5479634"/>
            <a:ext cx="388248" cy="246221"/>
          </a:xfrm>
          <a:prstGeom prst="rect">
            <a:avLst/>
          </a:prstGeom>
          <a:noFill/>
        </p:spPr>
        <p:txBody>
          <a:bodyPr wrap="none" rtlCol="0">
            <a:spAutoFit/>
          </a:bodyPr>
          <a:lstStyle/>
          <a:p>
            <a:r>
              <a:rPr lang="en-US" sz="1000" b="1" dirty="0">
                <a:solidFill>
                  <a:srgbClr val="FF0000"/>
                </a:solidFill>
              </a:rPr>
              <a:t>OFF</a:t>
            </a:r>
          </a:p>
        </p:txBody>
      </p:sp>
      <p:sp>
        <p:nvSpPr>
          <p:cNvPr id="38" name="Up Arrow 37">
            <a:extLst>
              <a:ext uri="{FF2B5EF4-FFF2-40B4-BE49-F238E27FC236}">
                <a16:creationId xmlns:a16="http://schemas.microsoft.com/office/drawing/2014/main" id="{D9693D61-8E51-3B43-B853-1C40B19BDD2E}"/>
              </a:ext>
            </a:extLst>
          </p:cNvPr>
          <p:cNvSpPr/>
          <p:nvPr/>
        </p:nvSpPr>
        <p:spPr>
          <a:xfrm>
            <a:off x="6149626" y="5208598"/>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FDA02564-29B5-E143-8105-59CBE3BAC0E8}"/>
              </a:ext>
            </a:extLst>
          </p:cNvPr>
          <p:cNvSpPr txBox="1"/>
          <p:nvPr/>
        </p:nvSpPr>
        <p:spPr>
          <a:xfrm>
            <a:off x="6038156" y="5498992"/>
            <a:ext cx="368711" cy="246221"/>
          </a:xfrm>
          <a:prstGeom prst="rect">
            <a:avLst/>
          </a:prstGeom>
          <a:noFill/>
        </p:spPr>
        <p:txBody>
          <a:bodyPr wrap="square" rtlCol="0">
            <a:spAutoFit/>
          </a:bodyPr>
          <a:lstStyle/>
          <a:p>
            <a:r>
              <a:rPr lang="en-US" sz="1000" b="1" dirty="0">
                <a:solidFill>
                  <a:srgbClr val="FF0000"/>
                </a:solidFill>
              </a:rPr>
              <a:t>ON</a:t>
            </a:r>
          </a:p>
        </p:txBody>
      </p:sp>
      <p:sp>
        <p:nvSpPr>
          <p:cNvPr id="40" name="Up Arrow 39">
            <a:extLst>
              <a:ext uri="{FF2B5EF4-FFF2-40B4-BE49-F238E27FC236}">
                <a16:creationId xmlns:a16="http://schemas.microsoft.com/office/drawing/2014/main" id="{40E7B544-C4D9-934C-BF3C-F283422F8374}"/>
              </a:ext>
            </a:extLst>
          </p:cNvPr>
          <p:cNvSpPr/>
          <p:nvPr/>
        </p:nvSpPr>
        <p:spPr>
          <a:xfrm>
            <a:off x="6301523" y="5207513"/>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7C11730-3C81-9649-AA0C-32DB9CA3C160}"/>
              </a:ext>
            </a:extLst>
          </p:cNvPr>
          <p:cNvSpPr txBox="1"/>
          <p:nvPr/>
        </p:nvSpPr>
        <p:spPr>
          <a:xfrm rot="16200000">
            <a:off x="5868733" y="6097849"/>
            <a:ext cx="992579" cy="246221"/>
          </a:xfrm>
          <a:prstGeom prst="rect">
            <a:avLst/>
          </a:prstGeom>
          <a:solidFill>
            <a:schemeClr val="bg1"/>
          </a:solidFill>
        </p:spPr>
        <p:txBody>
          <a:bodyPr wrap="none" rtlCol="0">
            <a:spAutoFit/>
          </a:bodyPr>
          <a:lstStyle/>
          <a:p>
            <a:r>
              <a:rPr lang="en-US" sz="1000" dirty="0">
                <a:solidFill>
                  <a:srgbClr val="FF0000"/>
                </a:solidFill>
              </a:rPr>
              <a:t>PROOF OF VAX</a:t>
            </a:r>
          </a:p>
        </p:txBody>
      </p:sp>
      <p:sp>
        <p:nvSpPr>
          <p:cNvPr id="42" name="Up Arrow 41">
            <a:extLst>
              <a:ext uri="{FF2B5EF4-FFF2-40B4-BE49-F238E27FC236}">
                <a16:creationId xmlns:a16="http://schemas.microsoft.com/office/drawing/2014/main" id="{879FEA22-94D1-974E-86D8-6427761AA7BE}"/>
              </a:ext>
            </a:extLst>
          </p:cNvPr>
          <p:cNvSpPr/>
          <p:nvPr/>
        </p:nvSpPr>
        <p:spPr>
          <a:xfrm rot="10800000">
            <a:off x="8974309" y="5219991"/>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3CF300F-461C-2A4A-8FA9-52495C984F8C}"/>
              </a:ext>
            </a:extLst>
          </p:cNvPr>
          <p:cNvSpPr txBox="1"/>
          <p:nvPr/>
        </p:nvSpPr>
        <p:spPr>
          <a:xfrm>
            <a:off x="8843685" y="5531547"/>
            <a:ext cx="388248" cy="246221"/>
          </a:xfrm>
          <a:prstGeom prst="rect">
            <a:avLst/>
          </a:prstGeom>
          <a:noFill/>
        </p:spPr>
        <p:txBody>
          <a:bodyPr wrap="none" rtlCol="0">
            <a:spAutoFit/>
          </a:bodyPr>
          <a:lstStyle/>
          <a:p>
            <a:r>
              <a:rPr lang="en-US" sz="1000" b="1" dirty="0">
                <a:solidFill>
                  <a:srgbClr val="FF0000"/>
                </a:solidFill>
              </a:rPr>
              <a:t>OFF</a:t>
            </a:r>
          </a:p>
        </p:txBody>
      </p:sp>
      <p:sp>
        <p:nvSpPr>
          <p:cNvPr id="44" name="Up Arrow 43">
            <a:extLst>
              <a:ext uri="{FF2B5EF4-FFF2-40B4-BE49-F238E27FC236}">
                <a16:creationId xmlns:a16="http://schemas.microsoft.com/office/drawing/2014/main" id="{A8F4C691-EB79-E445-9525-7CE9E27E132C}"/>
              </a:ext>
            </a:extLst>
          </p:cNvPr>
          <p:cNvSpPr/>
          <p:nvPr/>
        </p:nvSpPr>
        <p:spPr>
          <a:xfrm>
            <a:off x="4784616" y="2020205"/>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Up Arrow 44">
            <a:extLst>
              <a:ext uri="{FF2B5EF4-FFF2-40B4-BE49-F238E27FC236}">
                <a16:creationId xmlns:a16="http://schemas.microsoft.com/office/drawing/2014/main" id="{099BEE38-85B1-B842-81D4-6E053CE1804F}"/>
              </a:ext>
            </a:extLst>
          </p:cNvPr>
          <p:cNvSpPr/>
          <p:nvPr/>
        </p:nvSpPr>
        <p:spPr>
          <a:xfrm rot="10800000">
            <a:off x="4939068" y="2027825"/>
            <a:ext cx="127000" cy="279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313CB7F-8656-824C-AC7B-F857B0CA1C0C}"/>
              </a:ext>
            </a:extLst>
          </p:cNvPr>
          <p:cNvSpPr txBox="1"/>
          <p:nvPr/>
        </p:nvSpPr>
        <p:spPr>
          <a:xfrm>
            <a:off x="5119239" y="2045616"/>
            <a:ext cx="1356462" cy="261610"/>
          </a:xfrm>
          <a:prstGeom prst="rect">
            <a:avLst/>
          </a:prstGeom>
          <a:noFill/>
        </p:spPr>
        <p:txBody>
          <a:bodyPr wrap="none" rtlCol="0">
            <a:spAutoFit/>
          </a:bodyPr>
          <a:lstStyle/>
          <a:p>
            <a:r>
              <a:rPr lang="en-US" sz="1100" dirty="0"/>
              <a:t>Restriction Direction</a:t>
            </a:r>
          </a:p>
        </p:txBody>
      </p:sp>
      <p:sp>
        <p:nvSpPr>
          <p:cNvPr id="47" name="TextBox 46">
            <a:extLst>
              <a:ext uri="{FF2B5EF4-FFF2-40B4-BE49-F238E27FC236}">
                <a16:creationId xmlns:a16="http://schemas.microsoft.com/office/drawing/2014/main" id="{28254DEF-36E8-4B40-BA5E-76A8BD9290F3}"/>
              </a:ext>
            </a:extLst>
          </p:cNvPr>
          <p:cNvSpPr txBox="1"/>
          <p:nvPr/>
        </p:nvSpPr>
        <p:spPr>
          <a:xfrm>
            <a:off x="460162" y="5463219"/>
            <a:ext cx="352982" cy="246221"/>
          </a:xfrm>
          <a:prstGeom prst="rect">
            <a:avLst/>
          </a:prstGeom>
          <a:noFill/>
        </p:spPr>
        <p:txBody>
          <a:bodyPr wrap="none" rtlCol="0">
            <a:spAutoFit/>
          </a:bodyPr>
          <a:lstStyle/>
          <a:p>
            <a:r>
              <a:rPr lang="en-US" sz="1000" b="1" dirty="0">
                <a:solidFill>
                  <a:srgbClr val="FF0000"/>
                </a:solidFill>
              </a:rPr>
              <a:t>ON</a:t>
            </a:r>
          </a:p>
        </p:txBody>
      </p:sp>
      <p:sp>
        <p:nvSpPr>
          <p:cNvPr id="49" name="TextBox 48">
            <a:extLst>
              <a:ext uri="{FF2B5EF4-FFF2-40B4-BE49-F238E27FC236}">
                <a16:creationId xmlns:a16="http://schemas.microsoft.com/office/drawing/2014/main" id="{DFF89A90-72B4-1942-A4F5-D3368E4D4051}"/>
              </a:ext>
            </a:extLst>
          </p:cNvPr>
          <p:cNvSpPr txBox="1"/>
          <p:nvPr/>
        </p:nvSpPr>
        <p:spPr>
          <a:xfrm>
            <a:off x="7709618" y="3582340"/>
            <a:ext cx="2422178" cy="1200329"/>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chemeClr val="tx1"/>
            </a:solidFill>
          </a:ln>
        </p:spPr>
        <p:txBody>
          <a:bodyPr wrap="square" rtlCol="0">
            <a:spAutoFit/>
          </a:bodyPr>
          <a:lstStyle/>
          <a:p>
            <a:r>
              <a:rPr lang="en-US" dirty="0"/>
              <a:t>Added </a:t>
            </a:r>
            <a:r>
              <a:rPr lang="en-US" dirty="0">
                <a:solidFill>
                  <a:srgbClr val="FF0000"/>
                </a:solidFill>
              </a:rPr>
              <a:t>$566B </a:t>
            </a:r>
            <a:r>
              <a:rPr lang="en-US" dirty="0"/>
              <a:t>in Federal Gov’t debt but with that money built zero ICU capacity</a:t>
            </a:r>
          </a:p>
        </p:txBody>
      </p:sp>
    </p:spTree>
    <p:extLst>
      <p:ext uri="{BB962C8B-B14F-4D97-AF65-F5344CB8AC3E}">
        <p14:creationId xmlns:p14="http://schemas.microsoft.com/office/powerpoint/2010/main" val="6623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8E62-B48E-504C-979D-DA451868D5D7}"/>
              </a:ext>
            </a:extLst>
          </p:cNvPr>
          <p:cNvSpPr>
            <a:spLocks noGrp="1"/>
          </p:cNvSpPr>
          <p:nvPr>
            <p:ph type="title"/>
          </p:nvPr>
        </p:nvSpPr>
        <p:spPr>
          <a:xfrm>
            <a:off x="838200" y="129150"/>
            <a:ext cx="10515600" cy="549275"/>
          </a:xfrm>
        </p:spPr>
        <p:txBody>
          <a:bodyPr>
            <a:normAutofit fontScale="90000"/>
          </a:bodyPr>
          <a:lstStyle/>
          <a:p>
            <a:r>
              <a:rPr lang="en-US" dirty="0"/>
              <a:t>Mitigation Effectiveness - Masks</a:t>
            </a:r>
          </a:p>
        </p:txBody>
      </p:sp>
      <p:sp>
        <p:nvSpPr>
          <p:cNvPr id="4" name="TextBox 3">
            <a:extLst>
              <a:ext uri="{FF2B5EF4-FFF2-40B4-BE49-F238E27FC236}">
                <a16:creationId xmlns:a16="http://schemas.microsoft.com/office/drawing/2014/main" id="{0228D4BB-59AF-D348-86AD-12E50015BB35}"/>
              </a:ext>
            </a:extLst>
          </p:cNvPr>
          <p:cNvSpPr txBox="1"/>
          <p:nvPr/>
        </p:nvSpPr>
        <p:spPr>
          <a:xfrm>
            <a:off x="599769" y="1135626"/>
            <a:ext cx="9930580" cy="3693319"/>
          </a:xfrm>
          <a:prstGeom prst="rect">
            <a:avLst/>
          </a:prstGeom>
          <a:noFill/>
        </p:spPr>
        <p:txBody>
          <a:bodyPr wrap="square" rtlCol="0">
            <a:spAutoFit/>
          </a:bodyPr>
          <a:lstStyle/>
          <a:p>
            <a:r>
              <a:rPr lang="en-CA" b="1" dirty="0"/>
              <a:t>The Cochrane meta-analyses adhere to a standardized methodology and undergo close review by the Collaboration, </a:t>
            </a:r>
            <a:r>
              <a:rPr lang="en-CA" sz="2400" b="1" dirty="0"/>
              <a:t>above and beyond the usual scientific peer review process</a:t>
            </a:r>
            <a:r>
              <a:rPr lang="en-CA" b="1" dirty="0"/>
              <a:t>. </a:t>
            </a:r>
            <a:r>
              <a:rPr lang="en-CA" dirty="0">
                <a:solidFill>
                  <a:srgbClr val="FF0000"/>
                </a:solidFill>
              </a:rPr>
              <a:t>Cochrane reviews had been considered the </a:t>
            </a:r>
            <a:r>
              <a:rPr lang="en-CA" u="sng" dirty="0">
                <a:solidFill>
                  <a:srgbClr val="FF0000"/>
                </a:solidFill>
                <a:hlinkClick r:id="rId2">
                  <a:extLst>
                    <a:ext uri="{A12FA001-AC4F-418D-AE19-62706E023703}">
                      <ahyp:hlinkClr xmlns:ahyp="http://schemas.microsoft.com/office/drawing/2018/hyperlinkcolor" val="tx"/>
                    </a:ext>
                  </a:extLst>
                </a:hlinkClick>
              </a:rPr>
              <a:t>gold standard</a:t>
            </a:r>
            <a:r>
              <a:rPr lang="en-CA" dirty="0"/>
              <a:t> for resolving controversies in medicine, especially when individual studies may have reported inconsistent or inconclusive results. As </a:t>
            </a:r>
            <a:r>
              <a:rPr lang="en-CA" b="1" dirty="0"/>
              <a:t>Dr. Robert Wachter</a:t>
            </a:r>
            <a:r>
              <a:rPr lang="en-CA" dirty="0"/>
              <a:t>, former chair of the American Board of Internal Medicine, told the </a:t>
            </a:r>
            <a:r>
              <a:rPr lang="en-CA" u="sng" dirty="0">
                <a:hlinkClick r:id="rId3">
                  <a:extLst>
                    <a:ext uri="{A12FA001-AC4F-418D-AE19-62706E023703}">
                      <ahyp:hlinkClr xmlns:ahyp="http://schemas.microsoft.com/office/drawing/2018/hyperlinkcolor" val="tx"/>
                    </a:ext>
                  </a:extLst>
                </a:hlinkClick>
              </a:rPr>
              <a:t>New York Times</a:t>
            </a:r>
            <a:r>
              <a:rPr lang="en-CA" dirty="0"/>
              <a:t> in 2014, “When clinicians are debating the right thing to do, all someone needs to say is, ‘There’s a Cochrane review about that,’ and the argument ends.”</a:t>
            </a:r>
          </a:p>
          <a:p>
            <a:endParaRPr lang="en-CA" dirty="0"/>
          </a:p>
          <a:p>
            <a:r>
              <a:rPr lang="en-CA" dirty="0"/>
              <a:t>As the Cochrane review’s Oxford University lead investigator </a:t>
            </a:r>
            <a:r>
              <a:rPr lang="en-CA" b="1" dirty="0"/>
              <a:t>Tom Jefferson </a:t>
            </a:r>
            <a:r>
              <a:rPr lang="en-CA" dirty="0"/>
              <a:t>(also first author of a </a:t>
            </a:r>
            <a:r>
              <a:rPr lang="en-CA" u="sng" dirty="0">
                <a:hlinkClick r:id="rId4"/>
              </a:rPr>
              <a:t>highly influential</a:t>
            </a:r>
            <a:r>
              <a:rPr lang="en-CA" dirty="0"/>
              <a:t> Cochrane review of the controversial influenza medication Tamiflu) explained in a </a:t>
            </a:r>
            <a:r>
              <a:rPr lang="en-CA" u="sng" dirty="0">
                <a:hlinkClick r:id="rId5"/>
              </a:rPr>
              <a:t>recent interview</a:t>
            </a:r>
            <a:r>
              <a:rPr lang="en-CA" dirty="0"/>
              <a:t>, </a:t>
            </a:r>
            <a:r>
              <a:rPr lang="en-CA" sz="2400" b="1" dirty="0">
                <a:solidFill>
                  <a:srgbClr val="FF0000"/>
                </a:solidFill>
              </a:rPr>
              <a:t>“There is just no evidence that [masks] make any difference. Full stop</a:t>
            </a:r>
            <a:r>
              <a:rPr lang="en-CA" dirty="0"/>
              <a:t>. Our job as a review team was to look at the evidence, we have done that.”</a:t>
            </a:r>
            <a:endParaRPr lang="en-US" dirty="0"/>
          </a:p>
        </p:txBody>
      </p:sp>
    </p:spTree>
    <p:extLst>
      <p:ext uri="{BB962C8B-B14F-4D97-AF65-F5344CB8AC3E}">
        <p14:creationId xmlns:p14="http://schemas.microsoft.com/office/powerpoint/2010/main" val="479252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6DE6B791-E709-E146-81EE-AFE4A045B23A}"/>
              </a:ext>
            </a:extLst>
          </p:cNvPr>
          <p:cNvGrpSpPr/>
          <p:nvPr/>
        </p:nvGrpSpPr>
        <p:grpSpPr>
          <a:xfrm>
            <a:off x="1444155" y="1365914"/>
            <a:ext cx="8369708" cy="3694724"/>
            <a:chOff x="986118" y="1401919"/>
            <a:chExt cx="10130117" cy="4389280"/>
          </a:xfrm>
        </p:grpSpPr>
        <p:sp>
          <p:nvSpPr>
            <p:cNvPr id="4" name="Rectangle 3">
              <a:extLst>
                <a:ext uri="{FF2B5EF4-FFF2-40B4-BE49-F238E27FC236}">
                  <a16:creationId xmlns:a16="http://schemas.microsoft.com/office/drawing/2014/main" id="{8D3307DB-D753-3942-A13F-EC2856BF5A4C}"/>
                </a:ext>
              </a:extLst>
            </p:cNvPr>
            <p:cNvSpPr/>
            <p:nvPr/>
          </p:nvSpPr>
          <p:spPr>
            <a:xfrm>
              <a:off x="986118" y="1434352"/>
              <a:ext cx="10130117" cy="4356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Constitution of Canada</a:t>
              </a:r>
            </a:p>
          </p:txBody>
        </p:sp>
        <p:sp>
          <p:nvSpPr>
            <p:cNvPr id="5" name="Rectangle 4">
              <a:extLst>
                <a:ext uri="{FF2B5EF4-FFF2-40B4-BE49-F238E27FC236}">
                  <a16:creationId xmlns:a16="http://schemas.microsoft.com/office/drawing/2014/main" id="{473D7871-60B0-504E-9158-B869225CFE67}"/>
                </a:ext>
              </a:extLst>
            </p:cNvPr>
            <p:cNvSpPr/>
            <p:nvPr/>
          </p:nvSpPr>
          <p:spPr>
            <a:xfrm>
              <a:off x="1458410" y="2662176"/>
              <a:ext cx="9282896" cy="2627453"/>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E944E1E-035B-C04C-99FC-C207C5E3D2E6}"/>
                </a:ext>
              </a:extLst>
            </p:cNvPr>
            <p:cNvSpPr/>
            <p:nvPr/>
          </p:nvSpPr>
          <p:spPr>
            <a:xfrm>
              <a:off x="2512385" y="3294583"/>
              <a:ext cx="1613647" cy="136263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Province</a:t>
              </a:r>
            </a:p>
          </p:txBody>
        </p:sp>
        <p:sp>
          <p:nvSpPr>
            <p:cNvPr id="7" name="Rectangle 6">
              <a:extLst>
                <a:ext uri="{FF2B5EF4-FFF2-40B4-BE49-F238E27FC236}">
                  <a16:creationId xmlns:a16="http://schemas.microsoft.com/office/drawing/2014/main" id="{93E5AEEE-AAB7-FB4E-8016-127131143266}"/>
                </a:ext>
              </a:extLst>
            </p:cNvPr>
            <p:cNvSpPr/>
            <p:nvPr/>
          </p:nvSpPr>
          <p:spPr>
            <a:xfrm>
              <a:off x="4513104" y="3294583"/>
              <a:ext cx="1613647" cy="136263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Province</a:t>
              </a:r>
            </a:p>
          </p:txBody>
        </p:sp>
        <p:sp>
          <p:nvSpPr>
            <p:cNvPr id="8" name="Rectangle 7">
              <a:extLst>
                <a:ext uri="{FF2B5EF4-FFF2-40B4-BE49-F238E27FC236}">
                  <a16:creationId xmlns:a16="http://schemas.microsoft.com/office/drawing/2014/main" id="{E4BC1D09-9031-F242-AFA2-38DAEAEF6BFA}"/>
                </a:ext>
              </a:extLst>
            </p:cNvPr>
            <p:cNvSpPr/>
            <p:nvPr/>
          </p:nvSpPr>
          <p:spPr>
            <a:xfrm>
              <a:off x="6655214" y="3294583"/>
              <a:ext cx="1613647" cy="136263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Province</a:t>
              </a:r>
            </a:p>
          </p:txBody>
        </p:sp>
        <p:sp>
          <p:nvSpPr>
            <p:cNvPr id="9" name="Rectangle 8">
              <a:extLst>
                <a:ext uri="{FF2B5EF4-FFF2-40B4-BE49-F238E27FC236}">
                  <a16:creationId xmlns:a16="http://schemas.microsoft.com/office/drawing/2014/main" id="{39483B86-D687-DB47-A68E-E5115C5C5855}"/>
                </a:ext>
              </a:extLst>
            </p:cNvPr>
            <p:cNvSpPr/>
            <p:nvPr/>
          </p:nvSpPr>
          <p:spPr>
            <a:xfrm>
              <a:off x="8740587" y="3294583"/>
              <a:ext cx="1613647" cy="1362635"/>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Territory</a:t>
              </a:r>
            </a:p>
          </p:txBody>
        </p:sp>
        <p:sp>
          <p:nvSpPr>
            <p:cNvPr id="10" name="TextBox 9">
              <a:extLst>
                <a:ext uri="{FF2B5EF4-FFF2-40B4-BE49-F238E27FC236}">
                  <a16:creationId xmlns:a16="http://schemas.microsoft.com/office/drawing/2014/main" id="{F91D0047-9C45-0347-B25E-7718A55B9A09}"/>
                </a:ext>
              </a:extLst>
            </p:cNvPr>
            <p:cNvSpPr txBox="1"/>
            <p:nvPr/>
          </p:nvSpPr>
          <p:spPr>
            <a:xfrm>
              <a:off x="3765177" y="1401919"/>
              <a:ext cx="4042260" cy="954107"/>
            </a:xfrm>
            <a:prstGeom prst="rect">
              <a:avLst/>
            </a:prstGeom>
            <a:noFill/>
          </p:spPr>
          <p:txBody>
            <a:bodyPr wrap="none" rtlCol="0">
              <a:spAutoFit/>
            </a:bodyPr>
            <a:lstStyle/>
            <a:p>
              <a:pPr algn="ctr"/>
              <a:r>
                <a:rPr lang="en-US" sz="2800" dirty="0">
                  <a:solidFill>
                    <a:schemeClr val="bg1"/>
                  </a:solidFill>
                </a:rPr>
                <a:t>The Canadian Constitution</a:t>
              </a:r>
            </a:p>
            <a:p>
              <a:pPr algn="ctr"/>
              <a:r>
                <a:rPr lang="en-US" sz="2800" dirty="0">
                  <a:solidFill>
                    <a:schemeClr val="bg1"/>
                  </a:solidFill>
                </a:rPr>
                <a:t>Charter of Rights</a:t>
              </a:r>
            </a:p>
          </p:txBody>
        </p:sp>
        <p:sp>
          <p:nvSpPr>
            <p:cNvPr id="11" name="TextBox 10">
              <a:extLst>
                <a:ext uri="{FF2B5EF4-FFF2-40B4-BE49-F238E27FC236}">
                  <a16:creationId xmlns:a16="http://schemas.microsoft.com/office/drawing/2014/main" id="{FB3D1BB0-CF64-CF4F-9650-44A37C6FA9DE}"/>
                </a:ext>
              </a:extLst>
            </p:cNvPr>
            <p:cNvSpPr txBox="1"/>
            <p:nvPr/>
          </p:nvSpPr>
          <p:spPr>
            <a:xfrm>
              <a:off x="1592952" y="2632581"/>
              <a:ext cx="1268296" cy="523220"/>
            </a:xfrm>
            <a:prstGeom prst="rect">
              <a:avLst/>
            </a:prstGeom>
            <a:noFill/>
          </p:spPr>
          <p:txBody>
            <a:bodyPr wrap="none" rtlCol="0">
              <a:spAutoFit/>
            </a:bodyPr>
            <a:lstStyle/>
            <a:p>
              <a:r>
                <a:rPr lang="en-US" sz="2800" dirty="0"/>
                <a:t>Canada</a:t>
              </a:r>
            </a:p>
          </p:txBody>
        </p:sp>
      </p:grpSp>
      <p:sp>
        <p:nvSpPr>
          <p:cNvPr id="13" name="TextBox 12">
            <a:extLst>
              <a:ext uri="{FF2B5EF4-FFF2-40B4-BE49-F238E27FC236}">
                <a16:creationId xmlns:a16="http://schemas.microsoft.com/office/drawing/2014/main" id="{F7818D4E-11CA-0448-BB1B-C4EBA49BA7ED}"/>
              </a:ext>
            </a:extLst>
          </p:cNvPr>
          <p:cNvSpPr txBox="1"/>
          <p:nvPr/>
        </p:nvSpPr>
        <p:spPr>
          <a:xfrm>
            <a:off x="690820" y="5440573"/>
            <a:ext cx="1014863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Charter of Rights under sections 2,6,7,15 protect freedom of association, expression, religion, conscience, assembly, mobility, and equality.</a:t>
            </a:r>
          </a:p>
        </p:txBody>
      </p:sp>
      <p:sp>
        <p:nvSpPr>
          <p:cNvPr id="15" name="TextBox 14">
            <a:extLst>
              <a:ext uri="{FF2B5EF4-FFF2-40B4-BE49-F238E27FC236}">
                <a16:creationId xmlns:a16="http://schemas.microsoft.com/office/drawing/2014/main" id="{EC8FF309-BABC-1544-BF96-1D3CAD6FF42F}"/>
              </a:ext>
            </a:extLst>
          </p:cNvPr>
          <p:cNvSpPr txBox="1"/>
          <p:nvPr/>
        </p:nvSpPr>
        <p:spPr>
          <a:xfrm>
            <a:off x="2457179" y="172940"/>
            <a:ext cx="6343660" cy="954107"/>
          </a:xfrm>
          <a:prstGeom prst="rect">
            <a:avLst/>
          </a:prstGeom>
          <a:noFill/>
        </p:spPr>
        <p:txBody>
          <a:bodyPr wrap="none" rtlCol="0">
            <a:spAutoFit/>
          </a:bodyPr>
          <a:lstStyle/>
          <a:p>
            <a:r>
              <a:rPr lang="en-US" sz="2800" dirty="0"/>
              <a:t>The</a:t>
            </a:r>
            <a:r>
              <a:rPr lang="en-US" sz="2800" b="1" dirty="0"/>
              <a:t> Legal Priority </a:t>
            </a:r>
            <a:r>
              <a:rPr lang="en-US" sz="2800" dirty="0"/>
              <a:t>of the government is to</a:t>
            </a:r>
            <a:endParaRPr lang="en-US" sz="2800" b="1" dirty="0"/>
          </a:p>
          <a:p>
            <a:pPr algn="ctr"/>
            <a:r>
              <a:rPr lang="en-US" sz="2800" dirty="0"/>
              <a:t>Uphold the CONSTITUTION</a:t>
            </a:r>
          </a:p>
        </p:txBody>
      </p:sp>
      <p:sp>
        <p:nvSpPr>
          <p:cNvPr id="17" name="TextBox 16">
            <a:extLst>
              <a:ext uri="{FF2B5EF4-FFF2-40B4-BE49-F238E27FC236}">
                <a16:creationId xmlns:a16="http://schemas.microsoft.com/office/drawing/2014/main" id="{33DBDC6C-CBAD-6C4B-8E0C-458CE2F6F95E}"/>
              </a:ext>
            </a:extLst>
          </p:cNvPr>
          <p:cNvSpPr txBox="1"/>
          <p:nvPr/>
        </p:nvSpPr>
        <p:spPr>
          <a:xfrm>
            <a:off x="1695368" y="2389121"/>
            <a:ext cx="7992163" cy="2308324"/>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tx1"/>
            </a:solidFill>
          </a:ln>
        </p:spPr>
        <p:txBody>
          <a:bodyPr wrap="square" rtlCol="0">
            <a:spAutoFit/>
          </a:bodyPr>
          <a:lstStyle/>
          <a:p>
            <a:r>
              <a:rPr lang="en-US" sz="3600" dirty="0"/>
              <a:t>In order to suspend these rights Section 1 requires that there must be evidence that either the state is in </a:t>
            </a:r>
            <a:r>
              <a:rPr lang="en-US" sz="3600" b="1" dirty="0"/>
              <a:t>peril</a:t>
            </a:r>
            <a:r>
              <a:rPr lang="en-US" sz="3600" dirty="0"/>
              <a:t> or </a:t>
            </a:r>
            <a:r>
              <a:rPr lang="en-US" sz="3600" dirty="0">
                <a:solidFill>
                  <a:srgbClr val="7030A0"/>
                </a:solidFill>
              </a:rPr>
              <a:t>the existence of the state is in </a:t>
            </a:r>
            <a:r>
              <a:rPr lang="en-US" sz="3600" b="1" dirty="0">
                <a:solidFill>
                  <a:srgbClr val="7030A0"/>
                </a:solidFill>
              </a:rPr>
              <a:t>peril</a:t>
            </a:r>
          </a:p>
        </p:txBody>
      </p:sp>
      <p:sp>
        <p:nvSpPr>
          <p:cNvPr id="2" name="TextBox 1">
            <a:extLst>
              <a:ext uri="{FF2B5EF4-FFF2-40B4-BE49-F238E27FC236}">
                <a16:creationId xmlns:a16="http://schemas.microsoft.com/office/drawing/2014/main" id="{124C0FD2-ADDE-B54C-B409-4B52BB1DCE81}"/>
              </a:ext>
            </a:extLst>
          </p:cNvPr>
          <p:cNvSpPr txBox="1"/>
          <p:nvPr/>
        </p:nvSpPr>
        <p:spPr>
          <a:xfrm>
            <a:off x="429228" y="5405066"/>
            <a:ext cx="11212167" cy="1200329"/>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wrap="square" rtlCol="0">
            <a:spAutoFit/>
          </a:bodyPr>
          <a:lstStyle/>
          <a:p>
            <a:r>
              <a:rPr lang="en-CA" sz="2400" dirty="0"/>
              <a:t>The onus of proof under section 1 is on the person seeking to justify the limit, which is generally the government (</a:t>
            </a:r>
            <a:r>
              <a:rPr lang="en-CA" sz="2400" i="1" dirty="0"/>
              <a:t>Oakes, supra</a:t>
            </a:r>
            <a:r>
              <a:rPr lang="en-CA" sz="2400" dirty="0"/>
              <a:t>). The standard of proof is the civil standard or balance of probabilities (</a:t>
            </a:r>
            <a:r>
              <a:rPr lang="en-CA" sz="2400" i="1" dirty="0"/>
              <a:t>Oakes, supra</a:t>
            </a:r>
            <a:r>
              <a:rPr lang="en-CA" sz="2400" dirty="0"/>
              <a:t>).</a:t>
            </a:r>
          </a:p>
        </p:txBody>
      </p:sp>
    </p:spTree>
    <p:extLst>
      <p:ext uri="{BB962C8B-B14F-4D97-AF65-F5344CB8AC3E}">
        <p14:creationId xmlns:p14="http://schemas.microsoft.com/office/powerpoint/2010/main" val="220953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0B7DD8-9CDE-F64D-973B-CC1515ED3B0F}"/>
              </a:ext>
            </a:extLst>
          </p:cNvPr>
          <p:cNvSpPr>
            <a:spLocks noGrp="1"/>
          </p:cNvSpPr>
          <p:nvPr>
            <p:ph idx="1"/>
          </p:nvPr>
        </p:nvSpPr>
        <p:spPr>
          <a:xfrm>
            <a:off x="328353" y="78375"/>
            <a:ext cx="7299997" cy="529253"/>
          </a:xfrm>
        </p:spPr>
        <p:txBody>
          <a:bodyPr>
            <a:normAutofit fontScale="85000" lnSpcReduction="10000"/>
          </a:bodyPr>
          <a:lstStyle/>
          <a:p>
            <a:pPr marL="0" indent="0">
              <a:buNone/>
            </a:pPr>
            <a:r>
              <a:rPr lang="en-US" dirty="0"/>
              <a:t>2020 Top 10 leading causes of death (C4 consequence)</a:t>
            </a:r>
          </a:p>
        </p:txBody>
      </p:sp>
      <p:pic>
        <p:nvPicPr>
          <p:cNvPr id="5" name="Picture 4">
            <a:extLst>
              <a:ext uri="{FF2B5EF4-FFF2-40B4-BE49-F238E27FC236}">
                <a16:creationId xmlns:a16="http://schemas.microsoft.com/office/drawing/2014/main" id="{EB709565-1B28-264C-9619-FB32A00B4BE3}"/>
              </a:ext>
            </a:extLst>
          </p:cNvPr>
          <p:cNvPicPr>
            <a:picLocks noChangeAspect="1"/>
          </p:cNvPicPr>
          <p:nvPr/>
        </p:nvPicPr>
        <p:blipFill>
          <a:blip r:embed="rId3"/>
          <a:stretch>
            <a:fillRect/>
          </a:stretch>
        </p:blipFill>
        <p:spPr>
          <a:xfrm>
            <a:off x="787400" y="672700"/>
            <a:ext cx="9975446" cy="4486564"/>
          </a:xfrm>
          <a:prstGeom prst="rect">
            <a:avLst/>
          </a:prstGeom>
        </p:spPr>
      </p:pic>
      <p:grpSp>
        <p:nvGrpSpPr>
          <p:cNvPr id="10" name="Group 9">
            <a:extLst>
              <a:ext uri="{FF2B5EF4-FFF2-40B4-BE49-F238E27FC236}">
                <a16:creationId xmlns:a16="http://schemas.microsoft.com/office/drawing/2014/main" id="{80E005CD-6FA8-4443-A41C-60E431A5B028}"/>
              </a:ext>
            </a:extLst>
          </p:cNvPr>
          <p:cNvGrpSpPr/>
          <p:nvPr/>
        </p:nvGrpSpPr>
        <p:grpSpPr>
          <a:xfrm>
            <a:off x="406400" y="783536"/>
            <a:ext cx="11825452" cy="3785652"/>
            <a:chOff x="406400" y="901520"/>
            <a:chExt cx="11825452" cy="3785652"/>
          </a:xfrm>
        </p:grpSpPr>
        <p:sp>
          <p:nvSpPr>
            <p:cNvPr id="13" name="TextBox 12">
              <a:extLst>
                <a:ext uri="{FF2B5EF4-FFF2-40B4-BE49-F238E27FC236}">
                  <a16:creationId xmlns:a16="http://schemas.microsoft.com/office/drawing/2014/main" id="{959BDD1D-6576-8045-AAFE-E71D86788C93}"/>
                </a:ext>
              </a:extLst>
            </p:cNvPr>
            <p:cNvSpPr txBox="1"/>
            <p:nvPr/>
          </p:nvSpPr>
          <p:spPr>
            <a:xfrm>
              <a:off x="10646162" y="901520"/>
              <a:ext cx="1585690" cy="3785652"/>
            </a:xfrm>
            <a:prstGeom prst="rect">
              <a:avLst/>
            </a:prstGeom>
            <a:noFill/>
          </p:spPr>
          <p:txBody>
            <a:bodyPr wrap="none" rtlCol="0">
              <a:spAutoFit/>
            </a:bodyPr>
            <a:lstStyle/>
            <a:p>
              <a:r>
                <a:rPr lang="en-US" sz="2400" dirty="0"/>
                <a:t>P2 - 0.0021</a:t>
              </a:r>
            </a:p>
            <a:p>
              <a:r>
                <a:rPr lang="en-US" sz="2400" dirty="0"/>
                <a:t>P2 - 0.0014</a:t>
              </a:r>
            </a:p>
            <a:p>
              <a:r>
                <a:rPr lang="en-US" sz="2400" dirty="0"/>
                <a:t>P2 - 0.0004</a:t>
              </a:r>
            </a:p>
            <a:p>
              <a:r>
                <a:rPr lang="en-US" sz="2400" dirty="0"/>
                <a:t>P2 - 0.0004</a:t>
              </a:r>
            </a:p>
            <a:p>
              <a:r>
                <a:rPr lang="en-US" sz="2400" dirty="0"/>
                <a:t>P2 - 0.0004</a:t>
              </a:r>
            </a:p>
            <a:p>
              <a:r>
                <a:rPr lang="en-US" sz="2400" dirty="0"/>
                <a:t>P1 - 0.0003</a:t>
              </a:r>
            </a:p>
            <a:p>
              <a:r>
                <a:rPr lang="en-US" sz="2400" dirty="0"/>
                <a:t>P1 - 0.0002</a:t>
              </a:r>
            </a:p>
            <a:p>
              <a:r>
                <a:rPr lang="en-US" sz="2400" dirty="0"/>
                <a:t>P1 - 0.0001</a:t>
              </a:r>
            </a:p>
            <a:p>
              <a:r>
                <a:rPr lang="en-US" sz="2400" dirty="0"/>
                <a:t>P1 - 0.0001</a:t>
              </a:r>
            </a:p>
            <a:p>
              <a:r>
                <a:rPr lang="en-US" sz="2400" dirty="0"/>
                <a:t>P1 - 0.0001</a:t>
              </a:r>
            </a:p>
          </p:txBody>
        </p:sp>
        <p:cxnSp>
          <p:nvCxnSpPr>
            <p:cNvPr id="7" name="Straight Connector 6">
              <a:extLst>
                <a:ext uri="{FF2B5EF4-FFF2-40B4-BE49-F238E27FC236}">
                  <a16:creationId xmlns:a16="http://schemas.microsoft.com/office/drawing/2014/main" id="{51B54CEC-FEA6-C348-8168-B15F937030F2}"/>
                </a:ext>
              </a:extLst>
            </p:cNvPr>
            <p:cNvCxnSpPr>
              <a:cxnSpLocks/>
            </p:cNvCxnSpPr>
            <p:nvPr/>
          </p:nvCxnSpPr>
          <p:spPr>
            <a:xfrm>
              <a:off x="406400" y="2768946"/>
              <a:ext cx="1174925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3B63B86F-4638-1842-A3CF-80FA48E62E09}"/>
              </a:ext>
            </a:extLst>
          </p:cNvPr>
          <p:cNvSpPr txBox="1"/>
          <p:nvPr/>
        </p:nvSpPr>
        <p:spPr>
          <a:xfrm>
            <a:off x="519023" y="5189397"/>
            <a:ext cx="11229109" cy="1477328"/>
          </a:xfrm>
          <a:prstGeom prst="rect">
            <a:avLst/>
          </a:prstGeom>
          <a:solidFill>
            <a:schemeClr val="bg1"/>
          </a:solidFill>
        </p:spPr>
        <p:txBody>
          <a:bodyPr wrap="square" rtlCol="0">
            <a:spAutoFit/>
          </a:bodyPr>
          <a:lstStyle/>
          <a:p>
            <a:r>
              <a:rPr lang="en-CA" b="1" dirty="0"/>
              <a:t>An emergency is </a:t>
            </a:r>
            <a:r>
              <a:rPr lang="en-CA" dirty="0"/>
              <a:t>an urgent, </a:t>
            </a:r>
            <a:r>
              <a:rPr lang="en-CA" b="1" dirty="0">
                <a:solidFill>
                  <a:srgbClr val="FF0000"/>
                </a:solidFill>
              </a:rPr>
              <a:t>sudden</a:t>
            </a:r>
            <a:r>
              <a:rPr lang="en-CA" dirty="0"/>
              <a:t>, and serious event or an </a:t>
            </a:r>
            <a:r>
              <a:rPr lang="en-CA" b="1" dirty="0"/>
              <a:t>unforeseen change </a:t>
            </a:r>
            <a:r>
              <a:rPr lang="en-CA" dirty="0"/>
              <a:t>in circumstances that necessitates </a:t>
            </a:r>
            <a:r>
              <a:rPr lang="en-CA" b="1" dirty="0">
                <a:solidFill>
                  <a:srgbClr val="7030A0"/>
                </a:solidFill>
              </a:rPr>
              <a:t>immediate</a:t>
            </a:r>
            <a:r>
              <a:rPr lang="en-CA" dirty="0"/>
              <a:t> action to remedy </a:t>
            </a:r>
            <a:r>
              <a:rPr lang="en-CA" b="1" dirty="0"/>
              <a:t>HARM</a:t>
            </a:r>
            <a:r>
              <a:rPr lang="en-CA" dirty="0"/>
              <a:t> or avert </a:t>
            </a:r>
            <a:r>
              <a:rPr lang="en-CA" b="1" dirty="0">
                <a:solidFill>
                  <a:srgbClr val="00B050"/>
                </a:solidFill>
              </a:rPr>
              <a:t>imminent</a:t>
            </a:r>
            <a:r>
              <a:rPr lang="en-CA" dirty="0"/>
              <a:t> danger to life, health, or property; an exigency. </a:t>
            </a:r>
          </a:p>
          <a:p>
            <a:pPr lvl="1"/>
            <a:r>
              <a:rPr lang="en-CA" b="1" dirty="0">
                <a:solidFill>
                  <a:srgbClr val="FF0000"/>
                </a:solidFill>
              </a:rPr>
              <a:t>Sudden</a:t>
            </a:r>
            <a:r>
              <a:rPr lang="en-CA" dirty="0"/>
              <a:t> – occurring or done quickly and </a:t>
            </a:r>
            <a:r>
              <a:rPr lang="en-CA" u="sng" dirty="0"/>
              <a:t>unexpectedly</a:t>
            </a:r>
            <a:r>
              <a:rPr lang="en-CA" dirty="0"/>
              <a:t> or without warning</a:t>
            </a:r>
          </a:p>
          <a:p>
            <a:pPr lvl="1"/>
            <a:r>
              <a:rPr lang="en-CA" b="1" dirty="0">
                <a:solidFill>
                  <a:srgbClr val="7030A0"/>
                </a:solidFill>
              </a:rPr>
              <a:t>Immediate</a:t>
            </a:r>
            <a:r>
              <a:rPr lang="en-CA" dirty="0"/>
              <a:t> – occurring or done at once; instant.</a:t>
            </a:r>
          </a:p>
          <a:p>
            <a:pPr lvl="1"/>
            <a:r>
              <a:rPr lang="en-CA" b="1" dirty="0">
                <a:solidFill>
                  <a:srgbClr val="00B050"/>
                </a:solidFill>
              </a:rPr>
              <a:t>Imminent</a:t>
            </a:r>
            <a:r>
              <a:rPr lang="en-CA" dirty="0"/>
              <a:t> – ready to take place, happening soon</a:t>
            </a:r>
          </a:p>
        </p:txBody>
      </p:sp>
      <p:grpSp>
        <p:nvGrpSpPr>
          <p:cNvPr id="19" name="Group 18">
            <a:extLst>
              <a:ext uri="{FF2B5EF4-FFF2-40B4-BE49-F238E27FC236}">
                <a16:creationId xmlns:a16="http://schemas.microsoft.com/office/drawing/2014/main" id="{EDE57F28-AF48-374A-8001-32D293FCA2B3}"/>
              </a:ext>
            </a:extLst>
          </p:cNvPr>
          <p:cNvGrpSpPr/>
          <p:nvPr/>
        </p:nvGrpSpPr>
        <p:grpSpPr>
          <a:xfrm>
            <a:off x="4677103" y="1901271"/>
            <a:ext cx="4998904" cy="646331"/>
            <a:chOff x="4677103" y="1901271"/>
            <a:chExt cx="4998904" cy="646331"/>
          </a:xfrm>
        </p:grpSpPr>
        <p:sp>
          <p:nvSpPr>
            <p:cNvPr id="16" name="TextBox 15">
              <a:extLst>
                <a:ext uri="{FF2B5EF4-FFF2-40B4-BE49-F238E27FC236}">
                  <a16:creationId xmlns:a16="http://schemas.microsoft.com/office/drawing/2014/main" id="{DC5C0259-42EC-2847-981E-956AD6DE60E9}"/>
                </a:ext>
              </a:extLst>
            </p:cNvPr>
            <p:cNvSpPr txBox="1"/>
            <p:nvPr/>
          </p:nvSpPr>
          <p:spPr>
            <a:xfrm>
              <a:off x="5320620" y="1901271"/>
              <a:ext cx="4355387" cy="646331"/>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4">
                  <a:lumMod val="75000"/>
                </a:schemeClr>
              </a:solidFill>
            </a:ln>
          </p:spPr>
          <p:txBody>
            <a:bodyPr wrap="square" rtlCol="0">
              <a:spAutoFit/>
            </a:bodyPr>
            <a:lstStyle/>
            <a:p>
              <a:r>
                <a:rPr lang="en-US" dirty="0"/>
                <a:t>National accident </a:t>
              </a:r>
              <a:r>
                <a:rPr lang="en-US" b="1" dirty="0"/>
                <a:t>HARM</a:t>
              </a:r>
              <a:r>
                <a:rPr lang="en-US" dirty="0"/>
                <a:t> = death of </a:t>
              </a:r>
              <a:r>
                <a:rPr lang="en-US" b="1" dirty="0"/>
                <a:t>4/100</a:t>
              </a:r>
              <a:r>
                <a:rPr lang="en-US" b="1" baseline="30000" dirty="0"/>
                <a:t>th</a:t>
              </a:r>
              <a:r>
                <a:rPr lang="en-US" b="1" dirty="0"/>
                <a:t> of 1% </a:t>
              </a:r>
              <a:r>
                <a:rPr lang="en-US" dirty="0"/>
                <a:t>of the Canadian population each year. </a:t>
              </a:r>
            </a:p>
          </p:txBody>
        </p:sp>
        <p:sp>
          <p:nvSpPr>
            <p:cNvPr id="18" name="Left Arrow 17">
              <a:extLst>
                <a:ext uri="{FF2B5EF4-FFF2-40B4-BE49-F238E27FC236}">
                  <a16:creationId xmlns:a16="http://schemas.microsoft.com/office/drawing/2014/main" id="{F62F5C5D-1A78-4546-B122-025F8961FAEC}"/>
                </a:ext>
              </a:extLst>
            </p:cNvPr>
            <p:cNvSpPr/>
            <p:nvPr/>
          </p:nvSpPr>
          <p:spPr>
            <a:xfrm>
              <a:off x="4677103" y="1986066"/>
              <a:ext cx="643517" cy="231615"/>
            </a:xfrm>
            <a:prstGeom prst="lef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7E687653-BC35-C744-99AD-9AE758168B0E}"/>
              </a:ext>
            </a:extLst>
          </p:cNvPr>
          <p:cNvSpPr txBox="1"/>
          <p:nvPr/>
        </p:nvSpPr>
        <p:spPr>
          <a:xfrm>
            <a:off x="10235045" y="63284"/>
            <a:ext cx="1612557" cy="369332"/>
          </a:xfrm>
          <a:prstGeom prst="rect">
            <a:avLst/>
          </a:prstGeom>
          <a:solidFill>
            <a:schemeClr val="accent2">
              <a:lumMod val="40000"/>
              <a:lumOff val="60000"/>
            </a:schemeClr>
          </a:solidFill>
          <a:ln>
            <a:solidFill>
              <a:schemeClr val="accent1"/>
            </a:solidFill>
          </a:ln>
        </p:spPr>
        <p:txBody>
          <a:bodyPr wrap="none" rtlCol="0">
            <a:spAutoFit/>
          </a:bodyPr>
          <a:lstStyle/>
          <a:p>
            <a:r>
              <a:rPr lang="en-US" dirty="0"/>
              <a:t>NATIONAL RISK</a:t>
            </a:r>
          </a:p>
        </p:txBody>
      </p:sp>
      <p:sp>
        <p:nvSpPr>
          <p:cNvPr id="2" name="TextBox 1">
            <a:extLst>
              <a:ext uri="{FF2B5EF4-FFF2-40B4-BE49-F238E27FC236}">
                <a16:creationId xmlns:a16="http://schemas.microsoft.com/office/drawing/2014/main" id="{BE7FB438-623B-C349-8F39-BA77C96A1087}"/>
              </a:ext>
            </a:extLst>
          </p:cNvPr>
          <p:cNvSpPr txBox="1"/>
          <p:nvPr/>
        </p:nvSpPr>
        <p:spPr>
          <a:xfrm>
            <a:off x="5506564" y="1563361"/>
            <a:ext cx="1788503" cy="307777"/>
          </a:xfrm>
          <a:prstGeom prst="rect">
            <a:avLst/>
          </a:prstGeom>
          <a:solidFill>
            <a:schemeClr val="bg1"/>
          </a:solidFill>
        </p:spPr>
        <p:txBody>
          <a:bodyPr wrap="none" rtlCol="0">
            <a:spAutoFit/>
          </a:bodyPr>
          <a:lstStyle/>
          <a:p>
            <a:r>
              <a:rPr lang="en-US" sz="1400" dirty="0"/>
              <a:t>3 year average 16,400</a:t>
            </a:r>
          </a:p>
        </p:txBody>
      </p:sp>
    </p:spTree>
    <p:extLst>
      <p:ext uri="{BB962C8B-B14F-4D97-AF65-F5344CB8AC3E}">
        <p14:creationId xmlns:p14="http://schemas.microsoft.com/office/powerpoint/2010/main" val="53418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8AEF-6C88-F74C-9882-819701BA2FC5}"/>
              </a:ext>
            </a:extLst>
          </p:cNvPr>
          <p:cNvSpPr>
            <a:spLocks noGrp="1"/>
          </p:cNvSpPr>
          <p:nvPr>
            <p:ph type="title"/>
          </p:nvPr>
        </p:nvSpPr>
        <p:spPr>
          <a:xfrm>
            <a:off x="236317" y="46297"/>
            <a:ext cx="5956666" cy="821803"/>
          </a:xfrm>
        </p:spPr>
        <p:txBody>
          <a:bodyPr>
            <a:normAutofit/>
          </a:bodyPr>
          <a:lstStyle/>
          <a:p>
            <a:r>
              <a:rPr lang="en-US" sz="3200" b="1" dirty="0"/>
              <a:t>Which is more Peril?</a:t>
            </a:r>
            <a:br>
              <a:rPr lang="en-US" sz="3200" b="1" dirty="0"/>
            </a:br>
            <a:r>
              <a:rPr lang="en-US" sz="1800" dirty="0"/>
              <a:t>Covid-19 &amp; Accidents both cause loss and suffering in Canada</a:t>
            </a:r>
            <a:endParaRPr lang="en-US" sz="3200" dirty="0"/>
          </a:p>
        </p:txBody>
      </p:sp>
      <p:sp>
        <p:nvSpPr>
          <p:cNvPr id="4" name="TextBox 3">
            <a:extLst>
              <a:ext uri="{FF2B5EF4-FFF2-40B4-BE49-F238E27FC236}">
                <a16:creationId xmlns:a16="http://schemas.microsoft.com/office/drawing/2014/main" id="{A9DA8B02-6D7D-2244-BB0B-5ED06C5E01BB}"/>
              </a:ext>
            </a:extLst>
          </p:cNvPr>
          <p:cNvSpPr txBox="1"/>
          <p:nvPr/>
        </p:nvSpPr>
        <p:spPr>
          <a:xfrm>
            <a:off x="335666" y="856519"/>
            <a:ext cx="4896091" cy="4524315"/>
          </a:xfrm>
          <a:prstGeom prst="rect">
            <a:avLst/>
          </a:prstGeom>
          <a:noFill/>
        </p:spPr>
        <p:txBody>
          <a:bodyPr wrap="square" rtlCol="0">
            <a:spAutoFit/>
          </a:bodyPr>
          <a:lstStyle/>
          <a:p>
            <a:r>
              <a:rPr lang="en-US" sz="2400" u="sng" dirty="0"/>
              <a:t>Accidents</a:t>
            </a:r>
          </a:p>
          <a:p>
            <a:pPr marL="285750" indent="-285750">
              <a:buFont typeface="Arial" panose="020B0604020202020204" pitchFamily="34" charset="0"/>
              <a:buChar char="•"/>
            </a:pPr>
            <a:r>
              <a:rPr lang="en-US" sz="2400" dirty="0"/>
              <a:t>Pick on everyone</a:t>
            </a:r>
          </a:p>
          <a:p>
            <a:pPr marL="285750" indent="-285750">
              <a:buFont typeface="Arial" panose="020B0604020202020204" pitchFamily="34" charset="0"/>
              <a:buChar char="•"/>
            </a:pPr>
            <a:r>
              <a:rPr lang="en-US" sz="2400" dirty="0"/>
              <a:t>Normalized</a:t>
            </a:r>
          </a:p>
          <a:p>
            <a:pPr marL="285750" indent="-285750">
              <a:buFont typeface="Arial" panose="020B0604020202020204" pitchFamily="34" charset="0"/>
              <a:buChar char="•"/>
            </a:pPr>
            <a:r>
              <a:rPr lang="en-US" sz="2400" dirty="0"/>
              <a:t>15,500 deaths (every year)</a:t>
            </a:r>
          </a:p>
          <a:p>
            <a:pPr marL="285750" indent="-285750">
              <a:buFont typeface="Arial" panose="020B0604020202020204" pitchFamily="34" charset="0"/>
              <a:buChar char="•"/>
            </a:pPr>
            <a:r>
              <a:rPr lang="en-US" sz="2400" dirty="0"/>
              <a:t>225,000 injuries</a:t>
            </a:r>
          </a:p>
          <a:p>
            <a:pPr marL="285750" indent="-285750">
              <a:buFont typeface="Arial" panose="020B0604020202020204" pitchFamily="34" charset="0"/>
              <a:buChar char="•"/>
            </a:pPr>
            <a:r>
              <a:rPr lang="en-US" sz="2400" dirty="0"/>
              <a:t>Mitigations are </a:t>
            </a:r>
          </a:p>
          <a:p>
            <a:pPr marL="742950" lvl="1" indent="-285750">
              <a:buFont typeface="Arial" panose="020B0604020202020204" pitchFamily="34" charset="0"/>
              <a:buChar char="•"/>
            </a:pPr>
            <a:r>
              <a:rPr lang="en-US" sz="2400" dirty="0"/>
              <a:t>harmless to individuals</a:t>
            </a:r>
          </a:p>
          <a:p>
            <a:pPr marL="742950" lvl="1" indent="-285750">
              <a:buFont typeface="Arial" panose="020B0604020202020204" pitchFamily="34" charset="0"/>
              <a:buChar char="•"/>
            </a:pPr>
            <a:r>
              <a:rPr lang="en-US" sz="2400" dirty="0"/>
              <a:t>harmless to society</a:t>
            </a:r>
          </a:p>
          <a:p>
            <a:pPr marL="742950" lvl="1" indent="-285750">
              <a:buFont typeface="Arial" panose="020B0604020202020204" pitchFamily="34" charset="0"/>
              <a:buChar char="•"/>
            </a:pPr>
            <a:r>
              <a:rPr lang="en-US" sz="2400" dirty="0"/>
              <a:t>are subject to proper legislative process</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Easily characterized</a:t>
            </a:r>
          </a:p>
        </p:txBody>
      </p:sp>
      <p:sp>
        <p:nvSpPr>
          <p:cNvPr id="5" name="TextBox 4">
            <a:extLst>
              <a:ext uri="{FF2B5EF4-FFF2-40B4-BE49-F238E27FC236}">
                <a16:creationId xmlns:a16="http://schemas.microsoft.com/office/drawing/2014/main" id="{ABD2AE3E-FD1F-0A40-9B31-3584C81F3A6A}"/>
              </a:ext>
            </a:extLst>
          </p:cNvPr>
          <p:cNvSpPr txBox="1"/>
          <p:nvPr/>
        </p:nvSpPr>
        <p:spPr>
          <a:xfrm>
            <a:off x="5723529" y="856519"/>
            <a:ext cx="6348866" cy="5262979"/>
          </a:xfrm>
          <a:prstGeom prst="rect">
            <a:avLst/>
          </a:prstGeom>
          <a:noFill/>
        </p:spPr>
        <p:txBody>
          <a:bodyPr wrap="square" rtlCol="0">
            <a:spAutoFit/>
          </a:bodyPr>
          <a:lstStyle/>
          <a:p>
            <a:r>
              <a:rPr lang="en-US" sz="2400" u="sng" dirty="0"/>
              <a:t>Covid-19</a:t>
            </a:r>
          </a:p>
          <a:p>
            <a:pPr marL="285750" indent="-285750">
              <a:buFont typeface="Arial" panose="020B0604020202020204" pitchFamily="34" charset="0"/>
              <a:buChar char="•"/>
            </a:pPr>
            <a:r>
              <a:rPr lang="en-US" sz="2400" dirty="0"/>
              <a:t>Picks on the aged &amp; infirm</a:t>
            </a:r>
          </a:p>
          <a:p>
            <a:pPr marL="285750" indent="-285750">
              <a:buFont typeface="Arial" panose="020B0604020202020204" pitchFamily="34" charset="0"/>
              <a:buChar char="•"/>
            </a:pPr>
            <a:r>
              <a:rPr lang="en-US" sz="2400" dirty="0"/>
              <a:t>Fear producing </a:t>
            </a:r>
          </a:p>
          <a:p>
            <a:pPr marL="285750" indent="-285750">
              <a:buFont typeface="Arial" panose="020B0604020202020204" pitchFamily="34" charset="0"/>
              <a:buChar char="•"/>
            </a:pPr>
            <a:r>
              <a:rPr lang="en-US" sz="2400" dirty="0"/>
              <a:t>16,398 deaths (3 year average)</a:t>
            </a:r>
          </a:p>
          <a:p>
            <a:pPr marL="285750" indent="-285750">
              <a:buFont typeface="Arial" panose="020B0604020202020204" pitchFamily="34" charset="0"/>
              <a:buChar char="•"/>
            </a:pPr>
            <a:r>
              <a:rPr lang="en-US" sz="2400" dirty="0"/>
              <a:t>Long </a:t>
            </a:r>
            <a:r>
              <a:rPr lang="en-US" sz="2400" dirty="0" err="1"/>
              <a:t>covid</a:t>
            </a:r>
            <a:r>
              <a:rPr lang="en-US" sz="2400" dirty="0"/>
              <a:t> or other injuries #?</a:t>
            </a:r>
          </a:p>
          <a:p>
            <a:pPr marL="285750" indent="-285750">
              <a:buFont typeface="Arial" panose="020B0604020202020204" pitchFamily="34" charset="0"/>
              <a:buChar char="•"/>
            </a:pPr>
            <a:r>
              <a:rPr lang="en-US" sz="2400" dirty="0"/>
              <a:t>Mitigations</a:t>
            </a:r>
          </a:p>
          <a:p>
            <a:pPr marL="742950" lvl="1" indent="-285750">
              <a:buFont typeface="Arial" panose="020B0604020202020204" pitchFamily="34" charset="0"/>
              <a:buChar char="•"/>
            </a:pPr>
            <a:r>
              <a:rPr lang="en-US" sz="2400" dirty="0"/>
              <a:t>caused loss and suffering to individuals</a:t>
            </a:r>
          </a:p>
          <a:p>
            <a:pPr marL="742950" lvl="1" indent="-285750">
              <a:buFont typeface="Arial" panose="020B0604020202020204" pitchFamily="34" charset="0"/>
              <a:buChar char="•"/>
            </a:pPr>
            <a:r>
              <a:rPr lang="en-US" sz="2400" dirty="0"/>
              <a:t>caused loss and suffering to the nation</a:t>
            </a:r>
          </a:p>
          <a:p>
            <a:pPr marL="742950" lvl="1" indent="-285750">
              <a:buFont typeface="Arial" panose="020B0604020202020204" pitchFamily="34" charset="0"/>
              <a:buChar char="•"/>
            </a:pPr>
            <a:r>
              <a:rPr lang="en-US" sz="2400" dirty="0"/>
              <a:t>were subject to coercion through unjustified emergency powers and medical ethical violations</a:t>
            </a:r>
          </a:p>
          <a:p>
            <a:pPr marL="285750" indent="-285750">
              <a:buFont typeface="Arial" panose="020B0604020202020204" pitchFamily="34" charset="0"/>
              <a:buChar char="•"/>
            </a:pPr>
            <a:r>
              <a:rPr lang="en-US" sz="2400" dirty="0"/>
              <a:t>Compete with 2.6+ other potential causes / pre-existing conditions</a:t>
            </a:r>
          </a:p>
          <a:p>
            <a:pPr marL="742950" lvl="1" indent="-285750">
              <a:buFont typeface="Arial" panose="020B0604020202020204" pitchFamily="34" charset="0"/>
              <a:buChar char="•"/>
            </a:pPr>
            <a:endParaRPr lang="en-US" sz="2400" dirty="0"/>
          </a:p>
        </p:txBody>
      </p:sp>
      <p:sp>
        <p:nvSpPr>
          <p:cNvPr id="10" name="TextBox 9">
            <a:extLst>
              <a:ext uri="{FF2B5EF4-FFF2-40B4-BE49-F238E27FC236}">
                <a16:creationId xmlns:a16="http://schemas.microsoft.com/office/drawing/2014/main" id="{5B21E13E-90D1-4044-9CCB-9B1B23E69E7B}"/>
              </a:ext>
            </a:extLst>
          </p:cNvPr>
          <p:cNvSpPr txBox="1"/>
          <p:nvPr/>
        </p:nvSpPr>
        <p:spPr>
          <a:xfrm>
            <a:off x="396352" y="4990727"/>
            <a:ext cx="11223321" cy="13849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800" dirty="0"/>
              <a:t>There is equal justification to suspend human rights to mitigate </a:t>
            </a:r>
            <a:r>
              <a:rPr lang="en-US" sz="2800" u="sng" dirty="0"/>
              <a:t>accidental</a:t>
            </a:r>
            <a:r>
              <a:rPr lang="en-US" sz="2800" dirty="0"/>
              <a:t> deaths as </a:t>
            </a:r>
            <a:r>
              <a:rPr lang="en-US" sz="2800" u="sng" dirty="0" err="1"/>
              <a:t>covid</a:t>
            </a:r>
            <a:r>
              <a:rPr lang="en-US" sz="2800" dirty="0"/>
              <a:t> deaths. A mitigation that would be effective on accidents is to close highways to all but essential traffic. Absurd??</a:t>
            </a:r>
          </a:p>
        </p:txBody>
      </p:sp>
      <p:grpSp>
        <p:nvGrpSpPr>
          <p:cNvPr id="12" name="Group 11">
            <a:extLst>
              <a:ext uri="{FF2B5EF4-FFF2-40B4-BE49-F238E27FC236}">
                <a16:creationId xmlns:a16="http://schemas.microsoft.com/office/drawing/2014/main" id="{F59C2B64-3B83-BB46-AC03-74B67F287D6E}"/>
              </a:ext>
            </a:extLst>
          </p:cNvPr>
          <p:cNvGrpSpPr/>
          <p:nvPr/>
        </p:nvGrpSpPr>
        <p:grpSpPr>
          <a:xfrm>
            <a:off x="1812663" y="0"/>
            <a:ext cx="10259732" cy="2027230"/>
            <a:chOff x="1812663" y="0"/>
            <a:chExt cx="10259732" cy="2027230"/>
          </a:xfrm>
        </p:grpSpPr>
        <p:sp>
          <p:nvSpPr>
            <p:cNvPr id="3" name="TextBox 2">
              <a:extLst>
                <a:ext uri="{FF2B5EF4-FFF2-40B4-BE49-F238E27FC236}">
                  <a16:creationId xmlns:a16="http://schemas.microsoft.com/office/drawing/2014/main" id="{4641E900-99BA-C043-8F3E-64020083F9F4}"/>
                </a:ext>
              </a:extLst>
            </p:cNvPr>
            <p:cNvSpPr txBox="1"/>
            <p:nvPr/>
          </p:nvSpPr>
          <p:spPr>
            <a:xfrm>
              <a:off x="7489072" y="46297"/>
              <a:ext cx="4583323" cy="830997"/>
            </a:xfrm>
            <a:prstGeom prst="rect">
              <a:avLst/>
            </a:prstGeom>
            <a:noFill/>
          </p:spPr>
          <p:txBody>
            <a:bodyPr wrap="square" rtlCol="0">
              <a:spAutoFit/>
            </a:bodyPr>
            <a:lstStyle/>
            <a:p>
              <a:r>
                <a:rPr lang="en-US" sz="2400" dirty="0">
                  <a:solidFill>
                    <a:srgbClr val="FF0000"/>
                  </a:solidFill>
                </a:rPr>
                <a:t>Emotion</a:t>
              </a:r>
              <a:r>
                <a:rPr lang="en-US" sz="2400" dirty="0"/>
                <a:t> was the reason we believed these risks were different</a:t>
              </a:r>
            </a:p>
          </p:txBody>
        </p:sp>
        <p:sp>
          <p:nvSpPr>
            <p:cNvPr id="6" name="TextBox 5">
              <a:extLst>
                <a:ext uri="{FF2B5EF4-FFF2-40B4-BE49-F238E27FC236}">
                  <a16:creationId xmlns:a16="http://schemas.microsoft.com/office/drawing/2014/main" id="{592E48A5-47EF-7444-9571-94FA753829E7}"/>
                </a:ext>
              </a:extLst>
            </p:cNvPr>
            <p:cNvSpPr txBox="1"/>
            <p:nvPr/>
          </p:nvSpPr>
          <p:spPr>
            <a:xfrm>
              <a:off x="3843245" y="0"/>
              <a:ext cx="3308534" cy="584775"/>
            </a:xfrm>
            <a:prstGeom prst="rect">
              <a:avLst/>
            </a:prstGeom>
            <a:noFill/>
          </p:spPr>
          <p:txBody>
            <a:bodyPr wrap="none" rtlCol="0">
              <a:spAutoFit/>
            </a:bodyPr>
            <a:lstStyle/>
            <a:p>
              <a:r>
                <a:rPr lang="en-US" sz="3200" b="1" dirty="0">
                  <a:solidFill>
                    <a:srgbClr val="7030A0"/>
                  </a:solidFill>
                </a:rPr>
                <a:t>They are the same</a:t>
              </a:r>
            </a:p>
          </p:txBody>
        </p:sp>
        <p:sp>
          <p:nvSpPr>
            <p:cNvPr id="8" name="TextBox 7">
              <a:extLst>
                <a:ext uri="{FF2B5EF4-FFF2-40B4-BE49-F238E27FC236}">
                  <a16:creationId xmlns:a16="http://schemas.microsoft.com/office/drawing/2014/main" id="{6D33D0DA-452A-E44F-8FBF-E075AD22A76C}"/>
                </a:ext>
              </a:extLst>
            </p:cNvPr>
            <p:cNvSpPr txBox="1"/>
            <p:nvPr/>
          </p:nvSpPr>
          <p:spPr>
            <a:xfrm>
              <a:off x="6008013" y="1565565"/>
              <a:ext cx="730008" cy="461665"/>
            </a:xfrm>
            <a:prstGeom prst="rect">
              <a:avLst/>
            </a:prstGeom>
            <a:noFill/>
          </p:spPr>
          <p:txBody>
            <a:bodyPr wrap="none" rtlCol="0">
              <a:spAutoFit/>
            </a:bodyPr>
            <a:lstStyle/>
            <a:p>
              <a:r>
                <a:rPr lang="en-US" sz="2400" dirty="0">
                  <a:solidFill>
                    <a:srgbClr val="FF0000"/>
                  </a:solidFill>
                </a:rPr>
                <a:t>Fear</a:t>
              </a:r>
            </a:p>
          </p:txBody>
        </p:sp>
        <p:sp>
          <p:nvSpPr>
            <p:cNvPr id="7" name="TextBox 6">
              <a:extLst>
                <a:ext uri="{FF2B5EF4-FFF2-40B4-BE49-F238E27FC236}">
                  <a16:creationId xmlns:a16="http://schemas.microsoft.com/office/drawing/2014/main" id="{107F3C9D-F97D-5448-A573-B9685FBE500D}"/>
                </a:ext>
              </a:extLst>
            </p:cNvPr>
            <p:cNvSpPr txBox="1"/>
            <p:nvPr/>
          </p:nvSpPr>
          <p:spPr>
            <a:xfrm>
              <a:off x="1812663" y="856519"/>
              <a:ext cx="2855269" cy="461665"/>
            </a:xfrm>
            <a:prstGeom prst="rect">
              <a:avLst/>
            </a:prstGeom>
            <a:noFill/>
          </p:spPr>
          <p:txBody>
            <a:bodyPr wrap="none" rtlCol="0">
              <a:spAutoFit/>
            </a:bodyPr>
            <a:lstStyle/>
            <a:p>
              <a:r>
                <a:rPr lang="en-US" sz="2400" b="1" dirty="0">
                  <a:solidFill>
                    <a:srgbClr val="7030A0"/>
                  </a:solidFill>
                </a:rPr>
                <a:t>Impact 4/100</a:t>
              </a:r>
              <a:r>
                <a:rPr lang="en-US" sz="2400" b="1" baseline="30000" dirty="0">
                  <a:solidFill>
                    <a:srgbClr val="7030A0"/>
                  </a:solidFill>
                </a:rPr>
                <a:t>th</a:t>
              </a:r>
              <a:r>
                <a:rPr lang="en-US" sz="2400" b="1" dirty="0">
                  <a:solidFill>
                    <a:srgbClr val="7030A0"/>
                  </a:solidFill>
                </a:rPr>
                <a:t> of 1%</a:t>
              </a:r>
            </a:p>
          </p:txBody>
        </p:sp>
        <p:sp>
          <p:nvSpPr>
            <p:cNvPr id="11" name="TextBox 10">
              <a:extLst>
                <a:ext uri="{FF2B5EF4-FFF2-40B4-BE49-F238E27FC236}">
                  <a16:creationId xmlns:a16="http://schemas.microsoft.com/office/drawing/2014/main" id="{8E0D59A7-5257-5546-8E8E-192E747B3AC0}"/>
                </a:ext>
              </a:extLst>
            </p:cNvPr>
            <p:cNvSpPr txBox="1"/>
            <p:nvPr/>
          </p:nvSpPr>
          <p:spPr>
            <a:xfrm>
              <a:off x="7096059" y="856518"/>
              <a:ext cx="2855269" cy="461665"/>
            </a:xfrm>
            <a:prstGeom prst="rect">
              <a:avLst/>
            </a:prstGeom>
            <a:noFill/>
          </p:spPr>
          <p:txBody>
            <a:bodyPr wrap="none" rtlCol="0">
              <a:spAutoFit/>
            </a:bodyPr>
            <a:lstStyle/>
            <a:p>
              <a:r>
                <a:rPr lang="en-US" sz="2400" b="1" dirty="0">
                  <a:solidFill>
                    <a:srgbClr val="7030A0"/>
                  </a:solidFill>
                </a:rPr>
                <a:t>Impact 4/100</a:t>
              </a:r>
              <a:r>
                <a:rPr lang="en-US" sz="2400" b="1" baseline="30000" dirty="0">
                  <a:solidFill>
                    <a:srgbClr val="7030A0"/>
                  </a:solidFill>
                </a:rPr>
                <a:t>th</a:t>
              </a:r>
              <a:r>
                <a:rPr lang="en-US" sz="2400" b="1" dirty="0">
                  <a:solidFill>
                    <a:srgbClr val="7030A0"/>
                  </a:solidFill>
                </a:rPr>
                <a:t> of 1%</a:t>
              </a:r>
            </a:p>
          </p:txBody>
        </p:sp>
      </p:grpSp>
    </p:spTree>
    <p:extLst>
      <p:ext uri="{BB962C8B-B14F-4D97-AF65-F5344CB8AC3E}">
        <p14:creationId xmlns:p14="http://schemas.microsoft.com/office/powerpoint/2010/main" val="245527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7110A8C-4284-8043-B1ED-38F6F07D0A03}"/>
              </a:ext>
            </a:extLst>
          </p:cNvPr>
          <p:cNvSpPr txBox="1"/>
          <p:nvPr/>
        </p:nvSpPr>
        <p:spPr>
          <a:xfrm>
            <a:off x="2096167" y="292165"/>
            <a:ext cx="8431268" cy="646331"/>
          </a:xfrm>
          <a:prstGeom prst="rect">
            <a:avLst/>
          </a:prstGeom>
          <a:noFill/>
          <a:ln>
            <a:solidFill>
              <a:schemeClr val="accent5">
                <a:lumMod val="50000"/>
              </a:schemeClr>
            </a:solidFill>
          </a:ln>
        </p:spPr>
        <p:txBody>
          <a:bodyPr wrap="square" rtlCol="0">
            <a:spAutoFit/>
          </a:bodyPr>
          <a:lstStyle/>
          <a:p>
            <a:pPr algn="ctr"/>
            <a:r>
              <a:rPr lang="en-US" b="1" dirty="0"/>
              <a:t>Canadians suffered </a:t>
            </a:r>
            <a:r>
              <a:rPr lang="en-US" dirty="0"/>
              <a:t>severe social, emotional, educational, mental &amp; physical heath, &amp; economic  consequences as a result of (federal &amp; medical) governance </a:t>
            </a:r>
            <a:r>
              <a:rPr lang="en-US" dirty="0" err="1"/>
              <a:t>covid</a:t>
            </a:r>
            <a:r>
              <a:rPr lang="en-US" dirty="0"/>
              <a:t> actions</a:t>
            </a:r>
          </a:p>
        </p:txBody>
      </p:sp>
      <p:sp>
        <p:nvSpPr>
          <p:cNvPr id="27" name="TextBox 26">
            <a:extLst>
              <a:ext uri="{FF2B5EF4-FFF2-40B4-BE49-F238E27FC236}">
                <a16:creationId xmlns:a16="http://schemas.microsoft.com/office/drawing/2014/main" id="{A3786A6D-11E9-2040-ADD3-E2CE3FF1629A}"/>
              </a:ext>
            </a:extLst>
          </p:cNvPr>
          <p:cNvSpPr txBox="1"/>
          <p:nvPr/>
        </p:nvSpPr>
        <p:spPr>
          <a:xfrm>
            <a:off x="227467" y="95856"/>
            <a:ext cx="1718685" cy="1015663"/>
          </a:xfrm>
          <a:prstGeom prst="rect">
            <a:avLst/>
          </a:prstGeom>
          <a:noFill/>
        </p:spPr>
        <p:txBody>
          <a:bodyPr wrap="square" rtlCol="0">
            <a:spAutoFit/>
          </a:bodyPr>
          <a:lstStyle/>
          <a:p>
            <a:pPr algn="ctr"/>
            <a:r>
              <a:rPr lang="en-US" sz="2000" dirty="0"/>
              <a:t>Root Cause</a:t>
            </a:r>
          </a:p>
          <a:p>
            <a:pPr algn="ctr"/>
            <a:r>
              <a:rPr lang="en-US" sz="2000" dirty="0"/>
              <a:t>Analysis</a:t>
            </a:r>
          </a:p>
          <a:p>
            <a:pPr algn="ctr"/>
            <a:r>
              <a:rPr lang="en-US" sz="2000" dirty="0"/>
              <a:t>(Why or How)</a:t>
            </a:r>
          </a:p>
        </p:txBody>
      </p:sp>
      <p:sp>
        <p:nvSpPr>
          <p:cNvPr id="2" name="TextBox 1">
            <a:extLst>
              <a:ext uri="{FF2B5EF4-FFF2-40B4-BE49-F238E27FC236}">
                <a16:creationId xmlns:a16="http://schemas.microsoft.com/office/drawing/2014/main" id="{DA3BFD2E-4742-A741-9490-36FC002A1CA5}"/>
              </a:ext>
            </a:extLst>
          </p:cNvPr>
          <p:cNvSpPr txBox="1"/>
          <p:nvPr/>
        </p:nvSpPr>
        <p:spPr>
          <a:xfrm>
            <a:off x="159024" y="2594275"/>
            <a:ext cx="1621784" cy="1200329"/>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solidFill>
              <a:schemeClr val="tx1"/>
            </a:solidFill>
          </a:ln>
        </p:spPr>
        <p:txBody>
          <a:bodyPr wrap="square" rtlCol="0">
            <a:spAutoFit/>
          </a:bodyPr>
          <a:lstStyle/>
          <a:p>
            <a:pPr algn="ctr"/>
            <a:r>
              <a:rPr lang="en-US" dirty="0"/>
              <a:t>Procedures that balanced priorities were dismissed</a:t>
            </a:r>
          </a:p>
        </p:txBody>
      </p:sp>
      <p:sp>
        <p:nvSpPr>
          <p:cNvPr id="31" name="TextBox 30">
            <a:extLst>
              <a:ext uri="{FF2B5EF4-FFF2-40B4-BE49-F238E27FC236}">
                <a16:creationId xmlns:a16="http://schemas.microsoft.com/office/drawing/2014/main" id="{C959CBAA-BE2F-D44E-B8DE-2E2F30F7A71A}"/>
              </a:ext>
            </a:extLst>
          </p:cNvPr>
          <p:cNvSpPr txBox="1"/>
          <p:nvPr/>
        </p:nvSpPr>
        <p:spPr>
          <a:xfrm>
            <a:off x="969916" y="1257003"/>
            <a:ext cx="2885418" cy="923330"/>
          </a:xfrm>
          <a:prstGeom prst="rect">
            <a:avLst/>
          </a:prstGeom>
          <a:noFill/>
          <a:ln>
            <a:solidFill>
              <a:schemeClr val="tx1"/>
            </a:solidFill>
          </a:ln>
        </p:spPr>
        <p:txBody>
          <a:bodyPr wrap="square" rtlCol="0">
            <a:spAutoFit/>
          </a:bodyPr>
          <a:lstStyle/>
          <a:p>
            <a:pPr algn="ctr"/>
            <a:r>
              <a:rPr lang="en-US" dirty="0"/>
              <a:t>Priority was higher for </a:t>
            </a:r>
            <a:r>
              <a:rPr lang="en-US" dirty="0" err="1"/>
              <a:t>covid</a:t>
            </a:r>
            <a:r>
              <a:rPr lang="en-US" dirty="0"/>
              <a:t> over equally important health and national issues</a:t>
            </a:r>
          </a:p>
        </p:txBody>
      </p:sp>
      <p:sp>
        <p:nvSpPr>
          <p:cNvPr id="34" name="TextBox 33">
            <a:extLst>
              <a:ext uri="{FF2B5EF4-FFF2-40B4-BE49-F238E27FC236}">
                <a16:creationId xmlns:a16="http://schemas.microsoft.com/office/drawing/2014/main" id="{ED7CCB06-C69A-B544-A025-D4040621222D}"/>
              </a:ext>
            </a:extLst>
          </p:cNvPr>
          <p:cNvSpPr txBox="1"/>
          <p:nvPr/>
        </p:nvSpPr>
        <p:spPr>
          <a:xfrm>
            <a:off x="2167293" y="2603440"/>
            <a:ext cx="3085444" cy="1200329"/>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solidFill>
              <a:schemeClr val="tx1"/>
            </a:solidFill>
          </a:ln>
        </p:spPr>
        <p:txBody>
          <a:bodyPr wrap="square" rtlCol="0">
            <a:spAutoFit/>
          </a:bodyPr>
          <a:lstStyle/>
          <a:p>
            <a:pPr algn="ctr"/>
            <a:r>
              <a:rPr lang="en-US" dirty="0"/>
              <a:t>International experts and Canadian stakeholders calling for balancing of priorities were dismissed</a:t>
            </a:r>
          </a:p>
        </p:txBody>
      </p:sp>
      <p:sp>
        <p:nvSpPr>
          <p:cNvPr id="3" name="TextBox 2">
            <a:extLst>
              <a:ext uri="{FF2B5EF4-FFF2-40B4-BE49-F238E27FC236}">
                <a16:creationId xmlns:a16="http://schemas.microsoft.com/office/drawing/2014/main" id="{D38F71A9-E283-AF47-A2C3-5CC5A224AB90}"/>
              </a:ext>
            </a:extLst>
          </p:cNvPr>
          <p:cNvSpPr txBox="1"/>
          <p:nvPr/>
        </p:nvSpPr>
        <p:spPr>
          <a:xfrm>
            <a:off x="1780725" y="2872368"/>
            <a:ext cx="191391" cy="523220"/>
          </a:xfrm>
          <a:prstGeom prst="rect">
            <a:avLst/>
          </a:prstGeom>
          <a:noFill/>
        </p:spPr>
        <p:txBody>
          <a:bodyPr wrap="square" rtlCol="0">
            <a:spAutoFit/>
          </a:bodyPr>
          <a:lstStyle/>
          <a:p>
            <a:r>
              <a:rPr lang="en-US" sz="2800" dirty="0"/>
              <a:t>+</a:t>
            </a:r>
          </a:p>
        </p:txBody>
      </p:sp>
      <p:sp>
        <p:nvSpPr>
          <p:cNvPr id="52" name="TextBox 51">
            <a:extLst>
              <a:ext uri="{FF2B5EF4-FFF2-40B4-BE49-F238E27FC236}">
                <a16:creationId xmlns:a16="http://schemas.microsoft.com/office/drawing/2014/main" id="{45088DDC-76C3-6F46-92FD-9338E58A48BE}"/>
              </a:ext>
            </a:extLst>
          </p:cNvPr>
          <p:cNvSpPr txBox="1"/>
          <p:nvPr/>
        </p:nvSpPr>
        <p:spPr>
          <a:xfrm>
            <a:off x="1319264" y="5015638"/>
            <a:ext cx="3139553" cy="369332"/>
          </a:xfrm>
          <a:prstGeom prst="rect">
            <a:avLst/>
          </a:prstGeom>
          <a:noFill/>
          <a:ln w="38100">
            <a:solidFill>
              <a:schemeClr val="tx1"/>
            </a:solidFill>
          </a:ln>
        </p:spPr>
        <p:txBody>
          <a:bodyPr wrap="square" rtlCol="0">
            <a:spAutoFit/>
          </a:bodyPr>
          <a:lstStyle/>
          <a:p>
            <a:pPr algn="ctr"/>
            <a:r>
              <a:rPr lang="en-US" b="1" dirty="0"/>
              <a:t>Scientific process not followed</a:t>
            </a:r>
          </a:p>
        </p:txBody>
      </p:sp>
      <p:sp>
        <p:nvSpPr>
          <p:cNvPr id="57" name="TextBox 56">
            <a:extLst>
              <a:ext uri="{FF2B5EF4-FFF2-40B4-BE49-F238E27FC236}">
                <a16:creationId xmlns:a16="http://schemas.microsoft.com/office/drawing/2014/main" id="{754201DE-C33D-244C-9E98-3FE36F242A66}"/>
              </a:ext>
            </a:extLst>
          </p:cNvPr>
          <p:cNvSpPr txBox="1"/>
          <p:nvPr/>
        </p:nvSpPr>
        <p:spPr>
          <a:xfrm>
            <a:off x="5283766" y="4371837"/>
            <a:ext cx="2951364" cy="646331"/>
          </a:xfrm>
          <a:prstGeom prst="rect">
            <a:avLst/>
          </a:prstGeom>
          <a:noFill/>
          <a:ln>
            <a:solidFill>
              <a:schemeClr val="tx1"/>
            </a:solidFill>
          </a:ln>
        </p:spPr>
        <p:txBody>
          <a:bodyPr wrap="square" rtlCol="0">
            <a:spAutoFit/>
          </a:bodyPr>
          <a:lstStyle/>
          <a:p>
            <a:pPr algn="ctr"/>
            <a:r>
              <a:rPr lang="en-US" dirty="0"/>
              <a:t>Unchecked and inadequate governance action</a:t>
            </a:r>
          </a:p>
        </p:txBody>
      </p:sp>
      <p:sp>
        <p:nvSpPr>
          <p:cNvPr id="58" name="TextBox 57">
            <a:extLst>
              <a:ext uri="{FF2B5EF4-FFF2-40B4-BE49-F238E27FC236}">
                <a16:creationId xmlns:a16="http://schemas.microsoft.com/office/drawing/2014/main" id="{DA4B2B9B-1841-EC40-98EF-40CE38807C49}"/>
              </a:ext>
            </a:extLst>
          </p:cNvPr>
          <p:cNvSpPr txBox="1"/>
          <p:nvPr/>
        </p:nvSpPr>
        <p:spPr>
          <a:xfrm>
            <a:off x="1446332" y="4389626"/>
            <a:ext cx="2885418" cy="369332"/>
          </a:xfrm>
          <a:prstGeom prst="rect">
            <a:avLst/>
          </a:prstGeom>
          <a:noFill/>
          <a:ln>
            <a:solidFill>
              <a:schemeClr val="tx1"/>
            </a:solidFill>
          </a:ln>
        </p:spPr>
        <p:txBody>
          <a:bodyPr wrap="square" rtlCol="0">
            <a:spAutoFit/>
          </a:bodyPr>
          <a:lstStyle/>
          <a:p>
            <a:pPr algn="ctr"/>
            <a:r>
              <a:rPr lang="en-US" dirty="0"/>
              <a:t>Lack of knowledge or skill</a:t>
            </a:r>
          </a:p>
        </p:txBody>
      </p:sp>
      <p:sp>
        <p:nvSpPr>
          <p:cNvPr id="59" name="TextBox 58">
            <a:extLst>
              <a:ext uri="{FF2B5EF4-FFF2-40B4-BE49-F238E27FC236}">
                <a16:creationId xmlns:a16="http://schemas.microsoft.com/office/drawing/2014/main" id="{800BC8F7-F0D5-1343-A07D-48ADC890C391}"/>
              </a:ext>
            </a:extLst>
          </p:cNvPr>
          <p:cNvSpPr txBox="1"/>
          <p:nvPr/>
        </p:nvSpPr>
        <p:spPr>
          <a:xfrm>
            <a:off x="4481145" y="5776255"/>
            <a:ext cx="2864540" cy="369332"/>
          </a:xfrm>
          <a:prstGeom prst="rect">
            <a:avLst/>
          </a:prstGeom>
          <a:noFill/>
          <a:ln w="9525">
            <a:solidFill>
              <a:schemeClr val="tx1"/>
            </a:solidFill>
          </a:ln>
        </p:spPr>
        <p:txBody>
          <a:bodyPr wrap="square" rtlCol="0">
            <a:spAutoFit/>
          </a:bodyPr>
          <a:lstStyle/>
          <a:p>
            <a:pPr algn="ctr"/>
            <a:r>
              <a:rPr lang="en-US" dirty="0"/>
              <a:t>Improper motivation</a:t>
            </a:r>
          </a:p>
        </p:txBody>
      </p:sp>
      <p:sp>
        <p:nvSpPr>
          <p:cNvPr id="60" name="TextBox 59">
            <a:extLst>
              <a:ext uri="{FF2B5EF4-FFF2-40B4-BE49-F238E27FC236}">
                <a16:creationId xmlns:a16="http://schemas.microsoft.com/office/drawing/2014/main" id="{D28ACBBC-32E3-BD49-9C0D-E9F425D73C0B}"/>
              </a:ext>
            </a:extLst>
          </p:cNvPr>
          <p:cNvSpPr txBox="1"/>
          <p:nvPr/>
        </p:nvSpPr>
        <p:spPr>
          <a:xfrm>
            <a:off x="8877997" y="1270383"/>
            <a:ext cx="1749410" cy="923330"/>
          </a:xfrm>
          <a:prstGeom prst="rect">
            <a:avLst/>
          </a:prstGeom>
          <a:noFill/>
          <a:ln>
            <a:solidFill>
              <a:schemeClr val="tx1"/>
            </a:solidFill>
          </a:ln>
        </p:spPr>
        <p:txBody>
          <a:bodyPr wrap="square" rtlCol="0">
            <a:spAutoFit/>
          </a:bodyPr>
          <a:lstStyle/>
          <a:p>
            <a:pPr algn="ctr"/>
            <a:r>
              <a:rPr lang="en-US" dirty="0"/>
              <a:t>High levels of social isolation, division, &amp; fear</a:t>
            </a:r>
          </a:p>
        </p:txBody>
      </p:sp>
      <p:sp>
        <p:nvSpPr>
          <p:cNvPr id="61" name="TextBox 60">
            <a:extLst>
              <a:ext uri="{FF2B5EF4-FFF2-40B4-BE49-F238E27FC236}">
                <a16:creationId xmlns:a16="http://schemas.microsoft.com/office/drawing/2014/main" id="{39015982-C481-8B47-8E9D-F0BAADDCD67C}"/>
              </a:ext>
            </a:extLst>
          </p:cNvPr>
          <p:cNvSpPr txBox="1"/>
          <p:nvPr/>
        </p:nvSpPr>
        <p:spPr>
          <a:xfrm>
            <a:off x="6426902" y="2840797"/>
            <a:ext cx="2403348" cy="92333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solidFill>
              <a:schemeClr val="tx1"/>
            </a:solidFill>
          </a:ln>
        </p:spPr>
        <p:txBody>
          <a:bodyPr wrap="square" rtlCol="0">
            <a:spAutoFit/>
          </a:bodyPr>
          <a:lstStyle/>
          <a:p>
            <a:pPr algn="ctr"/>
            <a:r>
              <a:rPr lang="en-US" dirty="0"/>
              <a:t>Unvaccinated, unmasked, &amp; dissenting opinions were vilified</a:t>
            </a:r>
          </a:p>
        </p:txBody>
      </p:sp>
      <p:grpSp>
        <p:nvGrpSpPr>
          <p:cNvPr id="18" name="Group 17">
            <a:extLst>
              <a:ext uri="{FF2B5EF4-FFF2-40B4-BE49-F238E27FC236}">
                <a16:creationId xmlns:a16="http://schemas.microsoft.com/office/drawing/2014/main" id="{2C08FB52-1F2E-314D-8DC8-AECD07AF3DDC}"/>
              </a:ext>
            </a:extLst>
          </p:cNvPr>
          <p:cNvGrpSpPr/>
          <p:nvPr/>
        </p:nvGrpSpPr>
        <p:grpSpPr>
          <a:xfrm>
            <a:off x="-3644744" y="3618537"/>
            <a:ext cx="2190343" cy="1191584"/>
            <a:chOff x="2210226" y="2913681"/>
            <a:chExt cx="2190343" cy="1191584"/>
          </a:xfrm>
        </p:grpSpPr>
        <p:sp>
          <p:nvSpPr>
            <p:cNvPr id="39" name="TextBox 38">
              <a:extLst>
                <a:ext uri="{FF2B5EF4-FFF2-40B4-BE49-F238E27FC236}">
                  <a16:creationId xmlns:a16="http://schemas.microsoft.com/office/drawing/2014/main" id="{4F2D17C4-CBA8-8B4F-B9F3-9F6A66786207}"/>
                </a:ext>
              </a:extLst>
            </p:cNvPr>
            <p:cNvSpPr txBox="1"/>
            <p:nvPr/>
          </p:nvSpPr>
          <p:spPr>
            <a:xfrm>
              <a:off x="2210227" y="3102298"/>
              <a:ext cx="2190342" cy="369332"/>
            </a:xfrm>
            <a:prstGeom prst="rect">
              <a:avLst/>
            </a:prstGeom>
            <a:noFill/>
            <a:ln>
              <a:solidFill>
                <a:schemeClr val="tx1"/>
              </a:solidFill>
            </a:ln>
          </p:spPr>
          <p:txBody>
            <a:bodyPr wrap="square" rtlCol="0">
              <a:spAutoFit/>
            </a:bodyPr>
            <a:lstStyle/>
            <a:p>
              <a:pPr algn="ctr"/>
              <a:r>
                <a:rPr lang="en-US" dirty="0"/>
                <a:t>Procedures were LTA</a:t>
              </a:r>
            </a:p>
          </p:txBody>
        </p:sp>
        <p:sp>
          <p:nvSpPr>
            <p:cNvPr id="6" name="TextBox 5">
              <a:extLst>
                <a:ext uri="{FF2B5EF4-FFF2-40B4-BE49-F238E27FC236}">
                  <a16:creationId xmlns:a16="http://schemas.microsoft.com/office/drawing/2014/main" id="{077BD695-8281-324A-90E9-A25677E1B591}"/>
                </a:ext>
              </a:extLst>
            </p:cNvPr>
            <p:cNvSpPr txBox="1"/>
            <p:nvPr/>
          </p:nvSpPr>
          <p:spPr>
            <a:xfrm>
              <a:off x="2400582" y="3520490"/>
              <a:ext cx="1809631" cy="584775"/>
            </a:xfrm>
            <a:prstGeom prst="rect">
              <a:avLst/>
            </a:prstGeom>
            <a:noFill/>
          </p:spPr>
          <p:txBody>
            <a:bodyPr wrap="square" rtlCol="0">
              <a:spAutoFit/>
            </a:bodyPr>
            <a:lstStyle/>
            <a:p>
              <a:r>
                <a:rPr lang="en-US" sz="1600" dirty="0">
                  <a:solidFill>
                    <a:schemeClr val="accent5">
                      <a:lumMod val="50000"/>
                    </a:schemeClr>
                  </a:solidFill>
                </a:rPr>
                <a:t>Procedures were valid &amp; appropriate</a:t>
              </a:r>
            </a:p>
          </p:txBody>
        </p:sp>
        <p:cxnSp>
          <p:nvCxnSpPr>
            <p:cNvPr id="8" name="Straight Connector 7">
              <a:extLst>
                <a:ext uri="{FF2B5EF4-FFF2-40B4-BE49-F238E27FC236}">
                  <a16:creationId xmlns:a16="http://schemas.microsoft.com/office/drawing/2014/main" id="{6D9E017F-EB66-C143-8E29-F05A3F94BBAB}"/>
                </a:ext>
              </a:extLst>
            </p:cNvPr>
            <p:cNvCxnSpPr>
              <a:cxnSpLocks/>
            </p:cNvCxnSpPr>
            <p:nvPr/>
          </p:nvCxnSpPr>
          <p:spPr>
            <a:xfrm>
              <a:off x="2210227" y="2913681"/>
              <a:ext cx="2190342" cy="72397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139C3CB-2856-F547-8B0F-814FA387AFE9}"/>
                </a:ext>
              </a:extLst>
            </p:cNvPr>
            <p:cNvCxnSpPr>
              <a:cxnSpLocks/>
            </p:cNvCxnSpPr>
            <p:nvPr/>
          </p:nvCxnSpPr>
          <p:spPr>
            <a:xfrm flipH="1">
              <a:off x="2210226" y="2973194"/>
              <a:ext cx="2190343" cy="664457"/>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9B9444FA-150A-B948-8D4D-4FA13F3B90CD}"/>
              </a:ext>
            </a:extLst>
          </p:cNvPr>
          <p:cNvSpPr txBox="1"/>
          <p:nvPr/>
        </p:nvSpPr>
        <p:spPr>
          <a:xfrm>
            <a:off x="4660716" y="1445272"/>
            <a:ext cx="2480268" cy="92333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solidFill>
              <a:schemeClr val="tx1"/>
            </a:solidFill>
          </a:ln>
        </p:spPr>
        <p:txBody>
          <a:bodyPr wrap="square" rtlCol="0">
            <a:spAutoFit/>
          </a:bodyPr>
          <a:lstStyle/>
          <a:p>
            <a:pPr algn="ctr"/>
            <a:r>
              <a:rPr lang="en-US" dirty="0" err="1"/>
              <a:t>covid</a:t>
            </a:r>
            <a:r>
              <a:rPr lang="en-US" dirty="0"/>
              <a:t> treatments that doctors felt had promise were dismissed</a:t>
            </a:r>
          </a:p>
        </p:txBody>
      </p:sp>
      <p:cxnSp>
        <p:nvCxnSpPr>
          <p:cNvPr id="21" name="Straight Connector 20">
            <a:extLst>
              <a:ext uri="{FF2B5EF4-FFF2-40B4-BE49-F238E27FC236}">
                <a16:creationId xmlns:a16="http://schemas.microsoft.com/office/drawing/2014/main" id="{79186EC4-1710-C24C-9F98-BF045ECCB39B}"/>
              </a:ext>
            </a:extLst>
          </p:cNvPr>
          <p:cNvCxnSpPr>
            <a:cxnSpLocks/>
            <a:stCxn id="61" idx="2"/>
          </p:cNvCxnSpPr>
          <p:nvPr/>
        </p:nvCxnSpPr>
        <p:spPr>
          <a:xfrm>
            <a:off x="7628576" y="3764127"/>
            <a:ext cx="0" cy="2749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0BB95A5-01D9-7545-B70D-0F2BF081D42C}"/>
              </a:ext>
            </a:extLst>
          </p:cNvPr>
          <p:cNvCxnSpPr>
            <a:cxnSpLocks/>
            <a:stCxn id="65" idx="2"/>
          </p:cNvCxnSpPr>
          <p:nvPr/>
        </p:nvCxnSpPr>
        <p:spPr>
          <a:xfrm flipH="1">
            <a:off x="5884826" y="2368602"/>
            <a:ext cx="16024" cy="1668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DFAA64F-61AE-6E4F-B0ED-A110F7350ED8}"/>
              </a:ext>
            </a:extLst>
          </p:cNvPr>
          <p:cNvCxnSpPr>
            <a:cxnSpLocks/>
            <a:stCxn id="34" idx="2"/>
          </p:cNvCxnSpPr>
          <p:nvPr/>
        </p:nvCxnSpPr>
        <p:spPr>
          <a:xfrm>
            <a:off x="3710015" y="3803769"/>
            <a:ext cx="0" cy="232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6DDC7F9-A3C4-EA49-93BF-4DFC8C0A876B}"/>
              </a:ext>
            </a:extLst>
          </p:cNvPr>
          <p:cNvCxnSpPr>
            <a:cxnSpLocks/>
            <a:stCxn id="2" idx="2"/>
          </p:cNvCxnSpPr>
          <p:nvPr/>
        </p:nvCxnSpPr>
        <p:spPr>
          <a:xfrm>
            <a:off x="969916" y="3794604"/>
            <a:ext cx="0" cy="258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B782222-F9B0-704E-934A-9CA0DEEFB755}"/>
              </a:ext>
            </a:extLst>
          </p:cNvPr>
          <p:cNvCxnSpPr>
            <a:cxnSpLocks/>
          </p:cNvCxnSpPr>
          <p:nvPr/>
        </p:nvCxnSpPr>
        <p:spPr>
          <a:xfrm flipH="1">
            <a:off x="969918" y="4020276"/>
            <a:ext cx="10369445" cy="329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5D590C2-DFA5-674F-AE6F-77C1A6F2BC40}"/>
              </a:ext>
            </a:extLst>
          </p:cNvPr>
          <p:cNvCxnSpPr>
            <a:cxnSpLocks/>
          </p:cNvCxnSpPr>
          <p:nvPr/>
        </p:nvCxnSpPr>
        <p:spPr>
          <a:xfrm flipH="1">
            <a:off x="969916" y="2368602"/>
            <a:ext cx="27459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8F7E7F7-E94B-C343-A04C-712469B8A3C2}"/>
              </a:ext>
            </a:extLst>
          </p:cNvPr>
          <p:cNvCxnSpPr>
            <a:cxnSpLocks/>
          </p:cNvCxnSpPr>
          <p:nvPr/>
        </p:nvCxnSpPr>
        <p:spPr>
          <a:xfrm flipH="1">
            <a:off x="2412625" y="1086932"/>
            <a:ext cx="7340077" cy="27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CA430A-87B0-9540-BF98-0DB66D5E4ECD}"/>
              </a:ext>
            </a:extLst>
          </p:cNvPr>
          <p:cNvCxnSpPr>
            <a:cxnSpLocks/>
            <a:stCxn id="4" idx="2"/>
          </p:cNvCxnSpPr>
          <p:nvPr/>
        </p:nvCxnSpPr>
        <p:spPr>
          <a:xfrm>
            <a:off x="6311801" y="938496"/>
            <a:ext cx="0" cy="1741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7E9C40A-0E51-0941-9B4A-EDEF35B6DD42}"/>
              </a:ext>
            </a:extLst>
          </p:cNvPr>
          <p:cNvCxnSpPr>
            <a:cxnSpLocks/>
            <a:stCxn id="60" idx="0"/>
          </p:cNvCxnSpPr>
          <p:nvPr/>
        </p:nvCxnSpPr>
        <p:spPr>
          <a:xfrm flipV="1">
            <a:off x="9752702" y="1099341"/>
            <a:ext cx="0" cy="1710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62D1C0E-8546-724C-9698-C2CC1276D22A}"/>
              </a:ext>
            </a:extLst>
          </p:cNvPr>
          <p:cNvCxnSpPr>
            <a:cxnSpLocks/>
            <a:stCxn id="65" idx="0"/>
          </p:cNvCxnSpPr>
          <p:nvPr/>
        </p:nvCxnSpPr>
        <p:spPr>
          <a:xfrm flipV="1">
            <a:off x="5900850" y="1117893"/>
            <a:ext cx="0" cy="327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0AACCA2-6357-3343-A02F-4C3136474667}"/>
              </a:ext>
            </a:extLst>
          </p:cNvPr>
          <p:cNvCxnSpPr>
            <a:cxnSpLocks/>
            <a:stCxn id="2" idx="0"/>
          </p:cNvCxnSpPr>
          <p:nvPr/>
        </p:nvCxnSpPr>
        <p:spPr>
          <a:xfrm flipV="1">
            <a:off x="969916" y="2368602"/>
            <a:ext cx="0" cy="2256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C91354A1-A4AB-4343-B6D4-31B3EE229357}"/>
              </a:ext>
            </a:extLst>
          </p:cNvPr>
          <p:cNvCxnSpPr>
            <a:cxnSpLocks/>
            <a:stCxn id="34" idx="0"/>
          </p:cNvCxnSpPr>
          <p:nvPr/>
        </p:nvCxnSpPr>
        <p:spPr>
          <a:xfrm flipV="1">
            <a:off x="3710015" y="2368602"/>
            <a:ext cx="0" cy="2348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C6BF02D-88A4-7448-AC14-B3B65BE19F21}"/>
              </a:ext>
            </a:extLst>
          </p:cNvPr>
          <p:cNvCxnSpPr>
            <a:cxnSpLocks/>
            <a:endCxn id="61" idx="0"/>
          </p:cNvCxnSpPr>
          <p:nvPr/>
        </p:nvCxnSpPr>
        <p:spPr>
          <a:xfrm>
            <a:off x="7628576" y="2390987"/>
            <a:ext cx="0" cy="4498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7255B051-BC02-C846-9544-C08CBE4695C2}"/>
              </a:ext>
            </a:extLst>
          </p:cNvPr>
          <p:cNvSpPr txBox="1"/>
          <p:nvPr/>
        </p:nvSpPr>
        <p:spPr>
          <a:xfrm>
            <a:off x="4576461" y="4353470"/>
            <a:ext cx="191391" cy="523220"/>
          </a:xfrm>
          <a:prstGeom prst="rect">
            <a:avLst/>
          </a:prstGeom>
          <a:noFill/>
        </p:spPr>
        <p:txBody>
          <a:bodyPr wrap="square" rtlCol="0">
            <a:spAutoFit/>
          </a:bodyPr>
          <a:lstStyle/>
          <a:p>
            <a:r>
              <a:rPr lang="en-US" sz="2800" dirty="0"/>
              <a:t>+</a:t>
            </a:r>
          </a:p>
        </p:txBody>
      </p:sp>
      <p:cxnSp>
        <p:nvCxnSpPr>
          <p:cNvPr id="106" name="Straight Connector 105">
            <a:extLst>
              <a:ext uri="{FF2B5EF4-FFF2-40B4-BE49-F238E27FC236}">
                <a16:creationId xmlns:a16="http://schemas.microsoft.com/office/drawing/2014/main" id="{87816BE5-7E8D-9641-987B-B7A9B0759A2A}"/>
              </a:ext>
            </a:extLst>
          </p:cNvPr>
          <p:cNvCxnSpPr>
            <a:stCxn id="58" idx="0"/>
          </p:cNvCxnSpPr>
          <p:nvPr/>
        </p:nvCxnSpPr>
        <p:spPr>
          <a:xfrm flipV="1">
            <a:off x="2889041" y="4053234"/>
            <a:ext cx="0" cy="336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95F61AC-7820-9F4C-BB27-7DB83B1AC7ED}"/>
              </a:ext>
            </a:extLst>
          </p:cNvPr>
          <p:cNvCxnSpPr>
            <a:stCxn id="57" idx="0"/>
          </p:cNvCxnSpPr>
          <p:nvPr/>
        </p:nvCxnSpPr>
        <p:spPr>
          <a:xfrm flipV="1">
            <a:off x="6759448" y="4039047"/>
            <a:ext cx="0" cy="3327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A2CCA87C-E034-BF40-939B-DFDBCFD5884C}"/>
              </a:ext>
            </a:extLst>
          </p:cNvPr>
          <p:cNvSpPr txBox="1"/>
          <p:nvPr/>
        </p:nvSpPr>
        <p:spPr>
          <a:xfrm>
            <a:off x="7833388" y="5800282"/>
            <a:ext cx="996862" cy="369332"/>
          </a:xfrm>
          <a:prstGeom prst="rect">
            <a:avLst/>
          </a:prstGeom>
          <a:noFill/>
          <a:ln>
            <a:solidFill>
              <a:schemeClr val="tx1"/>
            </a:solidFill>
          </a:ln>
        </p:spPr>
        <p:txBody>
          <a:bodyPr wrap="square" rtlCol="0">
            <a:spAutoFit/>
          </a:bodyPr>
          <a:lstStyle/>
          <a:p>
            <a:pPr algn="ctr"/>
            <a:r>
              <a:rPr lang="en-US" dirty="0"/>
              <a:t>Page 2</a:t>
            </a:r>
          </a:p>
        </p:txBody>
      </p:sp>
      <p:cxnSp>
        <p:nvCxnSpPr>
          <p:cNvPr id="115" name="Straight Connector 114">
            <a:extLst>
              <a:ext uri="{FF2B5EF4-FFF2-40B4-BE49-F238E27FC236}">
                <a16:creationId xmlns:a16="http://schemas.microsoft.com/office/drawing/2014/main" id="{389421E9-1324-C841-8139-3BA95B3695D9}"/>
              </a:ext>
            </a:extLst>
          </p:cNvPr>
          <p:cNvCxnSpPr>
            <a:cxnSpLocks/>
          </p:cNvCxnSpPr>
          <p:nvPr/>
        </p:nvCxnSpPr>
        <p:spPr>
          <a:xfrm flipH="1">
            <a:off x="5913415" y="5631345"/>
            <a:ext cx="2418405" cy="7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A0E2348-CC86-194D-BC01-44CEE847DE6B}"/>
              </a:ext>
            </a:extLst>
          </p:cNvPr>
          <p:cNvCxnSpPr>
            <a:cxnSpLocks/>
            <a:stCxn id="114" idx="0"/>
          </p:cNvCxnSpPr>
          <p:nvPr/>
        </p:nvCxnSpPr>
        <p:spPr>
          <a:xfrm flipV="1">
            <a:off x="8331819" y="5631345"/>
            <a:ext cx="0" cy="1689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D4283FE4-1D03-634A-A3CD-67F157834816}"/>
              </a:ext>
            </a:extLst>
          </p:cNvPr>
          <p:cNvCxnSpPr>
            <a:cxnSpLocks/>
            <a:stCxn id="59" idx="0"/>
          </p:cNvCxnSpPr>
          <p:nvPr/>
        </p:nvCxnSpPr>
        <p:spPr>
          <a:xfrm flipV="1">
            <a:off x="5913415" y="5620249"/>
            <a:ext cx="0" cy="156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A67BAC61-F904-8046-A28D-E1DFB2E19C27}"/>
              </a:ext>
            </a:extLst>
          </p:cNvPr>
          <p:cNvSpPr txBox="1"/>
          <p:nvPr/>
        </p:nvSpPr>
        <p:spPr>
          <a:xfrm>
            <a:off x="4481980" y="6283313"/>
            <a:ext cx="2864540" cy="369332"/>
          </a:xfrm>
          <a:prstGeom prst="rect">
            <a:avLst/>
          </a:prstGeom>
          <a:noFill/>
          <a:ln w="38100">
            <a:solidFill>
              <a:schemeClr val="tx1"/>
            </a:solidFill>
          </a:ln>
        </p:spPr>
        <p:txBody>
          <a:bodyPr wrap="square" rtlCol="0">
            <a:spAutoFit/>
          </a:bodyPr>
          <a:lstStyle/>
          <a:p>
            <a:pPr algn="ctr"/>
            <a:r>
              <a:rPr lang="en-US" b="1" dirty="0"/>
              <a:t>Broken consequence model</a:t>
            </a:r>
          </a:p>
        </p:txBody>
      </p:sp>
      <p:cxnSp>
        <p:nvCxnSpPr>
          <p:cNvPr id="129" name="Straight Connector 128">
            <a:extLst>
              <a:ext uri="{FF2B5EF4-FFF2-40B4-BE49-F238E27FC236}">
                <a16:creationId xmlns:a16="http://schemas.microsoft.com/office/drawing/2014/main" id="{7C3BF3F3-8687-BD49-8678-07B9B69B7092}"/>
              </a:ext>
            </a:extLst>
          </p:cNvPr>
          <p:cNvCxnSpPr>
            <a:cxnSpLocks/>
            <a:stCxn id="59" idx="2"/>
            <a:endCxn id="124" idx="0"/>
          </p:cNvCxnSpPr>
          <p:nvPr/>
        </p:nvCxnSpPr>
        <p:spPr>
          <a:xfrm>
            <a:off x="5913415" y="6145587"/>
            <a:ext cx="835" cy="1377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4B3301A-18D4-EA43-92E2-CC5805143773}"/>
              </a:ext>
            </a:extLst>
          </p:cNvPr>
          <p:cNvCxnSpPr>
            <a:cxnSpLocks/>
            <a:stCxn id="57" idx="2"/>
          </p:cNvCxnSpPr>
          <p:nvPr/>
        </p:nvCxnSpPr>
        <p:spPr>
          <a:xfrm>
            <a:off x="6759448" y="5018168"/>
            <a:ext cx="0" cy="602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7802EA2-F26E-EA41-BE98-23BEF81EBF50}"/>
              </a:ext>
            </a:extLst>
          </p:cNvPr>
          <p:cNvCxnSpPr>
            <a:stCxn id="58" idx="2"/>
            <a:endCxn id="52" idx="0"/>
          </p:cNvCxnSpPr>
          <p:nvPr/>
        </p:nvCxnSpPr>
        <p:spPr>
          <a:xfrm>
            <a:off x="2889041" y="4758958"/>
            <a:ext cx="0" cy="2566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Box 158">
            <a:extLst>
              <a:ext uri="{FF2B5EF4-FFF2-40B4-BE49-F238E27FC236}">
                <a16:creationId xmlns:a16="http://schemas.microsoft.com/office/drawing/2014/main" id="{91224109-200C-964F-9D7B-BB4415148A0F}"/>
              </a:ext>
            </a:extLst>
          </p:cNvPr>
          <p:cNvSpPr txBox="1"/>
          <p:nvPr/>
        </p:nvSpPr>
        <p:spPr>
          <a:xfrm>
            <a:off x="10685510" y="2570626"/>
            <a:ext cx="1307707" cy="1200329"/>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solidFill>
              <a:schemeClr val="tx1"/>
            </a:solidFill>
          </a:ln>
        </p:spPr>
        <p:txBody>
          <a:bodyPr wrap="square" rtlCol="0">
            <a:spAutoFit/>
          </a:bodyPr>
          <a:lstStyle/>
          <a:p>
            <a:pPr algn="ctr"/>
            <a:r>
              <a:rPr lang="en-US" dirty="0"/>
              <a:t>Fear was used to drive compliance</a:t>
            </a:r>
          </a:p>
        </p:txBody>
      </p:sp>
      <p:sp>
        <p:nvSpPr>
          <p:cNvPr id="160" name="TextBox 159">
            <a:extLst>
              <a:ext uri="{FF2B5EF4-FFF2-40B4-BE49-F238E27FC236}">
                <a16:creationId xmlns:a16="http://schemas.microsoft.com/office/drawing/2014/main" id="{7C3B5CEC-25EB-2048-BE90-65C96E3D3110}"/>
              </a:ext>
            </a:extLst>
          </p:cNvPr>
          <p:cNvSpPr txBox="1"/>
          <p:nvPr/>
        </p:nvSpPr>
        <p:spPr>
          <a:xfrm>
            <a:off x="9042282" y="2570627"/>
            <a:ext cx="1422460" cy="1200329"/>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solidFill>
              <a:schemeClr val="tx1"/>
            </a:solidFill>
          </a:ln>
        </p:spPr>
        <p:txBody>
          <a:bodyPr wrap="square" rtlCol="0">
            <a:spAutoFit/>
          </a:bodyPr>
          <a:lstStyle/>
          <a:p>
            <a:pPr algn="ctr"/>
            <a:r>
              <a:rPr lang="en-US" dirty="0" err="1"/>
              <a:t>covid</a:t>
            </a:r>
            <a:r>
              <a:rPr lang="en-US" dirty="0"/>
              <a:t> mitigations caused isolation </a:t>
            </a:r>
          </a:p>
        </p:txBody>
      </p:sp>
      <p:cxnSp>
        <p:nvCxnSpPr>
          <p:cNvPr id="179" name="Straight Connector 178">
            <a:extLst>
              <a:ext uri="{FF2B5EF4-FFF2-40B4-BE49-F238E27FC236}">
                <a16:creationId xmlns:a16="http://schemas.microsoft.com/office/drawing/2014/main" id="{8780AC1D-8ECB-724B-B2BB-E0705F3DC392}"/>
              </a:ext>
            </a:extLst>
          </p:cNvPr>
          <p:cNvCxnSpPr>
            <a:cxnSpLocks/>
          </p:cNvCxnSpPr>
          <p:nvPr/>
        </p:nvCxnSpPr>
        <p:spPr>
          <a:xfrm flipH="1">
            <a:off x="7628577" y="2397407"/>
            <a:ext cx="3710786" cy="99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6F255AF-3AD8-A740-91BF-C5F0EA0AB8F8}"/>
              </a:ext>
            </a:extLst>
          </p:cNvPr>
          <p:cNvCxnSpPr>
            <a:stCxn id="160" idx="0"/>
            <a:endCxn id="60" idx="2"/>
          </p:cNvCxnSpPr>
          <p:nvPr/>
        </p:nvCxnSpPr>
        <p:spPr>
          <a:xfrm flipH="1" flipV="1">
            <a:off x="9752702" y="2193713"/>
            <a:ext cx="810" cy="376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D905281F-674B-AF4A-B21F-150B63387E4F}"/>
              </a:ext>
            </a:extLst>
          </p:cNvPr>
          <p:cNvCxnSpPr>
            <a:stCxn id="159" idx="0"/>
          </p:cNvCxnSpPr>
          <p:nvPr/>
        </p:nvCxnSpPr>
        <p:spPr>
          <a:xfrm flipV="1">
            <a:off x="11339364" y="2390988"/>
            <a:ext cx="0" cy="1796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4A095EF7-E9E4-0745-9DB6-46C09A42CC38}"/>
              </a:ext>
            </a:extLst>
          </p:cNvPr>
          <p:cNvCxnSpPr>
            <a:stCxn id="160" idx="2"/>
          </p:cNvCxnSpPr>
          <p:nvPr/>
        </p:nvCxnSpPr>
        <p:spPr>
          <a:xfrm flipH="1">
            <a:off x="9752702" y="3770956"/>
            <a:ext cx="810" cy="249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758AF57D-2CB6-C34B-B7E4-3E86D8279BF7}"/>
              </a:ext>
            </a:extLst>
          </p:cNvPr>
          <p:cNvCxnSpPr>
            <a:stCxn id="159" idx="2"/>
          </p:cNvCxnSpPr>
          <p:nvPr/>
        </p:nvCxnSpPr>
        <p:spPr>
          <a:xfrm>
            <a:off x="11339364" y="3770955"/>
            <a:ext cx="0" cy="253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15A7EB2D-A991-1944-BCB9-E1435D75610D}"/>
              </a:ext>
            </a:extLst>
          </p:cNvPr>
          <p:cNvCxnSpPr>
            <a:cxnSpLocks/>
            <a:stCxn id="31" idx="0"/>
          </p:cNvCxnSpPr>
          <p:nvPr/>
        </p:nvCxnSpPr>
        <p:spPr>
          <a:xfrm flipV="1">
            <a:off x="2412625" y="1111519"/>
            <a:ext cx="0" cy="1454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2ABFDAE3-CFCF-3744-97EB-A63D74C97DE7}"/>
              </a:ext>
            </a:extLst>
          </p:cNvPr>
          <p:cNvCxnSpPr>
            <a:stCxn id="31" idx="2"/>
          </p:cNvCxnSpPr>
          <p:nvPr/>
        </p:nvCxnSpPr>
        <p:spPr>
          <a:xfrm>
            <a:off x="2412625" y="2180333"/>
            <a:ext cx="0" cy="1882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986BC2A6-1DFF-9F4D-BDD1-7CD942A9D36B}"/>
              </a:ext>
            </a:extLst>
          </p:cNvPr>
          <p:cNvSpPr txBox="1"/>
          <p:nvPr/>
        </p:nvSpPr>
        <p:spPr>
          <a:xfrm>
            <a:off x="9080911" y="4269596"/>
            <a:ext cx="2524460" cy="923330"/>
          </a:xfrm>
          <a:prstGeom prst="rect">
            <a:avLst/>
          </a:prstGeom>
          <a:noFill/>
          <a:ln w="38100">
            <a:solidFill>
              <a:schemeClr val="tx1"/>
            </a:solidFill>
          </a:ln>
        </p:spPr>
        <p:txBody>
          <a:bodyPr wrap="square" rtlCol="0">
            <a:spAutoFit/>
          </a:bodyPr>
          <a:lstStyle/>
          <a:p>
            <a:pPr algn="ctr"/>
            <a:r>
              <a:rPr lang="en-US" dirty="0"/>
              <a:t>The Vision &amp; Values that once defined us as Canadians has waned</a:t>
            </a:r>
          </a:p>
        </p:txBody>
      </p:sp>
      <p:sp>
        <p:nvSpPr>
          <p:cNvPr id="207" name="TextBox 206">
            <a:extLst>
              <a:ext uri="{FF2B5EF4-FFF2-40B4-BE49-F238E27FC236}">
                <a16:creationId xmlns:a16="http://schemas.microsoft.com/office/drawing/2014/main" id="{C543F753-1BE2-BA45-8FD3-8944BD0D31B3}"/>
              </a:ext>
            </a:extLst>
          </p:cNvPr>
          <p:cNvSpPr txBox="1"/>
          <p:nvPr/>
        </p:nvSpPr>
        <p:spPr>
          <a:xfrm>
            <a:off x="8454804" y="4391524"/>
            <a:ext cx="191391" cy="523220"/>
          </a:xfrm>
          <a:prstGeom prst="rect">
            <a:avLst/>
          </a:prstGeom>
          <a:noFill/>
        </p:spPr>
        <p:txBody>
          <a:bodyPr wrap="square" rtlCol="0">
            <a:spAutoFit/>
          </a:bodyPr>
          <a:lstStyle/>
          <a:p>
            <a:r>
              <a:rPr lang="en-US" sz="2800" dirty="0"/>
              <a:t>+</a:t>
            </a:r>
          </a:p>
        </p:txBody>
      </p:sp>
      <p:cxnSp>
        <p:nvCxnSpPr>
          <p:cNvPr id="209" name="Straight Connector 208">
            <a:extLst>
              <a:ext uri="{FF2B5EF4-FFF2-40B4-BE49-F238E27FC236}">
                <a16:creationId xmlns:a16="http://schemas.microsoft.com/office/drawing/2014/main" id="{0FD8E4A8-CAE4-CD49-BA00-0EB2ED8D116C}"/>
              </a:ext>
            </a:extLst>
          </p:cNvPr>
          <p:cNvCxnSpPr>
            <a:cxnSpLocks/>
            <a:stCxn id="206" idx="0"/>
          </p:cNvCxnSpPr>
          <p:nvPr/>
        </p:nvCxnSpPr>
        <p:spPr>
          <a:xfrm flipV="1">
            <a:off x="10343141" y="4020276"/>
            <a:ext cx="0" cy="249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a:extLst>
              <a:ext uri="{FF2B5EF4-FFF2-40B4-BE49-F238E27FC236}">
                <a16:creationId xmlns:a16="http://schemas.microsoft.com/office/drawing/2014/main" id="{BD650C8E-0D63-0B4F-9250-32557EDFCF34}"/>
              </a:ext>
            </a:extLst>
          </p:cNvPr>
          <p:cNvSpPr txBox="1"/>
          <p:nvPr/>
        </p:nvSpPr>
        <p:spPr>
          <a:xfrm>
            <a:off x="1972116" y="5513586"/>
            <a:ext cx="1215013" cy="369332"/>
          </a:xfrm>
          <a:prstGeom prst="rect">
            <a:avLst/>
          </a:prstGeom>
          <a:noFill/>
        </p:spPr>
        <p:txBody>
          <a:bodyPr wrap="none" rtlCol="0">
            <a:spAutoFit/>
          </a:bodyPr>
          <a:lstStyle/>
          <a:p>
            <a:r>
              <a:rPr lang="en-US" dirty="0"/>
              <a:t>True - right</a:t>
            </a:r>
          </a:p>
        </p:txBody>
      </p:sp>
      <p:sp>
        <p:nvSpPr>
          <p:cNvPr id="216" name="TextBox 215">
            <a:extLst>
              <a:ext uri="{FF2B5EF4-FFF2-40B4-BE49-F238E27FC236}">
                <a16:creationId xmlns:a16="http://schemas.microsoft.com/office/drawing/2014/main" id="{4A459FD7-4A93-C34D-A3D6-3AA88F97D699}"/>
              </a:ext>
            </a:extLst>
          </p:cNvPr>
          <p:cNvSpPr txBox="1"/>
          <p:nvPr/>
        </p:nvSpPr>
        <p:spPr>
          <a:xfrm>
            <a:off x="9290124" y="5348606"/>
            <a:ext cx="2340548" cy="923330"/>
          </a:xfrm>
          <a:prstGeom prst="rect">
            <a:avLst/>
          </a:prstGeom>
          <a:noFill/>
        </p:spPr>
        <p:txBody>
          <a:bodyPr wrap="square" rtlCol="0">
            <a:spAutoFit/>
          </a:bodyPr>
          <a:lstStyle/>
          <a:p>
            <a:pPr algn="ctr"/>
            <a:r>
              <a:rPr lang="en-US" dirty="0"/>
              <a:t>Conviction to do right, peace, patience, kindness, self-control</a:t>
            </a:r>
          </a:p>
        </p:txBody>
      </p:sp>
    </p:spTree>
    <p:extLst>
      <p:ext uri="{BB962C8B-B14F-4D97-AF65-F5344CB8AC3E}">
        <p14:creationId xmlns:p14="http://schemas.microsoft.com/office/powerpoint/2010/main" val="27944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FF25C8C-9433-9843-9AD6-30FAC077BF4C}"/>
              </a:ext>
            </a:extLst>
          </p:cNvPr>
          <p:cNvGrpSpPr/>
          <p:nvPr/>
        </p:nvGrpSpPr>
        <p:grpSpPr>
          <a:xfrm>
            <a:off x="6773231" y="2194162"/>
            <a:ext cx="5078343" cy="2338651"/>
            <a:chOff x="7064687" y="3198153"/>
            <a:chExt cx="5078343" cy="2338651"/>
          </a:xfrm>
        </p:grpSpPr>
        <p:pic>
          <p:nvPicPr>
            <p:cNvPr id="7" name="Picture 6">
              <a:extLst>
                <a:ext uri="{FF2B5EF4-FFF2-40B4-BE49-F238E27FC236}">
                  <a16:creationId xmlns:a16="http://schemas.microsoft.com/office/drawing/2014/main" id="{FA2471FF-4A24-124A-B438-C937DFED440A}"/>
                </a:ext>
              </a:extLst>
            </p:cNvPr>
            <p:cNvPicPr>
              <a:picLocks noChangeAspect="1"/>
            </p:cNvPicPr>
            <p:nvPr/>
          </p:nvPicPr>
          <p:blipFill>
            <a:blip r:embed="rId3"/>
            <a:stretch>
              <a:fillRect/>
            </a:stretch>
          </p:blipFill>
          <p:spPr>
            <a:xfrm>
              <a:off x="7064687" y="3198153"/>
              <a:ext cx="2069351" cy="2338651"/>
            </a:xfrm>
            <a:prstGeom prst="rect">
              <a:avLst/>
            </a:prstGeom>
          </p:spPr>
        </p:pic>
        <p:sp>
          <p:nvSpPr>
            <p:cNvPr id="20" name="TextBox 19">
              <a:extLst>
                <a:ext uri="{FF2B5EF4-FFF2-40B4-BE49-F238E27FC236}">
                  <a16:creationId xmlns:a16="http://schemas.microsoft.com/office/drawing/2014/main" id="{D19C18F7-9464-E246-A865-E78FC26AC9A4}"/>
                </a:ext>
              </a:extLst>
            </p:cNvPr>
            <p:cNvSpPr txBox="1"/>
            <p:nvPr/>
          </p:nvSpPr>
          <p:spPr>
            <a:xfrm>
              <a:off x="9330268" y="3198153"/>
              <a:ext cx="2812762" cy="2246769"/>
            </a:xfrm>
            <a:prstGeom prst="rect">
              <a:avLst/>
            </a:prstGeom>
            <a:noFill/>
          </p:spPr>
          <p:txBody>
            <a:bodyPr wrap="square" rtlCol="0">
              <a:spAutoFit/>
            </a:bodyPr>
            <a:lstStyle/>
            <a:p>
              <a:r>
                <a:rPr lang="en-US" sz="2000" b="1" i="1" dirty="0"/>
                <a:t>Business</a:t>
              </a:r>
              <a:r>
                <a:rPr lang="en-US" sz="2000" dirty="0"/>
                <a:t> is the goose that lays the golden eggs that pays for </a:t>
              </a:r>
              <a:r>
                <a:rPr lang="en-US" sz="2000" b="1" u="sng" dirty="0"/>
                <a:t>all</a:t>
              </a:r>
              <a:r>
                <a:rPr lang="en-US" sz="2000" dirty="0"/>
                <a:t> basic needs of </a:t>
              </a:r>
              <a:r>
                <a:rPr lang="en-US" sz="2000" b="1" u="sng" dirty="0"/>
                <a:t>all</a:t>
              </a:r>
              <a:r>
                <a:rPr lang="en-US" sz="2000" dirty="0"/>
                <a:t> individuals and is the source of </a:t>
              </a:r>
              <a:r>
                <a:rPr lang="en-US" sz="2000" b="1" u="sng" dirty="0"/>
                <a:t>all</a:t>
              </a:r>
              <a:r>
                <a:rPr lang="en-US" sz="2000" dirty="0"/>
                <a:t> government revenue / social security</a:t>
              </a:r>
            </a:p>
          </p:txBody>
        </p:sp>
      </p:grpSp>
      <p:grpSp>
        <p:nvGrpSpPr>
          <p:cNvPr id="27" name="Group 26">
            <a:extLst>
              <a:ext uri="{FF2B5EF4-FFF2-40B4-BE49-F238E27FC236}">
                <a16:creationId xmlns:a16="http://schemas.microsoft.com/office/drawing/2014/main" id="{4A32FF21-599A-FD47-B8D9-CAB247FBE368}"/>
              </a:ext>
            </a:extLst>
          </p:cNvPr>
          <p:cNvGrpSpPr/>
          <p:nvPr/>
        </p:nvGrpSpPr>
        <p:grpSpPr>
          <a:xfrm>
            <a:off x="464649" y="725044"/>
            <a:ext cx="6253278" cy="4811760"/>
            <a:chOff x="464649" y="725044"/>
            <a:chExt cx="6253278" cy="4811760"/>
          </a:xfrm>
        </p:grpSpPr>
        <p:pic>
          <p:nvPicPr>
            <p:cNvPr id="5" name="Picture 4">
              <a:extLst>
                <a:ext uri="{FF2B5EF4-FFF2-40B4-BE49-F238E27FC236}">
                  <a16:creationId xmlns:a16="http://schemas.microsoft.com/office/drawing/2014/main" id="{12EE7A88-32B3-D14C-9288-AD5B95E59015}"/>
                </a:ext>
              </a:extLst>
            </p:cNvPr>
            <p:cNvPicPr>
              <a:picLocks noChangeAspect="1"/>
            </p:cNvPicPr>
            <p:nvPr/>
          </p:nvPicPr>
          <p:blipFill>
            <a:blip r:embed="rId4"/>
            <a:stretch>
              <a:fillRect/>
            </a:stretch>
          </p:blipFill>
          <p:spPr>
            <a:xfrm>
              <a:off x="519953" y="725044"/>
              <a:ext cx="6197974" cy="4811760"/>
            </a:xfrm>
            <a:prstGeom prst="rect">
              <a:avLst/>
            </a:prstGeom>
          </p:spPr>
        </p:pic>
        <p:sp>
          <p:nvSpPr>
            <p:cNvPr id="26" name="TextBox 25">
              <a:extLst>
                <a:ext uri="{FF2B5EF4-FFF2-40B4-BE49-F238E27FC236}">
                  <a16:creationId xmlns:a16="http://schemas.microsoft.com/office/drawing/2014/main" id="{ACC55EDE-BFF5-D44B-B01E-4BC4AEECA735}"/>
                </a:ext>
              </a:extLst>
            </p:cNvPr>
            <p:cNvSpPr txBox="1"/>
            <p:nvPr/>
          </p:nvSpPr>
          <p:spPr>
            <a:xfrm>
              <a:off x="464649" y="1385726"/>
              <a:ext cx="2193130" cy="707886"/>
            </a:xfrm>
            <a:prstGeom prst="rect">
              <a:avLst/>
            </a:prstGeom>
            <a:noFill/>
          </p:spPr>
          <p:txBody>
            <a:bodyPr wrap="square" rtlCol="0">
              <a:spAutoFit/>
            </a:bodyPr>
            <a:lstStyle/>
            <a:p>
              <a:pPr algn="ctr"/>
              <a:r>
                <a:rPr lang="en-US" sz="2000" b="1" dirty="0"/>
                <a:t>Maslow's hierarchy of needs</a:t>
              </a:r>
            </a:p>
          </p:txBody>
        </p:sp>
      </p:grpSp>
      <p:grpSp>
        <p:nvGrpSpPr>
          <p:cNvPr id="18" name="Group 17">
            <a:extLst>
              <a:ext uri="{FF2B5EF4-FFF2-40B4-BE49-F238E27FC236}">
                <a16:creationId xmlns:a16="http://schemas.microsoft.com/office/drawing/2014/main" id="{D36752C4-3AA6-F249-A599-9DF5CC7B4120}"/>
              </a:ext>
            </a:extLst>
          </p:cNvPr>
          <p:cNvGrpSpPr/>
          <p:nvPr/>
        </p:nvGrpSpPr>
        <p:grpSpPr>
          <a:xfrm>
            <a:off x="303810" y="5266249"/>
            <a:ext cx="6364276" cy="681915"/>
            <a:chOff x="303810" y="5266249"/>
            <a:chExt cx="6364276" cy="681915"/>
          </a:xfrm>
        </p:grpSpPr>
        <p:sp>
          <p:nvSpPr>
            <p:cNvPr id="2" name="Trapezoid 1">
              <a:extLst>
                <a:ext uri="{FF2B5EF4-FFF2-40B4-BE49-F238E27FC236}">
                  <a16:creationId xmlns:a16="http://schemas.microsoft.com/office/drawing/2014/main" id="{076A1EA0-9287-6D49-BB79-3BFB10209B42}"/>
                </a:ext>
              </a:extLst>
            </p:cNvPr>
            <p:cNvSpPr/>
            <p:nvPr/>
          </p:nvSpPr>
          <p:spPr>
            <a:xfrm>
              <a:off x="303810" y="5413829"/>
              <a:ext cx="6271161" cy="534335"/>
            </a:xfrm>
            <a:prstGeom prst="trapezoid">
              <a:avLst>
                <a:gd name="adj" fmla="val 57837"/>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Thriving Business</a:t>
              </a:r>
            </a:p>
            <a:p>
              <a:pPr algn="ctr"/>
              <a:r>
                <a:rPr lang="en-US" sz="1200" dirty="0">
                  <a:solidFill>
                    <a:schemeClr val="tx1"/>
                  </a:solidFill>
                </a:rPr>
                <a:t>Leads  to affordable food, energy, &amp; housing – reliable / adequate employment, tax base</a:t>
              </a:r>
            </a:p>
          </p:txBody>
        </p:sp>
        <p:cxnSp>
          <p:nvCxnSpPr>
            <p:cNvPr id="4" name="Straight Connector 3">
              <a:extLst>
                <a:ext uri="{FF2B5EF4-FFF2-40B4-BE49-F238E27FC236}">
                  <a16:creationId xmlns:a16="http://schemas.microsoft.com/office/drawing/2014/main" id="{191AABD0-3613-004B-B258-A5024B63D470}"/>
                </a:ext>
              </a:extLst>
            </p:cNvPr>
            <p:cNvCxnSpPr>
              <a:cxnSpLocks/>
            </p:cNvCxnSpPr>
            <p:nvPr/>
          </p:nvCxnSpPr>
          <p:spPr>
            <a:xfrm>
              <a:off x="6377947" y="5266249"/>
              <a:ext cx="290139" cy="4827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E7A43E-5E78-FA4D-B3FE-097C5E85AE1A}"/>
                </a:ext>
              </a:extLst>
            </p:cNvPr>
            <p:cNvCxnSpPr>
              <a:cxnSpLocks/>
            </p:cNvCxnSpPr>
            <p:nvPr/>
          </p:nvCxnSpPr>
          <p:spPr>
            <a:xfrm flipH="1">
              <a:off x="6626432" y="5748997"/>
              <a:ext cx="41654" cy="1411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31201D0F-E111-DD48-92C9-8E540E010511}"/>
                </a:ext>
              </a:extLst>
            </p:cNvPr>
            <p:cNvSpPr/>
            <p:nvPr/>
          </p:nvSpPr>
          <p:spPr>
            <a:xfrm rot="19587602">
              <a:off x="6272269" y="5271567"/>
              <a:ext cx="114795" cy="12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58EF8425-AEA5-8749-A550-47B85DE8EA7A}"/>
              </a:ext>
            </a:extLst>
          </p:cNvPr>
          <p:cNvSpPr txBox="1"/>
          <p:nvPr/>
        </p:nvSpPr>
        <p:spPr>
          <a:xfrm>
            <a:off x="739233" y="60660"/>
            <a:ext cx="10542053" cy="523220"/>
          </a:xfrm>
          <a:prstGeom prst="rect">
            <a:avLst/>
          </a:prstGeom>
          <a:noFill/>
        </p:spPr>
        <p:txBody>
          <a:bodyPr wrap="none" rtlCol="0">
            <a:spAutoFit/>
          </a:bodyPr>
          <a:lstStyle/>
          <a:p>
            <a:pPr algn="ctr"/>
            <a:r>
              <a:rPr lang="en-US" sz="2800" dirty="0"/>
              <a:t>For a nation the </a:t>
            </a:r>
            <a:r>
              <a:rPr lang="en-US" sz="2800" b="1" dirty="0"/>
              <a:t>Logical Priority </a:t>
            </a:r>
            <a:r>
              <a:rPr lang="en-US" sz="2800" dirty="0"/>
              <a:t>is to protect what underpins our needs</a:t>
            </a:r>
          </a:p>
        </p:txBody>
      </p:sp>
    </p:spTree>
    <p:extLst>
      <p:ext uri="{BB962C8B-B14F-4D97-AF65-F5344CB8AC3E}">
        <p14:creationId xmlns:p14="http://schemas.microsoft.com/office/powerpoint/2010/main" val="75186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946EC09-4D0C-6844-8159-468593481C14}"/>
              </a:ext>
            </a:extLst>
          </p:cNvPr>
          <p:cNvGrpSpPr/>
          <p:nvPr/>
        </p:nvGrpSpPr>
        <p:grpSpPr>
          <a:xfrm>
            <a:off x="4429331" y="1822717"/>
            <a:ext cx="7133172" cy="5166591"/>
            <a:chOff x="6394215" y="3507773"/>
            <a:chExt cx="5130811" cy="3350227"/>
          </a:xfrm>
        </p:grpSpPr>
        <p:grpSp>
          <p:nvGrpSpPr>
            <p:cNvPr id="5" name="Group 4">
              <a:extLst>
                <a:ext uri="{FF2B5EF4-FFF2-40B4-BE49-F238E27FC236}">
                  <a16:creationId xmlns:a16="http://schemas.microsoft.com/office/drawing/2014/main" id="{CE2C45B9-E67C-1743-8D54-BBB8F9F540C3}"/>
                </a:ext>
              </a:extLst>
            </p:cNvPr>
            <p:cNvGrpSpPr/>
            <p:nvPr/>
          </p:nvGrpSpPr>
          <p:grpSpPr>
            <a:xfrm>
              <a:off x="6394215" y="3507773"/>
              <a:ext cx="5130811" cy="3350227"/>
              <a:chOff x="27618" y="1357877"/>
              <a:chExt cx="6601023" cy="3389717"/>
            </a:xfrm>
          </p:grpSpPr>
          <p:grpSp>
            <p:nvGrpSpPr>
              <p:cNvPr id="7" name="Group 6">
                <a:extLst>
                  <a:ext uri="{FF2B5EF4-FFF2-40B4-BE49-F238E27FC236}">
                    <a16:creationId xmlns:a16="http://schemas.microsoft.com/office/drawing/2014/main" id="{33C887D7-258C-D048-B13E-FAFF6467D164}"/>
                  </a:ext>
                </a:extLst>
              </p:cNvPr>
              <p:cNvGrpSpPr/>
              <p:nvPr/>
            </p:nvGrpSpPr>
            <p:grpSpPr>
              <a:xfrm>
                <a:off x="27618" y="1357877"/>
                <a:ext cx="6601023" cy="3389717"/>
                <a:chOff x="27618" y="1357877"/>
                <a:chExt cx="6601023" cy="3389717"/>
              </a:xfrm>
            </p:grpSpPr>
            <p:pic>
              <p:nvPicPr>
                <p:cNvPr id="9" name="Picture 8">
                  <a:extLst>
                    <a:ext uri="{FF2B5EF4-FFF2-40B4-BE49-F238E27FC236}">
                      <a16:creationId xmlns:a16="http://schemas.microsoft.com/office/drawing/2014/main" id="{A9AF0895-025B-A842-91FE-7CB7B0FDD4C4}"/>
                    </a:ext>
                  </a:extLst>
                </p:cNvPr>
                <p:cNvPicPr>
                  <a:picLocks noChangeAspect="1"/>
                </p:cNvPicPr>
                <p:nvPr/>
              </p:nvPicPr>
              <p:blipFill>
                <a:blip r:embed="rId2"/>
                <a:stretch>
                  <a:fillRect/>
                </a:stretch>
              </p:blipFill>
              <p:spPr>
                <a:xfrm>
                  <a:off x="355600" y="1357877"/>
                  <a:ext cx="6273041" cy="3162300"/>
                </a:xfrm>
                <a:prstGeom prst="rect">
                  <a:avLst/>
                </a:prstGeom>
              </p:spPr>
            </p:pic>
            <p:sp>
              <p:nvSpPr>
                <p:cNvPr id="10" name="Rectangle 9">
                  <a:extLst>
                    <a:ext uri="{FF2B5EF4-FFF2-40B4-BE49-F238E27FC236}">
                      <a16:creationId xmlns:a16="http://schemas.microsoft.com/office/drawing/2014/main" id="{9E7A102C-9A3E-4348-9482-93A8647CBE0E}"/>
                    </a:ext>
                  </a:extLst>
                </p:cNvPr>
                <p:cNvSpPr/>
                <p:nvPr/>
              </p:nvSpPr>
              <p:spPr>
                <a:xfrm>
                  <a:off x="27618" y="4176061"/>
                  <a:ext cx="505691" cy="571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AA5EADFE-7704-E749-8CF4-A5037D0CA6E2}"/>
                  </a:ext>
                </a:extLst>
              </p:cNvPr>
              <p:cNvSpPr/>
              <p:nvPr/>
            </p:nvSpPr>
            <p:spPr>
              <a:xfrm>
                <a:off x="327139" y="4292760"/>
                <a:ext cx="262775" cy="454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9BAED3E5-A943-CA43-8492-1C301C5DF428}"/>
                </a:ext>
              </a:extLst>
            </p:cNvPr>
            <p:cNvSpPr txBox="1"/>
            <p:nvPr/>
          </p:nvSpPr>
          <p:spPr>
            <a:xfrm>
              <a:off x="10084988" y="5557731"/>
              <a:ext cx="513254" cy="1017831"/>
            </a:xfrm>
            <a:prstGeom prst="rect">
              <a:avLst/>
            </a:prstGeom>
            <a:noFill/>
          </p:spPr>
          <p:txBody>
            <a:bodyPr wrap="square" rtlCol="0">
              <a:spAutoFit/>
            </a:bodyPr>
            <a:lstStyle/>
            <a:p>
              <a:r>
                <a:rPr lang="en-US" sz="9600" b="1" dirty="0">
                  <a:solidFill>
                    <a:schemeClr val="accent5">
                      <a:lumMod val="50000"/>
                    </a:schemeClr>
                  </a:solidFill>
                </a:rPr>
                <a:t>*</a:t>
              </a:r>
            </a:p>
          </p:txBody>
        </p:sp>
      </p:grpSp>
      <p:sp>
        <p:nvSpPr>
          <p:cNvPr id="16" name="Content Placeholder 2">
            <a:extLst>
              <a:ext uri="{FF2B5EF4-FFF2-40B4-BE49-F238E27FC236}">
                <a16:creationId xmlns:a16="http://schemas.microsoft.com/office/drawing/2014/main" id="{9836809D-8C41-9B4D-9383-B1215A4600D0}"/>
              </a:ext>
            </a:extLst>
          </p:cNvPr>
          <p:cNvSpPr>
            <a:spLocks noGrp="1"/>
          </p:cNvSpPr>
          <p:nvPr>
            <p:ph idx="1"/>
          </p:nvPr>
        </p:nvSpPr>
        <p:spPr>
          <a:xfrm>
            <a:off x="103732" y="2105448"/>
            <a:ext cx="4986122" cy="3913065"/>
          </a:xfrm>
        </p:spPr>
        <p:txBody>
          <a:bodyPr>
            <a:normAutofit fontScale="92500" lnSpcReduction="20000"/>
          </a:bodyPr>
          <a:lstStyle/>
          <a:p>
            <a:pPr marL="0" indent="0">
              <a:buNone/>
            </a:pPr>
            <a:r>
              <a:rPr lang="en-US" sz="1700" b="1" u="sng" dirty="0"/>
              <a:t>Financial Consequences of Mitigations</a:t>
            </a:r>
          </a:p>
          <a:p>
            <a:r>
              <a:rPr lang="en-US" sz="1700" b="1" dirty="0"/>
              <a:t>+ $3,270 per taxpayer </a:t>
            </a:r>
            <a:r>
              <a:rPr lang="en-US" sz="1700" dirty="0"/>
              <a:t>debt servicing only - $566B (23.4%) increase Federal &amp; Provincial Debt</a:t>
            </a:r>
          </a:p>
          <a:p>
            <a:r>
              <a:rPr lang="en-US" sz="1700" b="1" dirty="0"/>
              <a:t>+ $8,300 Interest </a:t>
            </a:r>
            <a:r>
              <a:rPr lang="en-US" sz="1700" dirty="0"/>
              <a:t>per homeowner ($300K Mortgage)</a:t>
            </a:r>
          </a:p>
          <a:p>
            <a:r>
              <a:rPr lang="en-US" sz="1700" b="1" dirty="0"/>
              <a:t>+ $2,000 Rent </a:t>
            </a:r>
          </a:p>
          <a:p>
            <a:r>
              <a:rPr lang="en-US" sz="1700" b="1" dirty="0"/>
              <a:t>+$4,000 Food</a:t>
            </a:r>
            <a:r>
              <a:rPr lang="en-US" sz="1700" dirty="0"/>
              <a:t> – family of 4 (Dalhousie U)</a:t>
            </a:r>
          </a:p>
          <a:p>
            <a:r>
              <a:rPr lang="en-US" sz="1700" b="1" dirty="0"/>
              <a:t>+$2,000 Fuel &amp; Heat</a:t>
            </a:r>
          </a:p>
          <a:p>
            <a:r>
              <a:rPr lang="en-US" sz="1700" dirty="0"/>
              <a:t>Single person </a:t>
            </a:r>
            <a:r>
              <a:rPr lang="en-US" sz="1700" b="1" dirty="0"/>
              <a:t>- $7.5K +</a:t>
            </a:r>
          </a:p>
          <a:p>
            <a:r>
              <a:rPr lang="en-US" sz="1700" dirty="0"/>
              <a:t>Family</a:t>
            </a:r>
            <a:r>
              <a:rPr lang="en-US" sz="1700" b="1" dirty="0"/>
              <a:t> - $15K + </a:t>
            </a:r>
          </a:p>
          <a:p>
            <a:r>
              <a:rPr lang="en-US" sz="1700" dirty="0"/>
              <a:t>Average household </a:t>
            </a:r>
            <a:r>
              <a:rPr lang="en-US" sz="1700" b="1" dirty="0"/>
              <a:t>- $11K</a:t>
            </a:r>
          </a:p>
          <a:p>
            <a:pPr marL="0" indent="0">
              <a:buNone/>
            </a:pPr>
            <a:r>
              <a:rPr lang="en-US" sz="1700" dirty="0"/>
              <a:t>x 15.3 Million households</a:t>
            </a:r>
          </a:p>
          <a:p>
            <a:pPr marL="0" indent="0">
              <a:buNone/>
            </a:pPr>
            <a:r>
              <a:rPr lang="en-US" sz="1600" dirty="0"/>
              <a:t> </a:t>
            </a:r>
            <a:r>
              <a:rPr lang="en-US" sz="2200" b="1" dirty="0"/>
              <a:t>+$170B /year</a:t>
            </a:r>
            <a:r>
              <a:rPr lang="en-US" sz="1600" b="1" dirty="0"/>
              <a:t> </a:t>
            </a:r>
            <a:r>
              <a:rPr lang="en-US" sz="1600" dirty="0"/>
              <a:t>to Canadian families (not including paying down debt)</a:t>
            </a:r>
          </a:p>
          <a:p>
            <a:pPr marL="0" indent="0">
              <a:buNone/>
            </a:pPr>
            <a:endParaRPr lang="en-US" sz="1600" dirty="0"/>
          </a:p>
          <a:p>
            <a:pPr lvl="1"/>
            <a:endParaRPr lang="en-US" sz="1400" dirty="0"/>
          </a:p>
          <a:p>
            <a:pPr lvl="1"/>
            <a:endParaRPr lang="en-US" sz="1400" dirty="0"/>
          </a:p>
          <a:p>
            <a:pPr lvl="1"/>
            <a:endParaRPr lang="en-US" sz="1400" dirty="0"/>
          </a:p>
          <a:p>
            <a:pPr lvl="1"/>
            <a:endParaRPr lang="en-US" sz="1400" dirty="0"/>
          </a:p>
          <a:p>
            <a:endParaRPr lang="en-US" sz="1600" dirty="0"/>
          </a:p>
          <a:p>
            <a:endParaRPr lang="en-US" sz="1600" dirty="0"/>
          </a:p>
          <a:p>
            <a:endParaRPr lang="en-US" sz="1600" dirty="0"/>
          </a:p>
          <a:p>
            <a:pPr lvl="1"/>
            <a:endParaRPr lang="en-US" sz="1400" dirty="0"/>
          </a:p>
          <a:p>
            <a:endParaRPr lang="en-US" sz="1600" dirty="0"/>
          </a:p>
        </p:txBody>
      </p:sp>
      <p:sp>
        <p:nvSpPr>
          <p:cNvPr id="19" name="TextBox 18">
            <a:extLst>
              <a:ext uri="{FF2B5EF4-FFF2-40B4-BE49-F238E27FC236}">
                <a16:creationId xmlns:a16="http://schemas.microsoft.com/office/drawing/2014/main" id="{7460B926-8A08-E242-A62A-6F7380F4CF54}"/>
              </a:ext>
            </a:extLst>
          </p:cNvPr>
          <p:cNvSpPr txBox="1"/>
          <p:nvPr/>
        </p:nvSpPr>
        <p:spPr>
          <a:xfrm>
            <a:off x="103732" y="74573"/>
            <a:ext cx="12088267" cy="1754326"/>
          </a:xfrm>
          <a:prstGeom prst="rect">
            <a:avLst/>
          </a:prstGeom>
          <a:noFill/>
        </p:spPr>
        <p:txBody>
          <a:bodyPr wrap="square" rtlCol="0">
            <a:spAutoFit/>
          </a:bodyPr>
          <a:lstStyle/>
          <a:p>
            <a:r>
              <a:rPr lang="en-US" sz="2800" dirty="0"/>
              <a:t>Mitigation Results</a:t>
            </a:r>
          </a:p>
          <a:p>
            <a:pPr marL="457200" indent="-457200">
              <a:buFont typeface="Arial" panose="020B0604020202020204" pitchFamily="34" charset="0"/>
              <a:buChar char="•"/>
            </a:pPr>
            <a:r>
              <a:rPr lang="en-US" sz="2000" dirty="0"/>
              <a:t>Vaccines did not stop infection, transmission, or death – may have had a net positive impact for 50+ age group</a:t>
            </a:r>
          </a:p>
          <a:p>
            <a:pPr marL="457200" indent="-457200">
              <a:buFont typeface="Arial" panose="020B0604020202020204" pitchFamily="34" charset="0"/>
              <a:buChar char="•"/>
            </a:pPr>
            <a:r>
              <a:rPr lang="en-US" sz="2000" dirty="0"/>
              <a:t>Vaccine adverse events – 43,884 adverse events, 10,685 serious, 427 deaths reported</a:t>
            </a:r>
          </a:p>
          <a:p>
            <a:pPr marL="457200" indent="-457200">
              <a:buFont typeface="Arial" panose="020B0604020202020204" pitchFamily="34" charset="0"/>
              <a:buChar char="•"/>
            </a:pPr>
            <a:r>
              <a:rPr lang="en-US" sz="2000" dirty="0"/>
              <a:t>There is evidence that lockdowns &amp; masks had a net negative impact on social, emotional, educational, mental &amp; physical heath</a:t>
            </a:r>
            <a:endParaRPr lang="en-US" dirty="0"/>
          </a:p>
        </p:txBody>
      </p:sp>
      <p:grpSp>
        <p:nvGrpSpPr>
          <p:cNvPr id="21" name="Group 20">
            <a:extLst>
              <a:ext uri="{FF2B5EF4-FFF2-40B4-BE49-F238E27FC236}">
                <a16:creationId xmlns:a16="http://schemas.microsoft.com/office/drawing/2014/main" id="{9A1014F5-702E-E547-A2EF-26E17AD56C6F}"/>
              </a:ext>
            </a:extLst>
          </p:cNvPr>
          <p:cNvGrpSpPr/>
          <p:nvPr/>
        </p:nvGrpSpPr>
        <p:grpSpPr>
          <a:xfrm>
            <a:off x="4752998" y="1666461"/>
            <a:ext cx="7207999" cy="3586034"/>
            <a:chOff x="4752998" y="1666461"/>
            <a:chExt cx="7207999" cy="3586034"/>
          </a:xfrm>
        </p:grpSpPr>
        <p:cxnSp>
          <p:nvCxnSpPr>
            <p:cNvPr id="12" name="Straight Arrow Connector 11">
              <a:extLst>
                <a:ext uri="{FF2B5EF4-FFF2-40B4-BE49-F238E27FC236}">
                  <a16:creationId xmlns:a16="http://schemas.microsoft.com/office/drawing/2014/main" id="{EDA98C26-9F86-E04A-9586-0AA295FFD12F}"/>
                </a:ext>
              </a:extLst>
            </p:cNvPr>
            <p:cNvCxnSpPr>
              <a:cxnSpLocks/>
            </p:cNvCxnSpPr>
            <p:nvPr/>
          </p:nvCxnSpPr>
          <p:spPr>
            <a:xfrm flipV="1">
              <a:off x="10111549" y="3961242"/>
              <a:ext cx="653433" cy="1291253"/>
            </a:xfrm>
            <a:prstGeom prst="straightConnector1">
              <a:avLst/>
            </a:prstGeom>
            <a:ln w="50800">
              <a:solidFill>
                <a:schemeClr val="accent5">
                  <a:lumMod val="50000"/>
                </a:schemeClr>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307C667-E4E0-3E47-840E-3B0982AA3F56}"/>
                </a:ext>
              </a:extLst>
            </p:cNvPr>
            <p:cNvSpPr txBox="1"/>
            <p:nvPr/>
          </p:nvSpPr>
          <p:spPr>
            <a:xfrm>
              <a:off x="10548971" y="3176412"/>
              <a:ext cx="798617" cy="1569660"/>
            </a:xfrm>
            <a:prstGeom prst="rect">
              <a:avLst/>
            </a:prstGeom>
            <a:noFill/>
          </p:spPr>
          <p:txBody>
            <a:bodyPr wrap="none" rtlCol="0">
              <a:spAutoFit/>
            </a:bodyPr>
            <a:lstStyle/>
            <a:p>
              <a:r>
                <a:rPr lang="en-US" sz="9600" b="1" dirty="0">
                  <a:solidFill>
                    <a:schemeClr val="accent5">
                      <a:lumMod val="50000"/>
                    </a:schemeClr>
                  </a:solidFill>
                </a:rPr>
                <a:t>*</a:t>
              </a:r>
            </a:p>
          </p:txBody>
        </p:sp>
        <p:sp>
          <p:nvSpPr>
            <p:cNvPr id="20" name="TextBox 19">
              <a:extLst>
                <a:ext uri="{FF2B5EF4-FFF2-40B4-BE49-F238E27FC236}">
                  <a16:creationId xmlns:a16="http://schemas.microsoft.com/office/drawing/2014/main" id="{B5144621-4F83-064B-8F9F-6CB98DD9F20B}"/>
                </a:ext>
              </a:extLst>
            </p:cNvPr>
            <p:cNvSpPr txBox="1"/>
            <p:nvPr/>
          </p:nvSpPr>
          <p:spPr>
            <a:xfrm>
              <a:off x="4752998" y="1666461"/>
              <a:ext cx="7207999" cy="52322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none" rtlCol="0">
              <a:spAutoFit/>
            </a:bodyPr>
            <a:lstStyle/>
            <a:p>
              <a:r>
                <a:rPr lang="en-US" sz="2800" dirty="0"/>
                <a:t>Mitigations moved a </a:t>
              </a:r>
              <a:r>
                <a:rPr lang="en-US" sz="2800" b="1" dirty="0">
                  <a:solidFill>
                    <a:srgbClr val="FFFF00"/>
                  </a:solidFill>
                </a:rPr>
                <a:t>MEDIUM RISK </a:t>
              </a:r>
              <a:r>
                <a:rPr lang="en-US" sz="2800" dirty="0"/>
                <a:t>to </a:t>
              </a:r>
              <a:r>
                <a:rPr lang="en-US" sz="2800" b="1" dirty="0">
                  <a:solidFill>
                    <a:srgbClr val="FF0000"/>
                  </a:solidFill>
                </a:rPr>
                <a:t>EXTREME</a:t>
              </a:r>
            </a:p>
          </p:txBody>
        </p:sp>
      </p:grpSp>
      <p:sp>
        <p:nvSpPr>
          <p:cNvPr id="15" name="TextBox 14">
            <a:extLst>
              <a:ext uri="{FF2B5EF4-FFF2-40B4-BE49-F238E27FC236}">
                <a16:creationId xmlns:a16="http://schemas.microsoft.com/office/drawing/2014/main" id="{F0A431B0-20FC-7D40-BEEC-768142FDF385}"/>
              </a:ext>
            </a:extLst>
          </p:cNvPr>
          <p:cNvSpPr txBox="1"/>
          <p:nvPr/>
        </p:nvSpPr>
        <p:spPr>
          <a:xfrm>
            <a:off x="10235045" y="63284"/>
            <a:ext cx="1612557" cy="369332"/>
          </a:xfrm>
          <a:prstGeom prst="rect">
            <a:avLst/>
          </a:prstGeom>
          <a:solidFill>
            <a:schemeClr val="accent2">
              <a:lumMod val="40000"/>
              <a:lumOff val="60000"/>
            </a:schemeClr>
          </a:solidFill>
          <a:ln>
            <a:solidFill>
              <a:schemeClr val="accent1"/>
            </a:solidFill>
          </a:ln>
        </p:spPr>
        <p:txBody>
          <a:bodyPr wrap="none" rtlCol="0">
            <a:spAutoFit/>
          </a:bodyPr>
          <a:lstStyle/>
          <a:p>
            <a:r>
              <a:rPr lang="en-US" dirty="0"/>
              <a:t>NATIONAL RISK</a:t>
            </a:r>
          </a:p>
        </p:txBody>
      </p:sp>
    </p:spTree>
    <p:extLst>
      <p:ext uri="{BB962C8B-B14F-4D97-AF65-F5344CB8AC3E}">
        <p14:creationId xmlns:p14="http://schemas.microsoft.com/office/powerpoint/2010/main" val="196804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6DE7493-150C-F04D-9B25-207F6517BCAC}"/>
              </a:ext>
            </a:extLst>
          </p:cNvPr>
          <p:cNvSpPr/>
          <p:nvPr/>
        </p:nvSpPr>
        <p:spPr>
          <a:xfrm>
            <a:off x="279257" y="800101"/>
            <a:ext cx="11561763" cy="5916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668979C-7DD3-0246-979A-9F9A6BEAC562}"/>
              </a:ext>
            </a:extLst>
          </p:cNvPr>
          <p:cNvSpPr/>
          <p:nvPr/>
        </p:nvSpPr>
        <p:spPr>
          <a:xfrm>
            <a:off x="484094" y="967069"/>
            <a:ext cx="11152094" cy="558277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B212B15-D50B-D447-AD36-CFA69EA7388E}"/>
              </a:ext>
            </a:extLst>
          </p:cNvPr>
          <p:cNvSpPr/>
          <p:nvPr/>
        </p:nvSpPr>
        <p:spPr>
          <a:xfrm>
            <a:off x="764559" y="1187464"/>
            <a:ext cx="10591161" cy="514198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A3171C0-410A-5144-9AC1-C6294796D627}"/>
              </a:ext>
            </a:extLst>
          </p:cNvPr>
          <p:cNvSpPr>
            <a:spLocks noGrp="1"/>
          </p:cNvSpPr>
          <p:nvPr>
            <p:ph type="title"/>
          </p:nvPr>
        </p:nvSpPr>
        <p:spPr>
          <a:xfrm>
            <a:off x="740226" y="1"/>
            <a:ext cx="10217826" cy="800100"/>
          </a:xfrm>
        </p:spPr>
        <p:txBody>
          <a:bodyPr>
            <a:normAutofit fontScale="90000"/>
          </a:bodyPr>
          <a:lstStyle/>
          <a:p>
            <a:r>
              <a:rPr lang="en-US" dirty="0"/>
              <a:t>More on Decision Failure Points - </a:t>
            </a:r>
            <a:r>
              <a:rPr lang="en-US" b="1" dirty="0">
                <a:solidFill>
                  <a:srgbClr val="7030A0"/>
                </a:solidFill>
              </a:rPr>
              <a:t>Accountability</a:t>
            </a:r>
          </a:p>
        </p:txBody>
      </p:sp>
      <p:grpSp>
        <p:nvGrpSpPr>
          <p:cNvPr id="24" name="Group 23">
            <a:extLst>
              <a:ext uri="{FF2B5EF4-FFF2-40B4-BE49-F238E27FC236}">
                <a16:creationId xmlns:a16="http://schemas.microsoft.com/office/drawing/2014/main" id="{F7F14AE8-A258-6F40-BD26-F08CB694FFC1}"/>
              </a:ext>
            </a:extLst>
          </p:cNvPr>
          <p:cNvGrpSpPr/>
          <p:nvPr/>
        </p:nvGrpSpPr>
        <p:grpSpPr>
          <a:xfrm>
            <a:off x="1045027" y="1425034"/>
            <a:ext cx="8214003" cy="4666839"/>
            <a:chOff x="235790" y="1532976"/>
            <a:chExt cx="8214003" cy="4666839"/>
          </a:xfrm>
        </p:grpSpPr>
        <p:sp>
          <p:nvSpPr>
            <p:cNvPr id="15" name="TextBox 14">
              <a:extLst>
                <a:ext uri="{FF2B5EF4-FFF2-40B4-BE49-F238E27FC236}">
                  <a16:creationId xmlns:a16="http://schemas.microsoft.com/office/drawing/2014/main" id="{3BCB5B63-55AA-B94D-B745-E8EE0BBD3B94}"/>
                </a:ext>
              </a:extLst>
            </p:cNvPr>
            <p:cNvSpPr txBox="1"/>
            <p:nvPr/>
          </p:nvSpPr>
          <p:spPr>
            <a:xfrm>
              <a:off x="6207588" y="2061084"/>
              <a:ext cx="2207656" cy="1200329"/>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4"/>
              </a:solidFill>
            </a:ln>
          </p:spPr>
          <p:txBody>
            <a:bodyPr wrap="none" rtlCol="0">
              <a:spAutoFit/>
            </a:bodyPr>
            <a:lstStyle/>
            <a:p>
              <a:r>
                <a:rPr lang="en-US" dirty="0"/>
                <a:t>External Stakeholders</a:t>
              </a:r>
            </a:p>
            <a:p>
              <a:endParaRPr lang="en-US" dirty="0"/>
            </a:p>
            <a:p>
              <a:r>
                <a:rPr lang="en-US" dirty="0"/>
                <a:t>Communities</a:t>
              </a:r>
            </a:p>
            <a:p>
              <a:r>
                <a:rPr lang="en-US" dirty="0"/>
                <a:t>NPOs</a:t>
              </a:r>
            </a:p>
          </p:txBody>
        </p:sp>
        <p:sp>
          <p:nvSpPr>
            <p:cNvPr id="16" name="TextBox 15">
              <a:extLst>
                <a:ext uri="{FF2B5EF4-FFF2-40B4-BE49-F238E27FC236}">
                  <a16:creationId xmlns:a16="http://schemas.microsoft.com/office/drawing/2014/main" id="{FDC1247A-57C2-8041-B355-78BDDDCF5F5E}"/>
                </a:ext>
              </a:extLst>
            </p:cNvPr>
            <p:cNvSpPr txBox="1"/>
            <p:nvPr/>
          </p:nvSpPr>
          <p:spPr>
            <a:xfrm>
              <a:off x="6242137" y="3910027"/>
              <a:ext cx="2207656" cy="175432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2">
                  <a:lumMod val="50000"/>
                </a:schemeClr>
              </a:solidFill>
            </a:ln>
          </p:spPr>
          <p:txBody>
            <a:bodyPr wrap="none" rtlCol="0">
              <a:spAutoFit/>
            </a:bodyPr>
            <a:lstStyle/>
            <a:p>
              <a:r>
                <a:rPr lang="en-US" dirty="0"/>
                <a:t>External Stakeholders</a:t>
              </a:r>
            </a:p>
            <a:p>
              <a:endParaRPr lang="en-US" dirty="0"/>
            </a:p>
            <a:p>
              <a:r>
                <a:rPr lang="en-US" dirty="0"/>
                <a:t>Regulators</a:t>
              </a:r>
            </a:p>
            <a:p>
              <a:r>
                <a:rPr lang="en-US" dirty="0"/>
                <a:t>Business Alliances</a:t>
              </a:r>
            </a:p>
            <a:p>
              <a:r>
                <a:rPr lang="en-US" dirty="0"/>
                <a:t>Affiliates</a:t>
              </a:r>
            </a:p>
            <a:p>
              <a:r>
                <a:rPr lang="en-US" dirty="0"/>
                <a:t>Competitors</a:t>
              </a:r>
            </a:p>
          </p:txBody>
        </p:sp>
        <p:grpSp>
          <p:nvGrpSpPr>
            <p:cNvPr id="20" name="Group 19">
              <a:extLst>
                <a:ext uri="{FF2B5EF4-FFF2-40B4-BE49-F238E27FC236}">
                  <a16:creationId xmlns:a16="http://schemas.microsoft.com/office/drawing/2014/main" id="{874E9004-4F8A-9E49-8F40-CB9EE87535F9}"/>
                </a:ext>
              </a:extLst>
            </p:cNvPr>
            <p:cNvGrpSpPr/>
            <p:nvPr/>
          </p:nvGrpSpPr>
          <p:grpSpPr>
            <a:xfrm>
              <a:off x="235790" y="2291917"/>
              <a:ext cx="3967100" cy="3907898"/>
              <a:chOff x="121490" y="1199345"/>
              <a:chExt cx="3967100" cy="3907898"/>
            </a:xfrm>
          </p:grpSpPr>
          <p:sp>
            <p:nvSpPr>
              <p:cNvPr id="4" name="TextBox 3">
                <a:extLst>
                  <a:ext uri="{FF2B5EF4-FFF2-40B4-BE49-F238E27FC236}">
                    <a16:creationId xmlns:a16="http://schemas.microsoft.com/office/drawing/2014/main" id="{ED4494ED-8657-9644-A4CF-9ACBF60DF4BF}"/>
                  </a:ext>
                </a:extLst>
              </p:cNvPr>
              <p:cNvSpPr txBox="1"/>
              <p:nvPr/>
            </p:nvSpPr>
            <p:spPr>
              <a:xfrm>
                <a:off x="2133888" y="1199345"/>
                <a:ext cx="1887504" cy="369332"/>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solidFill>
                  <a:schemeClr val="accent4"/>
                </a:solidFill>
              </a:ln>
            </p:spPr>
            <p:txBody>
              <a:bodyPr wrap="none" rtlCol="0">
                <a:spAutoFit/>
              </a:bodyPr>
              <a:lstStyle/>
              <a:p>
                <a:r>
                  <a:rPr lang="en-US" dirty="0"/>
                  <a:t>Board of Directors</a:t>
                </a:r>
              </a:p>
            </p:txBody>
          </p:sp>
          <p:sp>
            <p:nvSpPr>
              <p:cNvPr id="5" name="TextBox 4">
                <a:extLst>
                  <a:ext uri="{FF2B5EF4-FFF2-40B4-BE49-F238E27FC236}">
                    <a16:creationId xmlns:a16="http://schemas.microsoft.com/office/drawing/2014/main" id="{17F2696F-F24F-6846-954B-B4A23A0CDAC2}"/>
                  </a:ext>
                </a:extLst>
              </p:cNvPr>
              <p:cNvSpPr txBox="1"/>
              <p:nvPr/>
            </p:nvSpPr>
            <p:spPr>
              <a:xfrm>
                <a:off x="2133888" y="1967922"/>
                <a:ext cx="1954702" cy="3139321"/>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70C0"/>
                </a:solidFill>
              </a:ln>
            </p:spPr>
            <p:txBody>
              <a:bodyPr wrap="none" rtlCol="0">
                <a:spAutoFit/>
              </a:bodyPr>
              <a:lstStyle/>
              <a:p>
                <a:pPr algn="ctr"/>
                <a:endParaRPr lang="en-US" dirty="0"/>
              </a:p>
              <a:p>
                <a:pPr algn="ctr"/>
                <a:r>
                  <a:rPr lang="en-US" dirty="0"/>
                  <a:t>C-Suite</a:t>
                </a:r>
              </a:p>
              <a:p>
                <a:pPr algn="ctr"/>
                <a:endParaRPr lang="en-US" dirty="0"/>
              </a:p>
              <a:p>
                <a:pPr algn="ctr"/>
                <a:r>
                  <a:rPr lang="en-US" dirty="0"/>
                  <a:t>Managers</a:t>
                </a:r>
              </a:p>
              <a:p>
                <a:pPr algn="ctr"/>
                <a:endParaRPr lang="en-US" dirty="0"/>
              </a:p>
              <a:p>
                <a:pPr algn="ctr"/>
                <a:r>
                  <a:rPr lang="en-US" dirty="0"/>
                  <a:t>Area Leaders</a:t>
                </a:r>
              </a:p>
              <a:p>
                <a:pPr algn="ctr"/>
                <a:endParaRPr lang="en-US" dirty="0"/>
              </a:p>
              <a:p>
                <a:pPr algn="ctr"/>
                <a:r>
                  <a:rPr lang="en-US" dirty="0"/>
                  <a:t>Front Line Leaders</a:t>
                </a:r>
              </a:p>
              <a:p>
                <a:pPr algn="ctr"/>
                <a:endParaRPr lang="en-US" dirty="0"/>
              </a:p>
              <a:p>
                <a:pPr algn="ctr"/>
                <a:r>
                  <a:rPr lang="en-US" dirty="0"/>
                  <a:t>Front Line Workers</a:t>
                </a:r>
              </a:p>
              <a:p>
                <a:pPr algn="ctr"/>
                <a:endParaRPr lang="en-US" dirty="0"/>
              </a:p>
            </p:txBody>
          </p:sp>
          <p:sp>
            <p:nvSpPr>
              <p:cNvPr id="10" name="TextBox 9">
                <a:extLst>
                  <a:ext uri="{FF2B5EF4-FFF2-40B4-BE49-F238E27FC236}">
                    <a16:creationId xmlns:a16="http://schemas.microsoft.com/office/drawing/2014/main" id="{F13BB26D-40F5-3B47-8FD2-086E93DDE3EA}"/>
                  </a:ext>
                </a:extLst>
              </p:cNvPr>
              <p:cNvSpPr txBox="1"/>
              <p:nvPr/>
            </p:nvSpPr>
            <p:spPr>
              <a:xfrm>
                <a:off x="121490" y="2107252"/>
                <a:ext cx="1784399" cy="646331"/>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rgbClr val="568836"/>
                </a:solidFill>
              </a:ln>
            </p:spPr>
            <p:txBody>
              <a:bodyPr wrap="none" rtlCol="0">
                <a:spAutoFit/>
              </a:bodyPr>
              <a:lstStyle/>
              <a:p>
                <a:pPr algn="ctr"/>
                <a:r>
                  <a:rPr lang="en-US" dirty="0"/>
                  <a:t>Legal &amp; Personal </a:t>
                </a:r>
              </a:p>
              <a:p>
                <a:pPr algn="ctr"/>
                <a:r>
                  <a:rPr lang="en-US" dirty="0"/>
                  <a:t>Accountability</a:t>
                </a:r>
              </a:p>
            </p:txBody>
          </p:sp>
          <p:cxnSp>
            <p:nvCxnSpPr>
              <p:cNvPr id="12" name="Straight Arrow Connector 11">
                <a:extLst>
                  <a:ext uri="{FF2B5EF4-FFF2-40B4-BE49-F238E27FC236}">
                    <a16:creationId xmlns:a16="http://schemas.microsoft.com/office/drawing/2014/main" id="{57C10361-8D60-4541-8224-AFC0343CD804}"/>
                  </a:ext>
                </a:extLst>
              </p:cNvPr>
              <p:cNvCxnSpPr>
                <a:cxnSpLocks/>
                <a:stCxn id="10" idx="3"/>
              </p:cNvCxnSpPr>
              <p:nvPr/>
            </p:nvCxnSpPr>
            <p:spPr>
              <a:xfrm>
                <a:off x="1905889" y="2430418"/>
                <a:ext cx="853640" cy="0"/>
              </a:xfrm>
              <a:prstGeom prst="straightConnector1">
                <a:avLst/>
              </a:prstGeom>
              <a:ln w="2222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1B7372C-7A2A-DC44-9770-C7BB58D39FA9}"/>
                  </a:ext>
                </a:extLst>
              </p:cNvPr>
              <p:cNvSpPr txBox="1"/>
              <p:nvPr/>
            </p:nvSpPr>
            <p:spPr>
              <a:xfrm>
                <a:off x="282777" y="2892083"/>
                <a:ext cx="1784015" cy="923330"/>
              </a:xfrm>
              <a:prstGeom prst="rect">
                <a:avLst/>
              </a:prstGeom>
              <a:noFill/>
            </p:spPr>
            <p:txBody>
              <a:bodyPr wrap="none" rtlCol="0">
                <a:spAutoFit/>
              </a:bodyPr>
              <a:lstStyle/>
              <a:p>
                <a:pPr algn="ctr"/>
                <a:r>
                  <a:rPr lang="en-US" dirty="0"/>
                  <a:t>Decision Making</a:t>
                </a:r>
              </a:p>
              <a:p>
                <a:pPr algn="ctr"/>
                <a:r>
                  <a:rPr lang="en-US" dirty="0"/>
                  <a:t>&amp; Accountability </a:t>
                </a:r>
              </a:p>
              <a:p>
                <a:pPr algn="ctr"/>
                <a:r>
                  <a:rPr lang="en-US" dirty="0"/>
                  <a:t>Pushed down</a:t>
                </a:r>
              </a:p>
            </p:txBody>
          </p:sp>
          <p:cxnSp>
            <p:nvCxnSpPr>
              <p:cNvPr id="19" name="Straight Arrow Connector 18">
                <a:extLst>
                  <a:ext uri="{FF2B5EF4-FFF2-40B4-BE49-F238E27FC236}">
                    <a16:creationId xmlns:a16="http://schemas.microsoft.com/office/drawing/2014/main" id="{C7416D24-AB85-EB43-B0BD-4FCEC090F756}"/>
                  </a:ext>
                </a:extLst>
              </p:cNvPr>
              <p:cNvCxnSpPr/>
              <p:nvPr/>
            </p:nvCxnSpPr>
            <p:spPr>
              <a:xfrm>
                <a:off x="2011135" y="2596243"/>
                <a:ext cx="0" cy="1787657"/>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BEAAA73-1A5A-C045-BC1B-469A793A919B}"/>
                </a:ext>
              </a:extLst>
            </p:cNvPr>
            <p:cNvSpPr txBox="1"/>
            <p:nvPr/>
          </p:nvSpPr>
          <p:spPr>
            <a:xfrm>
              <a:off x="1970163" y="1532976"/>
              <a:ext cx="2443554" cy="369332"/>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4"/>
              </a:solidFill>
            </a:ln>
          </p:spPr>
          <p:txBody>
            <a:bodyPr wrap="none" rtlCol="0">
              <a:spAutoFit/>
            </a:bodyPr>
            <a:lstStyle/>
            <a:p>
              <a:r>
                <a:rPr lang="en-US" dirty="0"/>
                <a:t>Owners or Shareholders</a:t>
              </a:r>
            </a:p>
          </p:txBody>
        </p:sp>
      </p:grpSp>
      <p:sp>
        <p:nvSpPr>
          <p:cNvPr id="27" name="Left-Right Arrow 26">
            <a:extLst>
              <a:ext uri="{FF2B5EF4-FFF2-40B4-BE49-F238E27FC236}">
                <a16:creationId xmlns:a16="http://schemas.microsoft.com/office/drawing/2014/main" id="{D11B6E24-CE38-8B43-9FE2-A2375E649B43}"/>
              </a:ext>
            </a:extLst>
          </p:cNvPr>
          <p:cNvSpPr/>
          <p:nvPr/>
        </p:nvSpPr>
        <p:spPr>
          <a:xfrm rot="20285297">
            <a:off x="5406401" y="2955556"/>
            <a:ext cx="1216152" cy="5622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Right Arrow 27">
            <a:extLst>
              <a:ext uri="{FF2B5EF4-FFF2-40B4-BE49-F238E27FC236}">
                <a16:creationId xmlns:a16="http://schemas.microsoft.com/office/drawing/2014/main" id="{4417DC86-E588-C140-B399-A27770E24481}"/>
              </a:ext>
            </a:extLst>
          </p:cNvPr>
          <p:cNvSpPr/>
          <p:nvPr/>
        </p:nvSpPr>
        <p:spPr>
          <a:xfrm>
            <a:off x="5467385" y="4057248"/>
            <a:ext cx="1216152" cy="5622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Left-Right Arrow 28">
            <a:extLst>
              <a:ext uri="{FF2B5EF4-FFF2-40B4-BE49-F238E27FC236}">
                <a16:creationId xmlns:a16="http://schemas.microsoft.com/office/drawing/2014/main" id="{0D09140A-961C-E246-BA3C-E461D543FAE4}"/>
              </a:ext>
            </a:extLst>
          </p:cNvPr>
          <p:cNvSpPr/>
          <p:nvPr/>
        </p:nvSpPr>
        <p:spPr>
          <a:xfrm rot="5400000">
            <a:off x="3712929" y="2683418"/>
            <a:ext cx="403942" cy="1343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 Arrow 29">
            <a:extLst>
              <a:ext uri="{FF2B5EF4-FFF2-40B4-BE49-F238E27FC236}">
                <a16:creationId xmlns:a16="http://schemas.microsoft.com/office/drawing/2014/main" id="{6EA23D4F-BC2B-D745-8771-65E4BB3D2032}"/>
              </a:ext>
            </a:extLst>
          </p:cNvPr>
          <p:cNvSpPr/>
          <p:nvPr/>
        </p:nvSpPr>
        <p:spPr>
          <a:xfrm rot="5400000">
            <a:off x="3732041" y="1947597"/>
            <a:ext cx="403942" cy="13432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A3B2458-EE34-7446-BC4A-EB7CEF3ADFCB}"/>
              </a:ext>
            </a:extLst>
          </p:cNvPr>
          <p:cNvSpPr txBox="1"/>
          <p:nvPr/>
        </p:nvSpPr>
        <p:spPr>
          <a:xfrm>
            <a:off x="1133450" y="1119670"/>
            <a:ext cx="10324686" cy="144655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1">
                <a:shade val="50000"/>
              </a:schemeClr>
            </a:solidFill>
          </a:ln>
        </p:spPr>
        <p:txBody>
          <a:bodyPr wrap="none" rtlCol="0">
            <a:spAutoFit/>
          </a:bodyPr>
          <a:lstStyle/>
          <a:p>
            <a:r>
              <a:rPr lang="en-US" sz="4000" dirty="0"/>
              <a:t>Without consequences there is no accountability</a:t>
            </a:r>
          </a:p>
          <a:p>
            <a:pPr marL="285750" indent="-285750">
              <a:buFont typeface="Arial" panose="020B0604020202020204" pitchFamily="34" charset="0"/>
              <a:buChar char="•"/>
            </a:pPr>
            <a:r>
              <a:rPr lang="en-US" sz="2400" dirty="0"/>
              <a:t>Future and uncertain consequences are weak</a:t>
            </a:r>
          </a:p>
          <a:p>
            <a:pPr marL="285750" indent="-285750">
              <a:buFont typeface="Arial" panose="020B0604020202020204" pitchFamily="34" charset="0"/>
              <a:buChar char="•"/>
            </a:pPr>
            <a:r>
              <a:rPr lang="en-US" sz="2400" dirty="0"/>
              <a:t>Immediate and certain consequences are strong</a:t>
            </a:r>
          </a:p>
        </p:txBody>
      </p:sp>
    </p:spTree>
    <p:extLst>
      <p:ext uri="{BB962C8B-B14F-4D97-AF65-F5344CB8AC3E}">
        <p14:creationId xmlns:p14="http://schemas.microsoft.com/office/powerpoint/2010/main" val="113082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anim calcmode="lin" valueType="num">
                                      <p:cBhvr>
                                        <p:cTn id="8" dur="2000" fill="hold"/>
                                        <p:tgtEl>
                                          <p:spTgt spid="31"/>
                                        </p:tgtEl>
                                        <p:attrNameLst>
                                          <p:attrName>ppt_w</p:attrName>
                                        </p:attrNameLst>
                                      </p:cBhvr>
                                      <p:tavLst>
                                        <p:tav tm="0" fmla="#ppt_w*sin(2.5*pi*$)">
                                          <p:val>
                                            <p:fltVal val="0"/>
                                          </p:val>
                                        </p:tav>
                                        <p:tav tm="100000">
                                          <p:val>
                                            <p:fltVal val="1"/>
                                          </p:val>
                                        </p:tav>
                                      </p:tavLst>
                                    </p:anim>
                                    <p:anim calcmode="lin" valueType="num">
                                      <p:cBhvr>
                                        <p:cTn id="9"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BDD5-7926-7341-B7C1-6D2CC306465C}"/>
              </a:ext>
            </a:extLst>
          </p:cNvPr>
          <p:cNvSpPr>
            <a:spLocks noGrp="1"/>
          </p:cNvSpPr>
          <p:nvPr>
            <p:ph type="title"/>
          </p:nvPr>
        </p:nvSpPr>
        <p:spPr>
          <a:xfrm>
            <a:off x="158080" y="0"/>
            <a:ext cx="4886738" cy="655292"/>
          </a:xfrm>
        </p:spPr>
        <p:txBody>
          <a:bodyPr>
            <a:normAutofit/>
          </a:bodyPr>
          <a:lstStyle/>
          <a:p>
            <a:r>
              <a:rPr lang="en-US" sz="3200" b="1" dirty="0"/>
              <a:t>Broken Consequence Model</a:t>
            </a:r>
          </a:p>
        </p:txBody>
      </p:sp>
      <p:sp>
        <p:nvSpPr>
          <p:cNvPr id="3" name="Content Placeholder 2">
            <a:extLst>
              <a:ext uri="{FF2B5EF4-FFF2-40B4-BE49-F238E27FC236}">
                <a16:creationId xmlns:a16="http://schemas.microsoft.com/office/drawing/2014/main" id="{7040A929-E007-AE40-A217-88B79FC0F713}"/>
              </a:ext>
            </a:extLst>
          </p:cNvPr>
          <p:cNvSpPr>
            <a:spLocks noGrp="1"/>
          </p:cNvSpPr>
          <p:nvPr>
            <p:ph idx="1"/>
          </p:nvPr>
        </p:nvSpPr>
        <p:spPr>
          <a:xfrm>
            <a:off x="310480" y="738808"/>
            <a:ext cx="11592338" cy="5923249"/>
          </a:xfrm>
        </p:spPr>
        <p:txBody>
          <a:bodyPr>
            <a:normAutofit fontScale="92500"/>
          </a:bodyPr>
          <a:lstStyle/>
          <a:p>
            <a:pPr lvl="1"/>
            <a:r>
              <a:rPr lang="en-US" dirty="0"/>
              <a:t>Pfizer &amp; </a:t>
            </a:r>
            <a:r>
              <a:rPr lang="en-US" dirty="0" err="1"/>
              <a:t>Moderna</a:t>
            </a:r>
            <a:r>
              <a:rPr lang="en-US" dirty="0"/>
              <a:t> had unprecedented revenue increases - Pfizer up $70B &amp; </a:t>
            </a:r>
            <a:r>
              <a:rPr lang="en-US" dirty="0" err="1"/>
              <a:t>Moderna</a:t>
            </a:r>
            <a:r>
              <a:rPr lang="en-US" dirty="0"/>
              <a:t>  up $19B </a:t>
            </a:r>
          </a:p>
          <a:p>
            <a:pPr lvl="1"/>
            <a:r>
              <a:rPr lang="en-US" dirty="0"/>
              <a:t>The federal government contractually transferred liability for vaccine injury from the Pfizer &amp; </a:t>
            </a:r>
            <a:r>
              <a:rPr lang="en-US" dirty="0" err="1"/>
              <a:t>Moderna</a:t>
            </a:r>
            <a:r>
              <a:rPr lang="en-US" dirty="0"/>
              <a:t> products to the Canadian taxpayer’s – contracts are unavailable for taxpayer review</a:t>
            </a:r>
          </a:p>
          <a:p>
            <a:pPr lvl="1"/>
            <a:r>
              <a:rPr lang="en-US" dirty="0"/>
              <a:t>The federal government bureaucrats received </a:t>
            </a:r>
            <a:r>
              <a:rPr lang="en-US" b="1" dirty="0"/>
              <a:t>$191M in bonuses </a:t>
            </a:r>
            <a:r>
              <a:rPr lang="en-US" dirty="0"/>
              <a:t>and raises throughout the pandemic, the MPs received their automatic raises each year – the Canadian public received minimum </a:t>
            </a:r>
            <a:r>
              <a:rPr lang="en-US" b="1" dirty="0"/>
              <a:t>$170B worth of cost of living </a:t>
            </a:r>
            <a:r>
              <a:rPr lang="en-US" dirty="0"/>
              <a:t>increases and total deferred taxes went up </a:t>
            </a:r>
            <a:r>
              <a:rPr lang="en-US" b="1" dirty="0"/>
              <a:t>$566B </a:t>
            </a:r>
            <a:r>
              <a:rPr lang="en-US" dirty="0"/>
              <a:t>(past $50K per Canadian)</a:t>
            </a:r>
          </a:p>
          <a:p>
            <a:pPr lvl="1"/>
            <a:r>
              <a:rPr lang="en-US" dirty="0"/>
              <a:t>The vaccine injured received pain, suffering, stigma and long waits and claim scrutiny – vaccine approvals and safety claims have not been publicly scrutinized</a:t>
            </a:r>
          </a:p>
          <a:p>
            <a:pPr lvl="1"/>
            <a:r>
              <a:rPr lang="en-US" dirty="0"/>
              <a:t>MSM news generally aligned with government narratives, CBC receives $1.2B / year taxpayer funding and received </a:t>
            </a:r>
            <a:r>
              <a:rPr lang="en-US" b="1" dirty="0"/>
              <a:t>$85M in raises &amp; $99M in leader bonuses </a:t>
            </a:r>
            <a:r>
              <a:rPr lang="en-US" dirty="0"/>
              <a:t>over 3 years, other MSM received $600M in taxpayer funded corporate welfare while MSM shareholders received dividends</a:t>
            </a:r>
          </a:p>
          <a:p>
            <a:pPr lvl="1"/>
            <a:r>
              <a:rPr lang="en-US" dirty="0"/>
              <a:t>Individual lawsuits aimed at holding the government to account have to secure independent legal financing – the government choses the arbiters of these suits and uses taxpayer funding to defend its actions</a:t>
            </a:r>
          </a:p>
          <a:p>
            <a:pPr lvl="1"/>
            <a:r>
              <a:rPr lang="en-US" dirty="0"/>
              <a:t>There are laws to ensure accountability of officers of private &amp; publicly traded businesses – there are laws that indemnify elected officials</a:t>
            </a:r>
          </a:p>
          <a:p>
            <a:endParaRPr lang="en-US" dirty="0"/>
          </a:p>
        </p:txBody>
      </p:sp>
    </p:spTree>
    <p:extLst>
      <p:ext uri="{BB962C8B-B14F-4D97-AF65-F5344CB8AC3E}">
        <p14:creationId xmlns:p14="http://schemas.microsoft.com/office/powerpoint/2010/main" val="1523541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DFF8353-4206-954A-BF80-5B8BA67ED8ED}"/>
              </a:ext>
            </a:extLst>
          </p:cNvPr>
          <p:cNvPicPr>
            <a:picLocks noChangeAspect="1"/>
          </p:cNvPicPr>
          <p:nvPr/>
        </p:nvPicPr>
        <p:blipFill>
          <a:blip r:embed="rId2"/>
          <a:stretch>
            <a:fillRect/>
          </a:stretch>
        </p:blipFill>
        <p:spPr>
          <a:xfrm>
            <a:off x="711200" y="552450"/>
            <a:ext cx="10956726" cy="5137150"/>
          </a:xfrm>
          <a:prstGeom prst="rect">
            <a:avLst/>
          </a:prstGeom>
        </p:spPr>
      </p:pic>
    </p:spTree>
    <p:extLst>
      <p:ext uri="{BB962C8B-B14F-4D97-AF65-F5344CB8AC3E}">
        <p14:creationId xmlns:p14="http://schemas.microsoft.com/office/powerpoint/2010/main" val="588357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560B-855B-2F40-A029-3C85665041B3}"/>
              </a:ext>
            </a:extLst>
          </p:cNvPr>
          <p:cNvSpPr>
            <a:spLocks noGrp="1"/>
          </p:cNvSpPr>
          <p:nvPr>
            <p:ph type="title"/>
          </p:nvPr>
        </p:nvSpPr>
        <p:spPr>
          <a:xfrm>
            <a:off x="838200" y="365125"/>
            <a:ext cx="10515600" cy="4184573"/>
          </a:xfrm>
        </p:spPr>
        <p:txBody>
          <a:bodyPr>
            <a:normAutofit fontScale="90000"/>
          </a:bodyPr>
          <a:lstStyle/>
          <a:p>
            <a:pPr algn="ctr"/>
            <a:br>
              <a:rPr lang="en-US" dirty="0"/>
            </a:br>
            <a:br>
              <a:rPr lang="en-US" dirty="0"/>
            </a:br>
            <a:r>
              <a:rPr lang="en-US" dirty="0"/>
              <a:t>God keep our land, Glorious and Free</a:t>
            </a:r>
            <a:br>
              <a:rPr lang="en-US" dirty="0"/>
            </a:br>
            <a:br>
              <a:rPr lang="en-US" dirty="0"/>
            </a:br>
            <a:r>
              <a:rPr lang="en-US" dirty="0"/>
              <a:t>      </a:t>
            </a:r>
            <a:br>
              <a:rPr lang="en-US" dirty="0"/>
            </a:br>
            <a:br>
              <a:rPr lang="en-US" dirty="0"/>
            </a:br>
            <a:br>
              <a:rPr lang="en-US" dirty="0"/>
            </a:br>
            <a:r>
              <a:rPr lang="en-CA" i="1" u="sng" dirty="0">
                <a:hlinkClick r:id="rId2"/>
              </a:rPr>
              <a:t>2 Chronicles 7:14</a:t>
            </a:r>
            <a:br>
              <a:rPr lang="en-CA" dirty="0"/>
            </a:br>
            <a:endParaRPr lang="en-US" dirty="0"/>
          </a:p>
        </p:txBody>
      </p:sp>
      <p:sp>
        <p:nvSpPr>
          <p:cNvPr id="3" name="TextBox 2">
            <a:extLst>
              <a:ext uri="{FF2B5EF4-FFF2-40B4-BE49-F238E27FC236}">
                <a16:creationId xmlns:a16="http://schemas.microsoft.com/office/drawing/2014/main" id="{695B5311-FD34-FA4D-95CD-AB3305D7EB1D}"/>
              </a:ext>
            </a:extLst>
          </p:cNvPr>
          <p:cNvSpPr txBox="1"/>
          <p:nvPr/>
        </p:nvSpPr>
        <p:spPr>
          <a:xfrm>
            <a:off x="7609668" y="365125"/>
            <a:ext cx="635431" cy="584775"/>
          </a:xfrm>
          <a:prstGeom prst="rect">
            <a:avLst/>
          </a:prstGeom>
          <a:noFill/>
        </p:spPr>
        <p:txBody>
          <a:bodyPr wrap="square" rtlCol="0">
            <a:spAutoFit/>
          </a:bodyPr>
          <a:lstStyle/>
          <a:p>
            <a:r>
              <a:rPr lang="en-US" sz="3200" dirty="0"/>
              <a:t>🎵</a:t>
            </a:r>
          </a:p>
        </p:txBody>
      </p:sp>
      <p:sp>
        <p:nvSpPr>
          <p:cNvPr id="4" name="TextBox 3">
            <a:extLst>
              <a:ext uri="{FF2B5EF4-FFF2-40B4-BE49-F238E27FC236}">
                <a16:creationId xmlns:a16="http://schemas.microsoft.com/office/drawing/2014/main" id="{3785D405-07D0-E941-8156-BA9118AFD124}"/>
              </a:ext>
            </a:extLst>
          </p:cNvPr>
          <p:cNvSpPr txBox="1"/>
          <p:nvPr/>
        </p:nvSpPr>
        <p:spPr>
          <a:xfrm rot="605098">
            <a:off x="1255363" y="681925"/>
            <a:ext cx="646331" cy="646331"/>
          </a:xfrm>
          <a:prstGeom prst="rect">
            <a:avLst/>
          </a:prstGeom>
          <a:noFill/>
        </p:spPr>
        <p:txBody>
          <a:bodyPr wrap="none" rtlCol="0">
            <a:spAutoFit/>
          </a:bodyPr>
          <a:lstStyle/>
          <a:p>
            <a:r>
              <a:rPr lang="en-US" sz="3600" dirty="0"/>
              <a:t>🎶</a:t>
            </a:r>
          </a:p>
        </p:txBody>
      </p:sp>
      <p:sp>
        <p:nvSpPr>
          <p:cNvPr id="5" name="TextBox 4">
            <a:extLst>
              <a:ext uri="{FF2B5EF4-FFF2-40B4-BE49-F238E27FC236}">
                <a16:creationId xmlns:a16="http://schemas.microsoft.com/office/drawing/2014/main" id="{A688B192-EDB4-7A49-850A-D705F7B2A783}"/>
              </a:ext>
            </a:extLst>
          </p:cNvPr>
          <p:cNvSpPr txBox="1"/>
          <p:nvPr/>
        </p:nvSpPr>
        <p:spPr>
          <a:xfrm>
            <a:off x="8077200" y="5689600"/>
            <a:ext cx="540533" cy="369332"/>
          </a:xfrm>
          <a:prstGeom prst="rect">
            <a:avLst/>
          </a:prstGeom>
          <a:noFill/>
        </p:spPr>
        <p:txBody>
          <a:bodyPr wrap="none" rtlCol="0">
            <a:spAutoFit/>
          </a:bodyPr>
          <a:lstStyle/>
          <a:p>
            <a:r>
              <a:rPr lang="en-US" dirty="0"/>
              <a:t>End</a:t>
            </a:r>
          </a:p>
        </p:txBody>
      </p:sp>
    </p:spTree>
    <p:extLst>
      <p:ext uri="{BB962C8B-B14F-4D97-AF65-F5344CB8AC3E}">
        <p14:creationId xmlns:p14="http://schemas.microsoft.com/office/powerpoint/2010/main" val="133438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0ADD6D-EEB0-0F41-97BE-457CC58358A8}"/>
              </a:ext>
            </a:extLst>
          </p:cNvPr>
          <p:cNvSpPr txBox="1"/>
          <p:nvPr/>
        </p:nvSpPr>
        <p:spPr>
          <a:xfrm>
            <a:off x="4532243" y="247071"/>
            <a:ext cx="2862470" cy="646331"/>
          </a:xfrm>
          <a:prstGeom prst="rect">
            <a:avLst/>
          </a:prstGeom>
          <a:noFill/>
          <a:ln>
            <a:solidFill>
              <a:schemeClr val="tx1"/>
            </a:solidFill>
          </a:ln>
        </p:spPr>
        <p:txBody>
          <a:bodyPr wrap="square" rtlCol="0">
            <a:spAutoFit/>
          </a:bodyPr>
          <a:lstStyle/>
          <a:p>
            <a:pPr algn="ctr"/>
            <a:r>
              <a:rPr lang="en-US" dirty="0"/>
              <a:t>Unchecked &amp; inadequate governance action </a:t>
            </a:r>
          </a:p>
        </p:txBody>
      </p:sp>
      <p:sp>
        <p:nvSpPr>
          <p:cNvPr id="5" name="TextBox 4">
            <a:extLst>
              <a:ext uri="{FF2B5EF4-FFF2-40B4-BE49-F238E27FC236}">
                <a16:creationId xmlns:a16="http://schemas.microsoft.com/office/drawing/2014/main" id="{21341264-2F11-4C4F-8A14-D55339FF5069}"/>
              </a:ext>
            </a:extLst>
          </p:cNvPr>
          <p:cNvSpPr txBox="1"/>
          <p:nvPr/>
        </p:nvSpPr>
        <p:spPr>
          <a:xfrm>
            <a:off x="93144" y="77794"/>
            <a:ext cx="3528012" cy="523220"/>
          </a:xfrm>
          <a:prstGeom prst="rect">
            <a:avLst/>
          </a:prstGeom>
          <a:noFill/>
        </p:spPr>
        <p:txBody>
          <a:bodyPr wrap="square" rtlCol="0">
            <a:spAutoFit/>
          </a:bodyPr>
          <a:lstStyle/>
          <a:p>
            <a:pPr algn="ctr"/>
            <a:r>
              <a:rPr lang="en-US" sz="2800" dirty="0"/>
              <a:t>Root Cause Analysis</a:t>
            </a:r>
          </a:p>
        </p:txBody>
      </p:sp>
      <p:sp>
        <p:nvSpPr>
          <p:cNvPr id="7" name="TextBox 6">
            <a:extLst>
              <a:ext uri="{FF2B5EF4-FFF2-40B4-BE49-F238E27FC236}">
                <a16:creationId xmlns:a16="http://schemas.microsoft.com/office/drawing/2014/main" id="{B8778CD8-124B-F54F-8C00-D79631BB48CA}"/>
              </a:ext>
            </a:extLst>
          </p:cNvPr>
          <p:cNvSpPr txBox="1"/>
          <p:nvPr/>
        </p:nvSpPr>
        <p:spPr>
          <a:xfrm>
            <a:off x="8895745" y="1385822"/>
            <a:ext cx="1822173" cy="369332"/>
          </a:xfrm>
          <a:prstGeom prst="rect">
            <a:avLst/>
          </a:prstGeom>
          <a:noFill/>
          <a:ln w="9525">
            <a:solidFill>
              <a:schemeClr val="tx1"/>
            </a:solidFill>
          </a:ln>
        </p:spPr>
        <p:txBody>
          <a:bodyPr wrap="square" rtlCol="0">
            <a:spAutoFit/>
          </a:bodyPr>
          <a:lstStyle/>
          <a:p>
            <a:pPr algn="ctr"/>
            <a:r>
              <a:rPr lang="en-US" dirty="0"/>
              <a:t>Undue Authority</a:t>
            </a:r>
          </a:p>
        </p:txBody>
      </p:sp>
      <p:sp>
        <p:nvSpPr>
          <p:cNvPr id="8" name="TextBox 7">
            <a:extLst>
              <a:ext uri="{FF2B5EF4-FFF2-40B4-BE49-F238E27FC236}">
                <a16:creationId xmlns:a16="http://schemas.microsoft.com/office/drawing/2014/main" id="{38E42EA7-6056-FA40-8292-896807A8BB3C}"/>
              </a:ext>
            </a:extLst>
          </p:cNvPr>
          <p:cNvSpPr txBox="1"/>
          <p:nvPr/>
        </p:nvSpPr>
        <p:spPr>
          <a:xfrm>
            <a:off x="3726429" y="2673299"/>
            <a:ext cx="3094493" cy="646331"/>
          </a:xfrm>
          <a:prstGeom prst="rect">
            <a:avLst/>
          </a:prstGeom>
          <a:noFill/>
          <a:ln>
            <a:solidFill>
              <a:schemeClr val="tx1"/>
            </a:solidFill>
          </a:ln>
        </p:spPr>
        <p:txBody>
          <a:bodyPr wrap="square" rtlCol="0">
            <a:spAutoFit/>
          </a:bodyPr>
          <a:lstStyle/>
          <a:p>
            <a:pPr algn="ctr"/>
            <a:r>
              <a:rPr lang="en-US" dirty="0"/>
              <a:t>Inadequate facts or understanding supports trust</a:t>
            </a:r>
          </a:p>
        </p:txBody>
      </p:sp>
      <p:sp>
        <p:nvSpPr>
          <p:cNvPr id="9" name="TextBox 8">
            <a:extLst>
              <a:ext uri="{FF2B5EF4-FFF2-40B4-BE49-F238E27FC236}">
                <a16:creationId xmlns:a16="http://schemas.microsoft.com/office/drawing/2014/main" id="{45021806-1C4E-1140-AF53-2BC1E1CEDC4A}"/>
              </a:ext>
            </a:extLst>
          </p:cNvPr>
          <p:cNvSpPr txBox="1"/>
          <p:nvPr/>
        </p:nvSpPr>
        <p:spPr>
          <a:xfrm>
            <a:off x="3956819" y="4645507"/>
            <a:ext cx="2646852" cy="646331"/>
          </a:xfrm>
          <a:prstGeom prst="rect">
            <a:avLst/>
          </a:prstGeom>
          <a:noFill/>
          <a:ln w="38100">
            <a:solidFill>
              <a:schemeClr val="tx1"/>
            </a:solidFill>
          </a:ln>
        </p:spPr>
        <p:txBody>
          <a:bodyPr wrap="square" rtlCol="0">
            <a:spAutoFit/>
          </a:bodyPr>
          <a:lstStyle/>
          <a:p>
            <a:pPr algn="ctr"/>
            <a:r>
              <a:rPr lang="en-US" b="1" dirty="0"/>
              <a:t>Gov’t has significant media influence</a:t>
            </a:r>
          </a:p>
        </p:txBody>
      </p:sp>
      <p:sp>
        <p:nvSpPr>
          <p:cNvPr id="11" name="TextBox 10">
            <a:extLst>
              <a:ext uri="{FF2B5EF4-FFF2-40B4-BE49-F238E27FC236}">
                <a16:creationId xmlns:a16="http://schemas.microsoft.com/office/drawing/2014/main" id="{040E70A2-0AC6-4047-8B29-B6F6CD341FAA}"/>
              </a:ext>
            </a:extLst>
          </p:cNvPr>
          <p:cNvSpPr txBox="1"/>
          <p:nvPr/>
        </p:nvSpPr>
        <p:spPr>
          <a:xfrm>
            <a:off x="379508" y="2708054"/>
            <a:ext cx="1643379" cy="646331"/>
          </a:xfrm>
          <a:prstGeom prst="rect">
            <a:avLst/>
          </a:prstGeom>
          <a:noFill/>
          <a:ln>
            <a:solidFill>
              <a:schemeClr val="tx1"/>
            </a:solidFill>
          </a:ln>
        </p:spPr>
        <p:txBody>
          <a:bodyPr wrap="square" rtlCol="0">
            <a:spAutoFit/>
          </a:bodyPr>
          <a:lstStyle/>
          <a:p>
            <a:pPr algn="ctr"/>
            <a:r>
              <a:rPr lang="en-US" dirty="0"/>
              <a:t>Malfunctioning BS detectors</a:t>
            </a:r>
          </a:p>
        </p:txBody>
      </p:sp>
      <p:sp>
        <p:nvSpPr>
          <p:cNvPr id="14" name="TextBox 13">
            <a:extLst>
              <a:ext uri="{FF2B5EF4-FFF2-40B4-BE49-F238E27FC236}">
                <a16:creationId xmlns:a16="http://schemas.microsoft.com/office/drawing/2014/main" id="{22E3A746-971C-E449-8647-A7D3F19B1985}"/>
              </a:ext>
            </a:extLst>
          </p:cNvPr>
          <p:cNvSpPr txBox="1"/>
          <p:nvPr/>
        </p:nvSpPr>
        <p:spPr>
          <a:xfrm>
            <a:off x="8337654" y="2162170"/>
            <a:ext cx="2961720" cy="369332"/>
          </a:xfrm>
          <a:prstGeom prst="rect">
            <a:avLst/>
          </a:prstGeom>
          <a:noFill/>
          <a:ln w="38100">
            <a:solidFill>
              <a:schemeClr val="tx1"/>
            </a:solidFill>
          </a:ln>
        </p:spPr>
        <p:txBody>
          <a:bodyPr wrap="square" rtlCol="0">
            <a:spAutoFit/>
          </a:bodyPr>
          <a:lstStyle/>
          <a:p>
            <a:pPr algn="ctr"/>
            <a:r>
              <a:rPr lang="en-US" b="1" dirty="0"/>
              <a:t>Suspension of charter rights</a:t>
            </a:r>
          </a:p>
        </p:txBody>
      </p:sp>
      <p:sp>
        <p:nvSpPr>
          <p:cNvPr id="15" name="TextBox 14">
            <a:extLst>
              <a:ext uri="{FF2B5EF4-FFF2-40B4-BE49-F238E27FC236}">
                <a16:creationId xmlns:a16="http://schemas.microsoft.com/office/drawing/2014/main" id="{F07EA0D7-6CAC-1D42-9C51-15861A19798A}"/>
              </a:ext>
            </a:extLst>
          </p:cNvPr>
          <p:cNvSpPr txBox="1"/>
          <p:nvPr/>
        </p:nvSpPr>
        <p:spPr>
          <a:xfrm>
            <a:off x="2128077" y="1930445"/>
            <a:ext cx="1822173" cy="369332"/>
          </a:xfrm>
          <a:prstGeom prst="rect">
            <a:avLst/>
          </a:prstGeom>
          <a:noFill/>
          <a:ln>
            <a:solidFill>
              <a:schemeClr val="tx1"/>
            </a:solidFill>
          </a:ln>
        </p:spPr>
        <p:txBody>
          <a:bodyPr wrap="square" rtlCol="0">
            <a:spAutoFit/>
          </a:bodyPr>
          <a:lstStyle/>
          <a:p>
            <a:pPr algn="ctr"/>
            <a:r>
              <a:rPr lang="en-US" dirty="0"/>
              <a:t>Public Trust</a:t>
            </a:r>
          </a:p>
        </p:txBody>
      </p:sp>
      <p:sp>
        <p:nvSpPr>
          <p:cNvPr id="18" name="TextBox 17">
            <a:extLst>
              <a:ext uri="{FF2B5EF4-FFF2-40B4-BE49-F238E27FC236}">
                <a16:creationId xmlns:a16="http://schemas.microsoft.com/office/drawing/2014/main" id="{FDB1B38A-8105-0041-936A-ED3AF9BCAE6E}"/>
              </a:ext>
            </a:extLst>
          </p:cNvPr>
          <p:cNvSpPr txBox="1"/>
          <p:nvPr/>
        </p:nvSpPr>
        <p:spPr>
          <a:xfrm>
            <a:off x="8060706" y="2850138"/>
            <a:ext cx="3799921" cy="2308324"/>
          </a:xfrm>
          <a:prstGeom prst="rect">
            <a:avLst/>
          </a:prstGeom>
          <a:noFill/>
        </p:spPr>
        <p:txBody>
          <a:bodyPr wrap="square" rtlCol="0">
            <a:spAutoFit/>
          </a:bodyPr>
          <a:lstStyle/>
          <a:p>
            <a:pPr marL="285750" indent="-285750">
              <a:buFont typeface="Arial" panose="020B0604020202020204" pitchFamily="34" charset="0"/>
              <a:buChar char="•"/>
            </a:pPr>
            <a:r>
              <a:rPr lang="en-US" dirty="0"/>
              <a:t>Provided authority for a general lowering of ethical &amp; privacy standards, coercive vaccination requirements, vaccine passports, travel restrictions, lockdown, &amp; assembly restrictions</a:t>
            </a:r>
          </a:p>
          <a:p>
            <a:pPr marL="285750" indent="-285750">
              <a:buFont typeface="Arial" panose="020B0604020202020204" pitchFamily="34" charset="0"/>
              <a:buChar char="•"/>
            </a:pPr>
            <a:r>
              <a:rPr lang="en-US" dirty="0"/>
              <a:t>Eliminated the requirement for critical thinking &amp; difficult decisions</a:t>
            </a:r>
          </a:p>
        </p:txBody>
      </p:sp>
      <p:sp>
        <p:nvSpPr>
          <p:cNvPr id="19" name="TextBox 18">
            <a:extLst>
              <a:ext uri="{FF2B5EF4-FFF2-40B4-BE49-F238E27FC236}">
                <a16:creationId xmlns:a16="http://schemas.microsoft.com/office/drawing/2014/main" id="{4E5387F6-3824-B64F-8F84-1C2248269434}"/>
              </a:ext>
            </a:extLst>
          </p:cNvPr>
          <p:cNvSpPr txBox="1"/>
          <p:nvPr/>
        </p:nvSpPr>
        <p:spPr>
          <a:xfrm>
            <a:off x="3730375" y="3544465"/>
            <a:ext cx="3094493" cy="923330"/>
          </a:xfrm>
          <a:prstGeom prst="rect">
            <a:avLst/>
          </a:prstGeom>
          <a:noFill/>
          <a:ln>
            <a:solidFill>
              <a:schemeClr val="tx1"/>
            </a:solidFill>
          </a:ln>
        </p:spPr>
        <p:txBody>
          <a:bodyPr wrap="square" rtlCol="0">
            <a:spAutoFit/>
          </a:bodyPr>
          <a:lstStyle/>
          <a:p>
            <a:pPr algn="ctr"/>
            <a:r>
              <a:rPr lang="en-US" dirty="0"/>
              <a:t>MSM limited or avoided coverage that conflicted with government messaging</a:t>
            </a:r>
          </a:p>
        </p:txBody>
      </p:sp>
      <p:cxnSp>
        <p:nvCxnSpPr>
          <p:cNvPr id="29" name="Straight Connector 28">
            <a:extLst>
              <a:ext uri="{FF2B5EF4-FFF2-40B4-BE49-F238E27FC236}">
                <a16:creationId xmlns:a16="http://schemas.microsoft.com/office/drawing/2014/main" id="{38876F9B-5D03-E044-AE74-B441FAE7EC6D}"/>
              </a:ext>
            </a:extLst>
          </p:cNvPr>
          <p:cNvCxnSpPr>
            <a:cxnSpLocks/>
          </p:cNvCxnSpPr>
          <p:nvPr/>
        </p:nvCxnSpPr>
        <p:spPr>
          <a:xfrm flipH="1">
            <a:off x="3039164" y="1171580"/>
            <a:ext cx="67676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B171015-CE09-2044-BE34-8F2291B81858}"/>
              </a:ext>
            </a:extLst>
          </p:cNvPr>
          <p:cNvCxnSpPr>
            <a:cxnSpLocks/>
            <a:stCxn id="15" idx="0"/>
          </p:cNvCxnSpPr>
          <p:nvPr/>
        </p:nvCxnSpPr>
        <p:spPr>
          <a:xfrm flipV="1">
            <a:off x="3039164" y="1171580"/>
            <a:ext cx="0" cy="75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9BA6CC8-4582-C04F-9F10-9CF40EE6277B}"/>
              </a:ext>
            </a:extLst>
          </p:cNvPr>
          <p:cNvCxnSpPr>
            <a:cxnSpLocks/>
            <a:stCxn id="7" idx="0"/>
          </p:cNvCxnSpPr>
          <p:nvPr/>
        </p:nvCxnSpPr>
        <p:spPr>
          <a:xfrm flipV="1">
            <a:off x="9806832" y="1171580"/>
            <a:ext cx="0" cy="214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774F6A-D017-C149-B779-D6BFE0B2F188}"/>
              </a:ext>
            </a:extLst>
          </p:cNvPr>
          <p:cNvCxnSpPr>
            <a:stCxn id="7" idx="2"/>
          </p:cNvCxnSpPr>
          <p:nvPr/>
        </p:nvCxnSpPr>
        <p:spPr>
          <a:xfrm>
            <a:off x="9806832" y="1755154"/>
            <a:ext cx="0" cy="407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Elbow Connector 43">
            <a:extLst>
              <a:ext uri="{FF2B5EF4-FFF2-40B4-BE49-F238E27FC236}">
                <a16:creationId xmlns:a16="http://schemas.microsoft.com/office/drawing/2014/main" id="{1DF2E0FD-00E4-1949-B6FC-0A3610847F57}"/>
              </a:ext>
            </a:extLst>
          </p:cNvPr>
          <p:cNvCxnSpPr>
            <a:cxnSpLocks/>
            <a:stCxn id="15" idx="2"/>
            <a:endCxn id="8" idx="0"/>
          </p:cNvCxnSpPr>
          <p:nvPr/>
        </p:nvCxnSpPr>
        <p:spPr>
          <a:xfrm rot="16200000" flipH="1">
            <a:off x="3969659" y="1369282"/>
            <a:ext cx="373522" cy="223451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C174EBE8-2726-2645-BD50-1BD540183EE6}"/>
              </a:ext>
            </a:extLst>
          </p:cNvPr>
          <p:cNvCxnSpPr>
            <a:endCxn id="11" idx="0"/>
          </p:cNvCxnSpPr>
          <p:nvPr/>
        </p:nvCxnSpPr>
        <p:spPr>
          <a:xfrm rot="10800000" flipV="1">
            <a:off x="1201198" y="2486536"/>
            <a:ext cx="1860054" cy="22151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66C619-A253-7F41-BA93-79F17C1FF782}"/>
              </a:ext>
            </a:extLst>
          </p:cNvPr>
          <p:cNvCxnSpPr>
            <a:cxnSpLocks/>
            <a:stCxn id="4" idx="2"/>
          </p:cNvCxnSpPr>
          <p:nvPr/>
        </p:nvCxnSpPr>
        <p:spPr>
          <a:xfrm>
            <a:off x="5963478" y="893402"/>
            <a:ext cx="0" cy="2781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0781EF2-E6E5-9E42-B47B-B16958DCC82B}"/>
              </a:ext>
            </a:extLst>
          </p:cNvPr>
          <p:cNvCxnSpPr>
            <a:stCxn id="8" idx="2"/>
            <a:endCxn id="19" idx="0"/>
          </p:cNvCxnSpPr>
          <p:nvPr/>
        </p:nvCxnSpPr>
        <p:spPr>
          <a:xfrm>
            <a:off x="5273676" y="3319630"/>
            <a:ext cx="3946" cy="224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AE86207-79D8-1240-9C0B-B420F8A15D40}"/>
              </a:ext>
            </a:extLst>
          </p:cNvPr>
          <p:cNvCxnSpPr>
            <a:cxnSpLocks/>
            <a:stCxn id="19" idx="2"/>
            <a:endCxn id="9" idx="0"/>
          </p:cNvCxnSpPr>
          <p:nvPr/>
        </p:nvCxnSpPr>
        <p:spPr>
          <a:xfrm>
            <a:off x="5277622" y="4467795"/>
            <a:ext cx="2623" cy="177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728C6B-E9EA-A944-B369-10C49903CD40}"/>
              </a:ext>
            </a:extLst>
          </p:cNvPr>
          <p:cNvGrpSpPr/>
          <p:nvPr/>
        </p:nvGrpSpPr>
        <p:grpSpPr>
          <a:xfrm>
            <a:off x="754732" y="2643705"/>
            <a:ext cx="4253215" cy="3661470"/>
            <a:chOff x="754732" y="2643705"/>
            <a:chExt cx="4253215" cy="3661470"/>
          </a:xfrm>
        </p:grpSpPr>
        <p:sp>
          <p:nvSpPr>
            <p:cNvPr id="40" name="TextBox 39">
              <a:extLst>
                <a:ext uri="{FF2B5EF4-FFF2-40B4-BE49-F238E27FC236}">
                  <a16:creationId xmlns:a16="http://schemas.microsoft.com/office/drawing/2014/main" id="{C95C25F4-A4FC-904F-A0C0-DBD31B1EEBA6}"/>
                </a:ext>
              </a:extLst>
            </p:cNvPr>
            <p:cNvSpPr txBox="1"/>
            <p:nvPr/>
          </p:nvSpPr>
          <p:spPr>
            <a:xfrm>
              <a:off x="831025" y="2643705"/>
              <a:ext cx="4176922" cy="1077218"/>
            </a:xfrm>
            <a:prstGeom prst="rect">
              <a:avLst/>
            </a:prstGeom>
            <a:noFill/>
          </p:spPr>
          <p:txBody>
            <a:bodyPr wrap="square" rtlCol="0">
              <a:spAutoFit/>
            </a:bodyPr>
            <a:lstStyle/>
            <a:p>
              <a:r>
                <a:rPr lang="en-US" sz="3200" b="1" dirty="0"/>
                <a:t>High-stakes decisions always have TENSION</a:t>
              </a:r>
            </a:p>
          </p:txBody>
        </p:sp>
        <p:grpSp>
          <p:nvGrpSpPr>
            <p:cNvPr id="44" name="Group 43">
              <a:extLst>
                <a:ext uri="{FF2B5EF4-FFF2-40B4-BE49-F238E27FC236}">
                  <a16:creationId xmlns:a16="http://schemas.microsoft.com/office/drawing/2014/main" id="{E620B727-5963-EC4E-9B3F-06F83F37EDE3}"/>
                </a:ext>
              </a:extLst>
            </p:cNvPr>
            <p:cNvGrpSpPr/>
            <p:nvPr/>
          </p:nvGrpSpPr>
          <p:grpSpPr>
            <a:xfrm>
              <a:off x="754732" y="3963442"/>
              <a:ext cx="4131120" cy="2341733"/>
              <a:chOff x="804207" y="2289779"/>
              <a:chExt cx="4131120" cy="2341733"/>
            </a:xfrm>
          </p:grpSpPr>
          <p:grpSp>
            <p:nvGrpSpPr>
              <p:cNvPr id="17" name="Group 16">
                <a:extLst>
                  <a:ext uri="{FF2B5EF4-FFF2-40B4-BE49-F238E27FC236}">
                    <a16:creationId xmlns:a16="http://schemas.microsoft.com/office/drawing/2014/main" id="{E3091702-A524-284D-A879-0FA2E4497837}"/>
                  </a:ext>
                </a:extLst>
              </p:cNvPr>
              <p:cNvGrpSpPr/>
              <p:nvPr/>
            </p:nvGrpSpPr>
            <p:grpSpPr>
              <a:xfrm>
                <a:off x="880500" y="2704444"/>
                <a:ext cx="3757783" cy="1927068"/>
                <a:chOff x="3837482" y="3034676"/>
                <a:chExt cx="3757783" cy="1927068"/>
              </a:xfrm>
            </p:grpSpPr>
            <p:pic>
              <p:nvPicPr>
                <p:cNvPr id="6" name="Picture 5">
                  <a:extLst>
                    <a:ext uri="{FF2B5EF4-FFF2-40B4-BE49-F238E27FC236}">
                      <a16:creationId xmlns:a16="http://schemas.microsoft.com/office/drawing/2014/main" id="{37709E6C-5B07-8A45-A910-BBD996B46417}"/>
                    </a:ext>
                  </a:extLst>
                </p:cNvPr>
                <p:cNvPicPr>
                  <a:picLocks noChangeAspect="1"/>
                </p:cNvPicPr>
                <p:nvPr/>
              </p:nvPicPr>
              <p:blipFill>
                <a:blip r:embed="rId3"/>
                <a:stretch>
                  <a:fillRect/>
                </a:stretch>
              </p:blipFill>
              <p:spPr>
                <a:xfrm>
                  <a:off x="3837482" y="3034676"/>
                  <a:ext cx="3757783" cy="1927068"/>
                </a:xfrm>
                <a:prstGeom prst="rect">
                  <a:avLst/>
                </a:prstGeom>
              </p:spPr>
            </p:pic>
            <p:sp>
              <p:nvSpPr>
                <p:cNvPr id="16" name="TextBox 15">
                  <a:extLst>
                    <a:ext uri="{FF2B5EF4-FFF2-40B4-BE49-F238E27FC236}">
                      <a16:creationId xmlns:a16="http://schemas.microsoft.com/office/drawing/2014/main" id="{25CA63F5-0184-8845-AD2D-AFC079937BFE}"/>
                    </a:ext>
                  </a:extLst>
                </p:cNvPr>
                <p:cNvSpPr txBox="1"/>
                <p:nvPr/>
              </p:nvSpPr>
              <p:spPr>
                <a:xfrm>
                  <a:off x="5270288" y="3675044"/>
                  <a:ext cx="911724" cy="369332"/>
                </a:xfrm>
                <a:prstGeom prst="rect">
                  <a:avLst/>
                </a:prstGeom>
                <a:noFill/>
              </p:spPr>
              <p:txBody>
                <a:bodyPr wrap="none" rtlCol="0">
                  <a:spAutoFit/>
                </a:bodyPr>
                <a:lstStyle/>
                <a:p>
                  <a:pPr algn="ctr"/>
                  <a:r>
                    <a:rPr lang="en-US" b="1" dirty="0"/>
                    <a:t>Tension</a:t>
                  </a:r>
                </a:p>
              </p:txBody>
            </p:sp>
          </p:grpSp>
          <p:sp>
            <p:nvSpPr>
              <p:cNvPr id="41" name="TextBox 40">
                <a:extLst>
                  <a:ext uri="{FF2B5EF4-FFF2-40B4-BE49-F238E27FC236}">
                    <a16:creationId xmlns:a16="http://schemas.microsoft.com/office/drawing/2014/main" id="{D92A66BA-241A-4D47-B5FE-9F9DB7445E10}"/>
                  </a:ext>
                </a:extLst>
              </p:cNvPr>
              <p:cNvSpPr txBox="1"/>
              <p:nvPr/>
            </p:nvSpPr>
            <p:spPr>
              <a:xfrm>
                <a:off x="804207" y="2309823"/>
                <a:ext cx="1569660" cy="523220"/>
              </a:xfrm>
              <a:prstGeom prst="rect">
                <a:avLst/>
              </a:prstGeom>
              <a:noFill/>
            </p:spPr>
            <p:txBody>
              <a:bodyPr wrap="none" rtlCol="0">
                <a:spAutoFit/>
              </a:bodyPr>
              <a:lstStyle/>
              <a:p>
                <a:r>
                  <a:rPr lang="en-US" sz="2800" dirty="0">
                    <a:solidFill>
                      <a:srgbClr val="FF0000"/>
                    </a:solidFill>
                  </a:rPr>
                  <a:t>Authority</a:t>
                </a:r>
              </a:p>
            </p:txBody>
          </p:sp>
          <p:sp>
            <p:nvSpPr>
              <p:cNvPr id="42" name="TextBox 41">
                <a:extLst>
                  <a:ext uri="{FF2B5EF4-FFF2-40B4-BE49-F238E27FC236}">
                    <a16:creationId xmlns:a16="http://schemas.microsoft.com/office/drawing/2014/main" id="{B3556698-1242-5945-BBFE-BC6BFB746E64}"/>
                  </a:ext>
                </a:extLst>
              </p:cNvPr>
              <p:cNvSpPr txBox="1"/>
              <p:nvPr/>
            </p:nvSpPr>
            <p:spPr>
              <a:xfrm>
                <a:off x="2881175" y="2289779"/>
                <a:ext cx="2054152" cy="523220"/>
              </a:xfrm>
              <a:prstGeom prst="rect">
                <a:avLst/>
              </a:prstGeom>
              <a:noFill/>
            </p:spPr>
            <p:txBody>
              <a:bodyPr wrap="none" rtlCol="0">
                <a:spAutoFit/>
              </a:bodyPr>
              <a:lstStyle/>
              <a:p>
                <a:r>
                  <a:rPr lang="en-US" sz="2800" dirty="0">
                    <a:solidFill>
                      <a:srgbClr val="7030A0"/>
                    </a:solidFill>
                  </a:rPr>
                  <a:t>Stakeholders</a:t>
                </a:r>
              </a:p>
            </p:txBody>
          </p:sp>
        </p:grpSp>
      </p:grpSp>
      <p:sp>
        <p:nvSpPr>
          <p:cNvPr id="43" name="TextBox 42">
            <a:extLst>
              <a:ext uri="{FF2B5EF4-FFF2-40B4-BE49-F238E27FC236}">
                <a16:creationId xmlns:a16="http://schemas.microsoft.com/office/drawing/2014/main" id="{D44A396D-EEC3-D643-8948-8B9D6D9F198D}"/>
              </a:ext>
            </a:extLst>
          </p:cNvPr>
          <p:cNvSpPr txBox="1"/>
          <p:nvPr/>
        </p:nvSpPr>
        <p:spPr>
          <a:xfrm>
            <a:off x="5830449" y="1637837"/>
            <a:ext cx="2133412" cy="584775"/>
          </a:xfrm>
          <a:prstGeom prst="rect">
            <a:avLst/>
          </a:prstGeom>
          <a:noFill/>
        </p:spPr>
        <p:txBody>
          <a:bodyPr wrap="square" rtlCol="0">
            <a:spAutoFit/>
          </a:bodyPr>
          <a:lstStyle/>
          <a:p>
            <a:r>
              <a:rPr lang="en-US" sz="3200" dirty="0">
                <a:solidFill>
                  <a:srgbClr val="0070C0"/>
                </a:solidFill>
              </a:rPr>
              <a:t>1. Emotion</a:t>
            </a:r>
          </a:p>
        </p:txBody>
      </p:sp>
      <p:sp>
        <p:nvSpPr>
          <p:cNvPr id="45" name="TextBox 44">
            <a:extLst>
              <a:ext uri="{FF2B5EF4-FFF2-40B4-BE49-F238E27FC236}">
                <a16:creationId xmlns:a16="http://schemas.microsoft.com/office/drawing/2014/main" id="{D6255282-9F42-614E-B3F1-49A84DEC9087}"/>
              </a:ext>
            </a:extLst>
          </p:cNvPr>
          <p:cNvSpPr txBox="1"/>
          <p:nvPr/>
        </p:nvSpPr>
        <p:spPr>
          <a:xfrm>
            <a:off x="5962838" y="213824"/>
            <a:ext cx="5590171" cy="584775"/>
          </a:xfrm>
          <a:prstGeom prst="rect">
            <a:avLst/>
          </a:prstGeom>
          <a:noFill/>
        </p:spPr>
        <p:txBody>
          <a:bodyPr wrap="square" rtlCol="0">
            <a:spAutoFit/>
          </a:bodyPr>
          <a:lstStyle/>
          <a:p>
            <a:pPr algn="ctr"/>
            <a:r>
              <a:rPr lang="en-US" sz="3200" b="1" dirty="0"/>
              <a:t> Guideposts</a:t>
            </a:r>
          </a:p>
        </p:txBody>
      </p:sp>
      <p:sp>
        <p:nvSpPr>
          <p:cNvPr id="47" name="Rectangle 46">
            <a:extLst>
              <a:ext uri="{FF2B5EF4-FFF2-40B4-BE49-F238E27FC236}">
                <a16:creationId xmlns:a16="http://schemas.microsoft.com/office/drawing/2014/main" id="{17408BAB-5E95-5949-A507-2E6B5222A11D}"/>
              </a:ext>
            </a:extLst>
          </p:cNvPr>
          <p:cNvSpPr/>
          <p:nvPr/>
        </p:nvSpPr>
        <p:spPr>
          <a:xfrm>
            <a:off x="8601648" y="1437870"/>
            <a:ext cx="3260233" cy="914400"/>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Detachment</a:t>
            </a:r>
          </a:p>
          <a:p>
            <a:pPr algn="ctr"/>
            <a:r>
              <a:rPr lang="en-US" sz="2000" dirty="0">
                <a:solidFill>
                  <a:schemeClr val="tx1"/>
                </a:solidFill>
              </a:rPr>
              <a:t>Cognitive Dissonance</a:t>
            </a:r>
          </a:p>
        </p:txBody>
      </p:sp>
      <p:sp>
        <p:nvSpPr>
          <p:cNvPr id="48" name="Rectangle 47">
            <a:extLst>
              <a:ext uri="{FF2B5EF4-FFF2-40B4-BE49-F238E27FC236}">
                <a16:creationId xmlns:a16="http://schemas.microsoft.com/office/drawing/2014/main" id="{0FDDEC9D-CA3D-9F46-B142-B014C9E1F5D1}"/>
              </a:ext>
            </a:extLst>
          </p:cNvPr>
          <p:cNvSpPr/>
          <p:nvPr/>
        </p:nvSpPr>
        <p:spPr>
          <a:xfrm>
            <a:off x="8599751" y="2746310"/>
            <a:ext cx="3385225" cy="91440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Knowledge &amp; Sound Judgment</a:t>
            </a:r>
          </a:p>
          <a:p>
            <a:pPr algn="ctr"/>
            <a:r>
              <a:rPr lang="en-US" sz="2000" dirty="0">
                <a:solidFill>
                  <a:schemeClr val="tx1"/>
                </a:solidFill>
              </a:rPr>
              <a:t>Positional</a:t>
            </a:r>
          </a:p>
        </p:txBody>
      </p:sp>
      <p:sp>
        <p:nvSpPr>
          <p:cNvPr id="49" name="Rectangle 48">
            <a:extLst>
              <a:ext uri="{FF2B5EF4-FFF2-40B4-BE49-F238E27FC236}">
                <a16:creationId xmlns:a16="http://schemas.microsoft.com/office/drawing/2014/main" id="{4E7AF7CD-207A-5A49-9A04-FFC78C5998E1}"/>
              </a:ext>
            </a:extLst>
          </p:cNvPr>
          <p:cNvSpPr/>
          <p:nvPr/>
        </p:nvSpPr>
        <p:spPr>
          <a:xfrm>
            <a:off x="8601648" y="4054750"/>
            <a:ext cx="3385225" cy="914400"/>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Ethics,  Accountability</a:t>
            </a:r>
          </a:p>
        </p:txBody>
      </p:sp>
      <p:sp>
        <p:nvSpPr>
          <p:cNvPr id="50" name="Rectangle 49">
            <a:extLst>
              <a:ext uri="{FF2B5EF4-FFF2-40B4-BE49-F238E27FC236}">
                <a16:creationId xmlns:a16="http://schemas.microsoft.com/office/drawing/2014/main" id="{4CD8F12D-A9A2-5D48-B6DE-3AE13F58D764}"/>
              </a:ext>
            </a:extLst>
          </p:cNvPr>
          <p:cNvSpPr/>
          <p:nvPr/>
        </p:nvSpPr>
        <p:spPr>
          <a:xfrm>
            <a:off x="8601649" y="5390775"/>
            <a:ext cx="3428628"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70C0"/>
                </a:solidFill>
              </a:rPr>
              <a:t>Priority</a:t>
            </a:r>
          </a:p>
          <a:p>
            <a:pPr algn="ctr"/>
            <a:r>
              <a:rPr lang="en-US" sz="2000" dirty="0">
                <a:solidFill>
                  <a:srgbClr val="7030A0"/>
                </a:solidFill>
              </a:rPr>
              <a:t>Information</a:t>
            </a:r>
          </a:p>
          <a:p>
            <a:pPr algn="ctr"/>
            <a:r>
              <a:rPr lang="en-US" sz="2000" dirty="0">
                <a:solidFill>
                  <a:schemeClr val="tx1"/>
                </a:solidFill>
              </a:rPr>
              <a:t>Alternatives</a:t>
            </a:r>
          </a:p>
        </p:txBody>
      </p:sp>
      <p:cxnSp>
        <p:nvCxnSpPr>
          <p:cNvPr id="52" name="Straight Connector 51">
            <a:extLst>
              <a:ext uri="{FF2B5EF4-FFF2-40B4-BE49-F238E27FC236}">
                <a16:creationId xmlns:a16="http://schemas.microsoft.com/office/drawing/2014/main" id="{5BD58E95-508D-7744-A505-2564ADD8D20E}"/>
              </a:ext>
            </a:extLst>
          </p:cNvPr>
          <p:cNvCxnSpPr/>
          <p:nvPr/>
        </p:nvCxnSpPr>
        <p:spPr>
          <a:xfrm>
            <a:off x="5430032" y="256920"/>
            <a:ext cx="0" cy="6205716"/>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4FA9563-28CD-2D41-86B5-957BBB50D232}"/>
              </a:ext>
            </a:extLst>
          </p:cNvPr>
          <p:cNvSpPr txBox="1"/>
          <p:nvPr/>
        </p:nvSpPr>
        <p:spPr>
          <a:xfrm>
            <a:off x="5830449" y="2960837"/>
            <a:ext cx="2175596" cy="584775"/>
          </a:xfrm>
          <a:prstGeom prst="rect">
            <a:avLst/>
          </a:prstGeom>
          <a:noFill/>
        </p:spPr>
        <p:txBody>
          <a:bodyPr wrap="none" rtlCol="0">
            <a:spAutoFit/>
          </a:bodyPr>
          <a:lstStyle/>
          <a:p>
            <a:r>
              <a:rPr lang="en-US" sz="3200" dirty="0">
                <a:solidFill>
                  <a:srgbClr val="FF0000"/>
                </a:solidFill>
              </a:rPr>
              <a:t>2. Authority</a:t>
            </a:r>
          </a:p>
        </p:txBody>
      </p:sp>
      <p:sp>
        <p:nvSpPr>
          <p:cNvPr id="54" name="TextBox 53">
            <a:extLst>
              <a:ext uri="{FF2B5EF4-FFF2-40B4-BE49-F238E27FC236}">
                <a16:creationId xmlns:a16="http://schemas.microsoft.com/office/drawing/2014/main" id="{36E03CBE-F93C-CC4F-B0C3-F213E11836B9}"/>
              </a:ext>
            </a:extLst>
          </p:cNvPr>
          <p:cNvSpPr txBox="1"/>
          <p:nvPr/>
        </p:nvSpPr>
        <p:spPr>
          <a:xfrm>
            <a:off x="5849812" y="4242415"/>
            <a:ext cx="2207656" cy="584775"/>
          </a:xfrm>
          <a:prstGeom prst="rect">
            <a:avLst/>
          </a:prstGeom>
          <a:noFill/>
        </p:spPr>
        <p:txBody>
          <a:bodyPr wrap="none" rtlCol="0">
            <a:spAutoFit/>
          </a:bodyPr>
          <a:lstStyle/>
          <a:p>
            <a:r>
              <a:rPr lang="en-US" sz="3200" dirty="0">
                <a:solidFill>
                  <a:schemeClr val="accent6">
                    <a:lumMod val="75000"/>
                  </a:schemeClr>
                </a:solidFill>
              </a:rPr>
              <a:t>3. Character</a:t>
            </a:r>
          </a:p>
        </p:txBody>
      </p:sp>
      <p:sp>
        <p:nvSpPr>
          <p:cNvPr id="55" name="TextBox 54">
            <a:extLst>
              <a:ext uri="{FF2B5EF4-FFF2-40B4-BE49-F238E27FC236}">
                <a16:creationId xmlns:a16="http://schemas.microsoft.com/office/drawing/2014/main" id="{BDBFFEF8-1AA2-E846-A5B7-4F08189E3013}"/>
              </a:ext>
            </a:extLst>
          </p:cNvPr>
          <p:cNvSpPr txBox="1"/>
          <p:nvPr/>
        </p:nvSpPr>
        <p:spPr>
          <a:xfrm>
            <a:off x="5849812" y="5555588"/>
            <a:ext cx="2751836" cy="584775"/>
          </a:xfrm>
          <a:prstGeom prst="rect">
            <a:avLst/>
          </a:prstGeom>
          <a:noFill/>
        </p:spPr>
        <p:txBody>
          <a:bodyPr wrap="square" rtlCol="0">
            <a:spAutoFit/>
          </a:bodyPr>
          <a:lstStyle/>
          <a:p>
            <a:r>
              <a:rPr lang="en-US" sz="3200" dirty="0"/>
              <a:t>4. Competence </a:t>
            </a:r>
          </a:p>
        </p:txBody>
      </p:sp>
      <p:sp>
        <p:nvSpPr>
          <p:cNvPr id="24" name="TextBox 23">
            <a:extLst>
              <a:ext uri="{FF2B5EF4-FFF2-40B4-BE49-F238E27FC236}">
                <a16:creationId xmlns:a16="http://schemas.microsoft.com/office/drawing/2014/main" id="{5280927B-B6D2-A348-A08B-C844EC189B8B}"/>
              </a:ext>
            </a:extLst>
          </p:cNvPr>
          <p:cNvSpPr txBox="1"/>
          <p:nvPr/>
        </p:nvSpPr>
        <p:spPr>
          <a:xfrm>
            <a:off x="1355265" y="561993"/>
            <a:ext cx="2535118" cy="1938992"/>
          </a:xfrm>
          <a:prstGeom prst="rect">
            <a:avLst/>
          </a:prstGeom>
          <a:noFill/>
        </p:spPr>
        <p:txBody>
          <a:bodyPr wrap="none" rtlCol="0">
            <a:spAutoFit/>
          </a:bodyPr>
          <a:lstStyle/>
          <a:p>
            <a:pPr marL="800100" lvl="1" indent="-342900">
              <a:buFont typeface="Arial" panose="020B0604020202020204" pitchFamily="34" charset="0"/>
              <a:buChar char="•"/>
            </a:pPr>
            <a:r>
              <a:rPr lang="en-US" sz="2400" b="1" dirty="0">
                <a:solidFill>
                  <a:srgbClr val="0070C0"/>
                </a:solidFill>
              </a:rPr>
              <a:t>Priority</a:t>
            </a:r>
          </a:p>
          <a:p>
            <a:pPr marL="800100" lvl="1" indent="-342900">
              <a:buFont typeface="Arial" panose="020B0604020202020204" pitchFamily="34" charset="0"/>
              <a:buChar char="•"/>
            </a:pPr>
            <a:r>
              <a:rPr lang="en-US" sz="2400" dirty="0">
                <a:solidFill>
                  <a:srgbClr val="7030A0"/>
                </a:solidFill>
              </a:rPr>
              <a:t>Information</a:t>
            </a:r>
            <a:endParaRPr lang="en-US" sz="2400" dirty="0">
              <a:solidFill>
                <a:schemeClr val="accent2"/>
              </a:solidFill>
            </a:endParaRPr>
          </a:p>
          <a:p>
            <a:pPr marL="800100" lvl="1" indent="-342900">
              <a:buFont typeface="Arial" panose="020B0604020202020204" pitchFamily="34" charset="0"/>
              <a:buChar char="•"/>
            </a:pPr>
            <a:r>
              <a:rPr lang="en-US" sz="2400" dirty="0"/>
              <a:t>Alternatives</a:t>
            </a:r>
          </a:p>
          <a:p>
            <a:pPr marL="800100" lvl="1" indent="-342900">
              <a:buFont typeface="Arial" panose="020B0604020202020204" pitchFamily="34" charset="0"/>
              <a:buChar char="•"/>
            </a:pPr>
            <a:r>
              <a:rPr lang="en-US" sz="2400" dirty="0">
                <a:solidFill>
                  <a:schemeClr val="accent6">
                    <a:lumMod val="50000"/>
                  </a:schemeClr>
                </a:solidFill>
              </a:rPr>
              <a:t>Deliberation</a:t>
            </a:r>
          </a:p>
          <a:p>
            <a:pPr marL="800100" lvl="1" indent="-342900">
              <a:buFont typeface="Arial" panose="020B0604020202020204" pitchFamily="34" charset="0"/>
              <a:buChar char="•"/>
            </a:pPr>
            <a:r>
              <a:rPr lang="en-US" sz="2400" dirty="0">
                <a:solidFill>
                  <a:srgbClr val="FF0000"/>
                </a:solidFill>
              </a:rPr>
              <a:t>Decision</a:t>
            </a:r>
            <a:endParaRPr lang="en-US" sz="1600" dirty="0">
              <a:solidFill>
                <a:srgbClr val="FF0000"/>
              </a:solidFill>
            </a:endParaRPr>
          </a:p>
        </p:txBody>
      </p:sp>
    </p:spTree>
    <p:extLst>
      <p:ext uri="{BB962C8B-B14F-4D97-AF65-F5344CB8AC3E}">
        <p14:creationId xmlns:p14="http://schemas.microsoft.com/office/powerpoint/2010/main" val="381489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animBg="1"/>
      <p:bldP spid="48" grpId="0" animBg="1"/>
      <p:bldP spid="49" grpId="0" animBg="1"/>
      <p:bldP spid="50" grpId="0" animBg="1"/>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9C8F780-A5F3-1F49-BB87-824432E47AEA}"/>
              </a:ext>
            </a:extLst>
          </p:cNvPr>
          <p:cNvSpPr/>
          <p:nvPr/>
        </p:nvSpPr>
        <p:spPr>
          <a:xfrm>
            <a:off x="838200" y="1296574"/>
            <a:ext cx="5917850" cy="2608676"/>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6C9025-0D09-8C42-A3E1-0CAE4D635319}"/>
              </a:ext>
            </a:extLst>
          </p:cNvPr>
          <p:cNvSpPr>
            <a:spLocks noGrp="1"/>
          </p:cNvSpPr>
          <p:nvPr>
            <p:ph type="title"/>
          </p:nvPr>
        </p:nvSpPr>
        <p:spPr>
          <a:xfrm>
            <a:off x="838200" y="365125"/>
            <a:ext cx="5613852" cy="619613"/>
          </a:xfrm>
        </p:spPr>
        <p:txBody>
          <a:bodyPr>
            <a:noAutofit/>
          </a:bodyPr>
          <a:lstStyle/>
          <a:p>
            <a:r>
              <a:rPr lang="en-US" sz="2800" b="1" dirty="0"/>
              <a:t>Strategy for Minimizing Failure Points</a:t>
            </a:r>
          </a:p>
        </p:txBody>
      </p:sp>
      <p:sp>
        <p:nvSpPr>
          <p:cNvPr id="30" name="TextBox 29">
            <a:extLst>
              <a:ext uri="{FF2B5EF4-FFF2-40B4-BE49-F238E27FC236}">
                <a16:creationId xmlns:a16="http://schemas.microsoft.com/office/drawing/2014/main" id="{D69AC80D-4644-6E42-9B54-116B7E9B488D}"/>
              </a:ext>
            </a:extLst>
          </p:cNvPr>
          <p:cNvSpPr txBox="1"/>
          <p:nvPr/>
        </p:nvSpPr>
        <p:spPr>
          <a:xfrm>
            <a:off x="7321529" y="1569860"/>
            <a:ext cx="4649492" cy="2062103"/>
          </a:xfrm>
          <a:prstGeom prst="rect">
            <a:avLst/>
          </a:prstGeom>
          <a:noFill/>
        </p:spPr>
        <p:txBody>
          <a:bodyPr wrap="square" rtlCol="0">
            <a:spAutoFit/>
          </a:bodyPr>
          <a:lstStyle/>
          <a:p>
            <a:r>
              <a:rPr lang="en-US" sz="2400" b="1" dirty="0"/>
              <a:t>Guiding Principles (Values) </a:t>
            </a:r>
            <a:r>
              <a:rPr lang="en-US" sz="2400" b="1" dirty="0">
                <a:solidFill>
                  <a:srgbClr val="FF0000"/>
                </a:solidFill>
              </a:rPr>
              <a:t>+</a:t>
            </a:r>
            <a:r>
              <a:rPr lang="en-US" sz="3200" b="1" dirty="0">
                <a:solidFill>
                  <a:schemeClr val="accent6">
                    <a:lumMod val="50000"/>
                  </a:schemeClr>
                </a:solidFill>
              </a:rPr>
              <a:t> </a:t>
            </a:r>
            <a:endParaRPr lang="en-US" sz="2400" b="1" dirty="0">
              <a:solidFill>
                <a:schemeClr val="accent6">
                  <a:lumMod val="50000"/>
                </a:schemeClr>
              </a:solidFill>
            </a:endParaRPr>
          </a:p>
          <a:p>
            <a:r>
              <a:rPr lang="en-US" sz="2400" b="1" dirty="0"/>
              <a:t>Process</a:t>
            </a:r>
            <a:r>
              <a:rPr lang="en-US" sz="2400" dirty="0">
                <a:solidFill>
                  <a:schemeClr val="accent6">
                    <a:lumMod val="50000"/>
                  </a:schemeClr>
                </a:solidFill>
              </a:rPr>
              <a:t> </a:t>
            </a:r>
            <a:r>
              <a:rPr lang="en-US" sz="2400" b="1" dirty="0">
                <a:solidFill>
                  <a:srgbClr val="FF0000"/>
                </a:solidFill>
              </a:rPr>
              <a:t>+ </a:t>
            </a:r>
          </a:p>
          <a:p>
            <a:pPr marL="342900" indent="-342900">
              <a:buFont typeface="Arial" panose="020B0604020202020204" pitchFamily="34" charset="0"/>
              <a:buChar char="•"/>
            </a:pPr>
            <a:r>
              <a:rPr lang="en-US" sz="2400" dirty="0">
                <a:solidFill>
                  <a:schemeClr val="accent6">
                    <a:lumMod val="50000"/>
                  </a:schemeClr>
                </a:solidFill>
              </a:rPr>
              <a:t>Situation Appraisal</a:t>
            </a:r>
          </a:p>
          <a:p>
            <a:pPr marL="342900" indent="-342900">
              <a:buFont typeface="Arial" panose="020B0604020202020204" pitchFamily="34" charset="0"/>
              <a:buChar char="•"/>
            </a:pPr>
            <a:r>
              <a:rPr lang="en-US" sz="2400" dirty="0">
                <a:solidFill>
                  <a:schemeClr val="accent6">
                    <a:lumMod val="50000"/>
                  </a:schemeClr>
                </a:solidFill>
              </a:rPr>
              <a:t>Risk Assessment &amp; Management</a:t>
            </a:r>
            <a:endParaRPr lang="en-US" sz="2400" b="1" dirty="0">
              <a:solidFill>
                <a:srgbClr val="FF0000"/>
              </a:solidFill>
            </a:endParaRPr>
          </a:p>
          <a:p>
            <a:r>
              <a:rPr lang="en-US" sz="2400" b="1" dirty="0"/>
              <a:t>Group Facilitator</a:t>
            </a:r>
          </a:p>
        </p:txBody>
      </p:sp>
      <p:grpSp>
        <p:nvGrpSpPr>
          <p:cNvPr id="35" name="Group 34">
            <a:extLst>
              <a:ext uri="{FF2B5EF4-FFF2-40B4-BE49-F238E27FC236}">
                <a16:creationId xmlns:a16="http://schemas.microsoft.com/office/drawing/2014/main" id="{B7B76ED7-40DE-B64E-B5CD-96AAC370FCFF}"/>
              </a:ext>
            </a:extLst>
          </p:cNvPr>
          <p:cNvGrpSpPr/>
          <p:nvPr/>
        </p:nvGrpSpPr>
        <p:grpSpPr>
          <a:xfrm>
            <a:off x="1009780" y="1797231"/>
            <a:ext cx="5442272" cy="1548110"/>
            <a:chOff x="1009780" y="1546224"/>
            <a:chExt cx="5442272" cy="1548110"/>
          </a:xfrm>
        </p:grpSpPr>
        <p:pic>
          <p:nvPicPr>
            <p:cNvPr id="29" name="Picture 28">
              <a:extLst>
                <a:ext uri="{FF2B5EF4-FFF2-40B4-BE49-F238E27FC236}">
                  <a16:creationId xmlns:a16="http://schemas.microsoft.com/office/drawing/2014/main" id="{8439474E-C967-7C48-B96A-934663A39F41}"/>
                </a:ext>
              </a:extLst>
            </p:cNvPr>
            <p:cNvPicPr>
              <a:picLocks noChangeAspect="1"/>
            </p:cNvPicPr>
            <p:nvPr/>
          </p:nvPicPr>
          <p:blipFill>
            <a:blip r:embed="rId3"/>
            <a:stretch>
              <a:fillRect/>
            </a:stretch>
          </p:blipFill>
          <p:spPr>
            <a:xfrm>
              <a:off x="2389257" y="1546224"/>
              <a:ext cx="1742905" cy="1548110"/>
            </a:xfrm>
            <a:prstGeom prst="rect">
              <a:avLst/>
            </a:prstGeom>
          </p:spPr>
        </p:pic>
        <p:pic>
          <p:nvPicPr>
            <p:cNvPr id="18" name="Picture 17">
              <a:extLst>
                <a:ext uri="{FF2B5EF4-FFF2-40B4-BE49-F238E27FC236}">
                  <a16:creationId xmlns:a16="http://schemas.microsoft.com/office/drawing/2014/main" id="{EF5ADF6F-4CB8-C048-9D80-D64C049A31DA}"/>
                </a:ext>
              </a:extLst>
            </p:cNvPr>
            <p:cNvPicPr>
              <a:picLocks noChangeAspect="1"/>
            </p:cNvPicPr>
            <p:nvPr/>
          </p:nvPicPr>
          <p:blipFill>
            <a:blip r:embed="rId4"/>
            <a:stretch>
              <a:fillRect/>
            </a:stretch>
          </p:blipFill>
          <p:spPr>
            <a:xfrm>
              <a:off x="1009780" y="1546224"/>
              <a:ext cx="1460500" cy="1536700"/>
            </a:xfrm>
            <a:prstGeom prst="rect">
              <a:avLst/>
            </a:prstGeom>
          </p:spPr>
        </p:pic>
        <p:sp>
          <p:nvSpPr>
            <p:cNvPr id="31" name="Rectangle 30">
              <a:extLst>
                <a:ext uri="{FF2B5EF4-FFF2-40B4-BE49-F238E27FC236}">
                  <a16:creationId xmlns:a16="http://schemas.microsoft.com/office/drawing/2014/main" id="{E97CAD7C-C5ED-8A4E-8EFA-620406C03C06}"/>
                </a:ext>
              </a:extLst>
            </p:cNvPr>
            <p:cNvSpPr/>
            <p:nvPr/>
          </p:nvSpPr>
          <p:spPr>
            <a:xfrm>
              <a:off x="4046706" y="1557634"/>
              <a:ext cx="380754" cy="15252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5664F29-E13B-D042-830B-C1F3FE0445FB}"/>
                </a:ext>
              </a:extLst>
            </p:cNvPr>
            <p:cNvSpPr/>
            <p:nvPr/>
          </p:nvSpPr>
          <p:spPr>
            <a:xfrm>
              <a:off x="4427460" y="1557634"/>
              <a:ext cx="2024592" cy="15367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b="1" dirty="0">
                  <a:solidFill>
                    <a:schemeClr val="accent5">
                      <a:lumMod val="75000"/>
                    </a:schemeClr>
                  </a:solidFill>
                </a:rPr>
                <a:t>Curiosity</a:t>
              </a:r>
            </a:p>
            <a:p>
              <a:pPr marL="285750" indent="-285750">
                <a:buFont typeface="Arial" panose="020B0604020202020204" pitchFamily="34" charset="0"/>
                <a:buChar char="•"/>
              </a:pPr>
              <a:r>
                <a:rPr lang="en-US" sz="2400" dirty="0">
                  <a:solidFill>
                    <a:srgbClr val="7030A0"/>
                  </a:solidFill>
                </a:rPr>
                <a:t>Creativity</a:t>
              </a:r>
            </a:p>
            <a:p>
              <a:pPr marL="285750" indent="-285750">
                <a:buFont typeface="Arial" panose="020B0604020202020204" pitchFamily="34" charset="0"/>
                <a:buChar char="•"/>
              </a:pPr>
              <a:r>
                <a:rPr lang="en-US" sz="2400" dirty="0">
                  <a:solidFill>
                    <a:schemeClr val="tx1"/>
                  </a:solidFill>
                </a:rPr>
                <a:t>Innovation</a:t>
              </a:r>
            </a:p>
            <a:p>
              <a:pPr marL="285750" indent="-285750">
                <a:buFont typeface="Arial" panose="020B0604020202020204" pitchFamily="34" charset="0"/>
                <a:buChar char="•"/>
              </a:pPr>
              <a:r>
                <a:rPr lang="en-US" sz="2400" b="1" dirty="0">
                  <a:solidFill>
                    <a:srgbClr val="FF0000"/>
                  </a:solidFill>
                </a:rPr>
                <a:t>Discovery</a:t>
              </a:r>
            </a:p>
          </p:txBody>
        </p:sp>
      </p:grpSp>
      <p:cxnSp>
        <p:nvCxnSpPr>
          <p:cNvPr id="33" name="Straight Connector 32">
            <a:extLst>
              <a:ext uri="{FF2B5EF4-FFF2-40B4-BE49-F238E27FC236}">
                <a16:creationId xmlns:a16="http://schemas.microsoft.com/office/drawing/2014/main" id="{F2608590-9B37-3445-9622-77F5A3FB9ED1}"/>
              </a:ext>
            </a:extLst>
          </p:cNvPr>
          <p:cNvCxnSpPr>
            <a:cxnSpLocks/>
          </p:cNvCxnSpPr>
          <p:nvPr/>
        </p:nvCxnSpPr>
        <p:spPr>
          <a:xfrm flipV="1">
            <a:off x="3980050" y="2561558"/>
            <a:ext cx="447410" cy="40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9261136-CBAA-8D4D-B609-95D873BEB7C9}"/>
              </a:ext>
            </a:extLst>
          </p:cNvPr>
          <p:cNvGrpSpPr/>
          <p:nvPr/>
        </p:nvGrpSpPr>
        <p:grpSpPr>
          <a:xfrm>
            <a:off x="838200" y="4320765"/>
            <a:ext cx="10130200" cy="1200329"/>
            <a:chOff x="911679" y="5865258"/>
            <a:chExt cx="8422184" cy="1398146"/>
          </a:xfrm>
        </p:grpSpPr>
        <p:sp>
          <p:nvSpPr>
            <p:cNvPr id="38" name="TextBox 37">
              <a:extLst>
                <a:ext uri="{FF2B5EF4-FFF2-40B4-BE49-F238E27FC236}">
                  <a16:creationId xmlns:a16="http://schemas.microsoft.com/office/drawing/2014/main" id="{D1EDA224-A8AE-D249-8692-B8A81C57AC1E}"/>
                </a:ext>
              </a:extLst>
            </p:cNvPr>
            <p:cNvSpPr txBox="1"/>
            <p:nvPr/>
          </p:nvSpPr>
          <p:spPr>
            <a:xfrm>
              <a:off x="911679" y="5865258"/>
              <a:ext cx="7317922" cy="1398146"/>
            </a:xfrm>
            <a:prstGeom prst="rect">
              <a:avLst/>
            </a:prstGeom>
            <a:noFill/>
          </p:spPr>
          <p:txBody>
            <a:bodyPr wrap="square" rtlCol="0">
              <a:spAutoFit/>
            </a:bodyPr>
            <a:lstStyle/>
            <a:p>
              <a:r>
                <a:rPr lang="en-US" sz="2400" b="1" dirty="0">
                  <a:solidFill>
                    <a:srgbClr val="00B050"/>
                  </a:solidFill>
                </a:rPr>
                <a:t>Consensus</a:t>
              </a:r>
              <a:r>
                <a:rPr lang="en-US" sz="2400" dirty="0"/>
                <a:t> – not necessarily agreement, but, stakeholders / experts / process participants </a:t>
              </a:r>
              <a:r>
                <a:rPr lang="en-US" sz="2400" b="1" u="sng" dirty="0"/>
                <a:t>can live with and support</a:t>
              </a:r>
              <a:r>
                <a:rPr lang="en-US" sz="2400" b="1" dirty="0"/>
                <a:t> </a:t>
              </a:r>
              <a:r>
                <a:rPr lang="en-US" sz="2400" dirty="0">
                  <a:solidFill>
                    <a:schemeClr val="accent5">
                      <a:lumMod val="75000"/>
                    </a:schemeClr>
                  </a:solidFill>
                </a:rPr>
                <a:t>priority</a:t>
              </a:r>
              <a:r>
                <a:rPr lang="en-US" sz="2400" dirty="0"/>
                <a:t>, </a:t>
              </a:r>
              <a:r>
                <a:rPr lang="en-US" sz="2400" dirty="0">
                  <a:solidFill>
                    <a:srgbClr val="7030A0"/>
                  </a:solidFill>
                </a:rPr>
                <a:t>information</a:t>
              </a:r>
              <a:r>
                <a:rPr lang="en-US" sz="2400" dirty="0"/>
                <a:t>, alternatives, &amp; </a:t>
              </a:r>
              <a:r>
                <a:rPr lang="en-US" sz="2400" dirty="0">
                  <a:solidFill>
                    <a:srgbClr val="FF0000"/>
                  </a:solidFill>
                </a:rPr>
                <a:t>decision</a:t>
              </a:r>
              <a:r>
                <a:rPr lang="en-US" sz="2400" dirty="0"/>
                <a:t> - they are bound to publicly support</a:t>
              </a:r>
            </a:p>
          </p:txBody>
        </p:sp>
        <p:grpSp>
          <p:nvGrpSpPr>
            <p:cNvPr id="39" name="Group 38">
              <a:extLst>
                <a:ext uri="{FF2B5EF4-FFF2-40B4-BE49-F238E27FC236}">
                  <a16:creationId xmlns:a16="http://schemas.microsoft.com/office/drawing/2014/main" id="{7A5498DE-D6C3-C84E-BCE0-B50E74A6B20A}"/>
                </a:ext>
              </a:extLst>
            </p:cNvPr>
            <p:cNvGrpSpPr/>
            <p:nvPr/>
          </p:nvGrpSpPr>
          <p:grpSpPr>
            <a:xfrm>
              <a:off x="8229601" y="6406057"/>
              <a:ext cx="1104262" cy="769396"/>
              <a:chOff x="8229601" y="6406057"/>
              <a:chExt cx="1104262" cy="769396"/>
            </a:xfrm>
          </p:grpSpPr>
          <p:pic>
            <p:nvPicPr>
              <p:cNvPr id="40" name="Picture 39">
                <a:extLst>
                  <a:ext uri="{FF2B5EF4-FFF2-40B4-BE49-F238E27FC236}">
                    <a16:creationId xmlns:a16="http://schemas.microsoft.com/office/drawing/2014/main" id="{6D1ACDA8-AE4B-D149-9220-EEE6175A0561}"/>
                  </a:ext>
                </a:extLst>
              </p:cNvPr>
              <p:cNvPicPr>
                <a:picLocks noChangeAspect="1"/>
              </p:cNvPicPr>
              <p:nvPr/>
            </p:nvPicPr>
            <p:blipFill>
              <a:blip r:embed="rId5"/>
              <a:stretch>
                <a:fillRect/>
              </a:stretch>
            </p:blipFill>
            <p:spPr>
              <a:xfrm>
                <a:off x="8885254" y="6611074"/>
                <a:ext cx="448609" cy="564379"/>
              </a:xfrm>
              <a:prstGeom prst="rect">
                <a:avLst/>
              </a:prstGeom>
            </p:spPr>
          </p:pic>
          <p:pic>
            <p:nvPicPr>
              <p:cNvPr id="41" name="Picture 40">
                <a:extLst>
                  <a:ext uri="{FF2B5EF4-FFF2-40B4-BE49-F238E27FC236}">
                    <a16:creationId xmlns:a16="http://schemas.microsoft.com/office/drawing/2014/main" id="{03016071-F2BB-904D-A1B4-B7F85F8C90B1}"/>
                  </a:ext>
                </a:extLst>
              </p:cNvPr>
              <p:cNvPicPr>
                <a:picLocks noChangeAspect="1"/>
              </p:cNvPicPr>
              <p:nvPr/>
            </p:nvPicPr>
            <p:blipFill>
              <a:blip r:embed="rId6"/>
              <a:stretch>
                <a:fillRect/>
              </a:stretch>
            </p:blipFill>
            <p:spPr>
              <a:xfrm>
                <a:off x="8229601" y="6406057"/>
                <a:ext cx="655653" cy="650428"/>
              </a:xfrm>
              <a:prstGeom prst="rect">
                <a:avLst/>
              </a:prstGeom>
            </p:spPr>
          </p:pic>
        </p:grpSp>
      </p:grpSp>
      <p:sp>
        <p:nvSpPr>
          <p:cNvPr id="50" name="Rounded Rectangular Callout 49">
            <a:extLst>
              <a:ext uri="{FF2B5EF4-FFF2-40B4-BE49-F238E27FC236}">
                <a16:creationId xmlns:a16="http://schemas.microsoft.com/office/drawing/2014/main" id="{4355EE6F-D12F-F84E-B86D-D8F13B6AD3E2}"/>
              </a:ext>
            </a:extLst>
          </p:cNvPr>
          <p:cNvSpPr/>
          <p:nvPr/>
        </p:nvSpPr>
        <p:spPr>
          <a:xfrm>
            <a:off x="9993328" y="3757419"/>
            <a:ext cx="1950143" cy="925495"/>
          </a:xfrm>
          <a:prstGeom prst="wedgeRoundRectCallou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 don’t like it but I understand &amp; I find it acceptable</a:t>
            </a:r>
          </a:p>
        </p:txBody>
      </p:sp>
      <p:sp>
        <p:nvSpPr>
          <p:cNvPr id="51" name="TextBox 50">
            <a:extLst>
              <a:ext uri="{FF2B5EF4-FFF2-40B4-BE49-F238E27FC236}">
                <a16:creationId xmlns:a16="http://schemas.microsoft.com/office/drawing/2014/main" id="{E2156868-96F4-5546-AA93-9192F1F0C4DB}"/>
              </a:ext>
            </a:extLst>
          </p:cNvPr>
          <p:cNvSpPr txBox="1"/>
          <p:nvPr/>
        </p:nvSpPr>
        <p:spPr>
          <a:xfrm>
            <a:off x="4951738" y="1418814"/>
            <a:ext cx="1048172" cy="369332"/>
          </a:xfrm>
          <a:prstGeom prst="rect">
            <a:avLst/>
          </a:prstGeom>
          <a:noFill/>
        </p:spPr>
        <p:txBody>
          <a:bodyPr wrap="none" rtlCol="0">
            <a:spAutoFit/>
          </a:bodyPr>
          <a:lstStyle/>
          <a:p>
            <a:r>
              <a:rPr lang="en-US" b="1" dirty="0"/>
              <a:t>Situation</a:t>
            </a:r>
          </a:p>
        </p:txBody>
      </p:sp>
      <p:grpSp>
        <p:nvGrpSpPr>
          <p:cNvPr id="52" name="Group 51">
            <a:extLst>
              <a:ext uri="{FF2B5EF4-FFF2-40B4-BE49-F238E27FC236}">
                <a16:creationId xmlns:a16="http://schemas.microsoft.com/office/drawing/2014/main" id="{E09FB4D2-0FEF-AF46-8C67-53D1A3AE30DC}"/>
              </a:ext>
            </a:extLst>
          </p:cNvPr>
          <p:cNvGrpSpPr/>
          <p:nvPr/>
        </p:nvGrpSpPr>
        <p:grpSpPr>
          <a:xfrm>
            <a:off x="1045304" y="1356130"/>
            <a:ext cx="3228833" cy="2430312"/>
            <a:chOff x="1045304" y="1105123"/>
            <a:chExt cx="3228833" cy="2430312"/>
          </a:xfrm>
        </p:grpSpPr>
        <p:sp>
          <p:nvSpPr>
            <p:cNvPr id="42" name="TextBox 41">
              <a:extLst>
                <a:ext uri="{FF2B5EF4-FFF2-40B4-BE49-F238E27FC236}">
                  <a16:creationId xmlns:a16="http://schemas.microsoft.com/office/drawing/2014/main" id="{54E73E39-8A9C-D54D-9157-D3880F39F1FA}"/>
                </a:ext>
              </a:extLst>
            </p:cNvPr>
            <p:cNvSpPr txBox="1"/>
            <p:nvPr/>
          </p:nvSpPr>
          <p:spPr>
            <a:xfrm>
              <a:off x="1045304" y="1105123"/>
              <a:ext cx="3228833" cy="400110"/>
            </a:xfrm>
            <a:prstGeom prst="rect">
              <a:avLst/>
            </a:prstGeom>
            <a:noFill/>
          </p:spPr>
          <p:txBody>
            <a:bodyPr wrap="none" rtlCol="0">
              <a:spAutoFit/>
            </a:bodyPr>
            <a:lstStyle/>
            <a:p>
              <a:r>
                <a:rPr lang="en-US" sz="2000" dirty="0">
                  <a:solidFill>
                    <a:schemeClr val="accent5">
                      <a:lumMod val="50000"/>
                    </a:schemeClr>
                  </a:solidFill>
                </a:rPr>
                <a:t>All Stakeholders Represented</a:t>
              </a:r>
            </a:p>
          </p:txBody>
        </p:sp>
        <p:sp>
          <p:nvSpPr>
            <p:cNvPr id="43" name="TextBox 42">
              <a:extLst>
                <a:ext uri="{FF2B5EF4-FFF2-40B4-BE49-F238E27FC236}">
                  <a16:creationId xmlns:a16="http://schemas.microsoft.com/office/drawing/2014/main" id="{7E1A3C5F-EF78-AF4C-A2A1-4A4CE407EF71}"/>
                </a:ext>
              </a:extLst>
            </p:cNvPr>
            <p:cNvSpPr txBox="1"/>
            <p:nvPr/>
          </p:nvSpPr>
          <p:spPr>
            <a:xfrm>
              <a:off x="1315730" y="3135325"/>
              <a:ext cx="2664319" cy="400110"/>
            </a:xfrm>
            <a:prstGeom prst="rect">
              <a:avLst/>
            </a:prstGeom>
            <a:noFill/>
          </p:spPr>
          <p:txBody>
            <a:bodyPr wrap="none" rtlCol="0">
              <a:spAutoFit/>
            </a:bodyPr>
            <a:lstStyle/>
            <a:p>
              <a:r>
                <a:rPr lang="en-US" sz="2000" dirty="0">
                  <a:solidFill>
                    <a:srgbClr val="7030A0"/>
                  </a:solidFill>
                </a:rPr>
                <a:t>All Experts Represented</a:t>
              </a:r>
            </a:p>
          </p:txBody>
        </p:sp>
      </p:grpSp>
      <p:sp>
        <p:nvSpPr>
          <p:cNvPr id="56" name="Title 1">
            <a:extLst>
              <a:ext uri="{FF2B5EF4-FFF2-40B4-BE49-F238E27FC236}">
                <a16:creationId xmlns:a16="http://schemas.microsoft.com/office/drawing/2014/main" id="{680E283F-BFD7-CD49-818C-DBF950A8E8A0}"/>
              </a:ext>
            </a:extLst>
          </p:cNvPr>
          <p:cNvSpPr txBox="1">
            <a:spLocks/>
          </p:cNvSpPr>
          <p:nvPr/>
        </p:nvSpPr>
        <p:spPr>
          <a:xfrm>
            <a:off x="738687" y="5521094"/>
            <a:ext cx="7377545" cy="11238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00" b="1" dirty="0">
                <a:solidFill>
                  <a:srgbClr val="7030A0"/>
                </a:solidFill>
                <a:latin typeface="Calibri" panose="020F0502020204030204" pitchFamily="34" charset="0"/>
                <a:cs typeface="Calibri" panose="020F0502020204030204" pitchFamily="34" charset="0"/>
              </a:rPr>
              <a:t>Applied Science </a:t>
            </a:r>
            <a:r>
              <a:rPr lang="en-US" sz="4600" b="1" u="sng" dirty="0">
                <a:solidFill>
                  <a:srgbClr val="7030A0"/>
                </a:solidFill>
                <a:latin typeface="Calibri" panose="020F0502020204030204" pitchFamily="34" charset="0"/>
                <a:cs typeface="Calibri" panose="020F0502020204030204" pitchFamily="34" charset="0"/>
              </a:rPr>
              <a:t>is a Process </a:t>
            </a:r>
            <a:endParaRPr lang="en-US" sz="4600" b="1" dirty="0">
              <a:solidFill>
                <a:srgbClr val="7030A0"/>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D00BEB3-3F0A-8A4A-97D6-A11814775C1E}"/>
              </a:ext>
            </a:extLst>
          </p:cNvPr>
          <p:cNvSpPr txBox="1"/>
          <p:nvPr/>
        </p:nvSpPr>
        <p:spPr>
          <a:xfrm>
            <a:off x="8083536" y="5568528"/>
            <a:ext cx="3633183" cy="923330"/>
          </a:xfrm>
          <a:prstGeom prst="rect">
            <a:avLst/>
          </a:prstGeom>
          <a:noFill/>
        </p:spPr>
        <p:txBody>
          <a:bodyPr wrap="square" rtlCol="0">
            <a:spAutoFit/>
          </a:bodyPr>
          <a:lstStyle/>
          <a:p>
            <a:pPr algn="ctr"/>
            <a:r>
              <a:rPr lang="en-US" dirty="0"/>
              <a:t>The only reason to not do this is when control is prioritized over doing what is right - </a:t>
            </a:r>
            <a:r>
              <a:rPr lang="en-US" dirty="0">
                <a:solidFill>
                  <a:srgbClr val="FF0000"/>
                </a:solidFill>
              </a:rPr>
              <a:t>a values failure</a:t>
            </a:r>
          </a:p>
        </p:txBody>
      </p:sp>
    </p:spTree>
    <p:extLst>
      <p:ext uri="{BB962C8B-B14F-4D97-AF65-F5344CB8AC3E}">
        <p14:creationId xmlns:p14="http://schemas.microsoft.com/office/powerpoint/2010/main" val="221155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83C775-06B0-494F-B763-73F90A6100C4}"/>
              </a:ext>
            </a:extLst>
          </p:cNvPr>
          <p:cNvSpPr>
            <a:spLocks noGrp="1"/>
          </p:cNvSpPr>
          <p:nvPr>
            <p:ph idx="1"/>
          </p:nvPr>
        </p:nvSpPr>
        <p:spPr>
          <a:xfrm>
            <a:off x="786511" y="590858"/>
            <a:ext cx="10515600" cy="6035573"/>
          </a:xfrm>
        </p:spPr>
        <p:txBody>
          <a:bodyPr>
            <a:normAutofit fontScale="92500" lnSpcReduction="10000"/>
          </a:bodyPr>
          <a:lstStyle/>
          <a:p>
            <a:r>
              <a:rPr lang="en-CA" sz="2400" b="1" dirty="0"/>
              <a:t>We are Safe, Reliable, and Profitable:</a:t>
            </a:r>
          </a:p>
          <a:p>
            <a:pPr lvl="1"/>
            <a:r>
              <a:rPr lang="en-CA" sz="1800" dirty="0"/>
              <a:t>We each contribute to business success by working safely, reliably and cost effectively, and </a:t>
            </a:r>
            <a:r>
              <a:rPr lang="en-CA" sz="1800" dirty="0">
                <a:solidFill>
                  <a:schemeClr val="accent2"/>
                </a:solidFill>
              </a:rPr>
              <a:t>decisions consider our impact on local communities </a:t>
            </a:r>
            <a:r>
              <a:rPr lang="en-CA" sz="1800" dirty="0"/>
              <a:t>and the environments.</a:t>
            </a:r>
          </a:p>
          <a:p>
            <a:pPr lvl="0"/>
            <a:r>
              <a:rPr lang="en-CA" sz="2400" b="1" dirty="0"/>
              <a:t>We Have the Courage and Conviction to Do What is Right:</a:t>
            </a:r>
            <a:endParaRPr lang="en-CA" sz="2400" dirty="0"/>
          </a:p>
          <a:p>
            <a:pPr lvl="1"/>
            <a:r>
              <a:rPr lang="en-CA" sz="1800" dirty="0"/>
              <a:t>We achieve our results with courage, wisdom and integrity – being ethical in all our endeavors, principled in our decisions and accountable for our actions.</a:t>
            </a:r>
          </a:p>
          <a:p>
            <a:pPr lvl="0"/>
            <a:r>
              <a:rPr lang="en-CA" sz="2400" b="1" dirty="0"/>
              <a:t>We Interact with Care, Honesty and Respect:</a:t>
            </a:r>
            <a:endParaRPr lang="en-CA" sz="2400" dirty="0"/>
          </a:p>
          <a:p>
            <a:pPr lvl="1"/>
            <a:r>
              <a:rPr lang="en-CA" sz="1800" dirty="0"/>
              <a:t>We uphold the dignity and worth of our colleagues and everyone we interact within our communities.</a:t>
            </a:r>
          </a:p>
          <a:p>
            <a:r>
              <a:rPr lang="en-CA" sz="2400" b="1" dirty="0"/>
              <a:t>We Value Competence and Contribution: </a:t>
            </a:r>
            <a:endParaRPr lang="en-CA" sz="2400" dirty="0"/>
          </a:p>
          <a:p>
            <a:pPr lvl="1"/>
            <a:r>
              <a:rPr lang="en-CA" sz="1800" dirty="0"/>
              <a:t>We value and recognize </a:t>
            </a:r>
            <a:r>
              <a:rPr lang="en-CA" sz="1800" dirty="0">
                <a:solidFill>
                  <a:srgbClr val="FF0000"/>
                </a:solidFill>
              </a:rPr>
              <a:t>sound judgment</a:t>
            </a:r>
            <a:r>
              <a:rPr lang="en-CA" sz="1800" dirty="0"/>
              <a:t>, initiative and commitment as key components of performance and development.</a:t>
            </a:r>
          </a:p>
          <a:p>
            <a:pPr lvl="0"/>
            <a:r>
              <a:rPr lang="en-CA" sz="2400" b="1" dirty="0"/>
              <a:t>We are a Participative Organization:</a:t>
            </a:r>
            <a:endParaRPr lang="en-CA" sz="2400" dirty="0"/>
          </a:p>
          <a:p>
            <a:pPr lvl="1"/>
            <a:r>
              <a:rPr lang="en-CA" sz="1800" dirty="0"/>
              <a:t>We are involved in the design of our work, </a:t>
            </a:r>
            <a:r>
              <a:rPr lang="en-CA" sz="1800" dirty="0">
                <a:solidFill>
                  <a:schemeClr val="accent2"/>
                </a:solidFill>
              </a:rPr>
              <a:t>actively seeking input and collaboration from others</a:t>
            </a:r>
            <a:r>
              <a:rPr lang="en-CA" sz="1800" dirty="0"/>
              <a:t> while understanding the decisions that affect us.</a:t>
            </a:r>
          </a:p>
          <a:p>
            <a:pPr lvl="0"/>
            <a:r>
              <a:rPr lang="en-CA" sz="2400" b="1" dirty="0"/>
              <a:t>We Value Diversity in Our Workforce and Communities:</a:t>
            </a:r>
            <a:endParaRPr lang="en-CA" sz="2400" dirty="0"/>
          </a:p>
          <a:p>
            <a:pPr lvl="1"/>
            <a:r>
              <a:rPr lang="en-CA" sz="1800" dirty="0"/>
              <a:t>We are an inclusive organization which respects and values diverse backgrounds, characteristics, experience and perspectives.</a:t>
            </a:r>
          </a:p>
          <a:p>
            <a:pPr lvl="0"/>
            <a:r>
              <a:rPr lang="en-CA" sz="2400" b="1" dirty="0"/>
              <a:t>We Create Our Own Future:</a:t>
            </a:r>
            <a:endParaRPr lang="en-CA" sz="2400" dirty="0"/>
          </a:p>
          <a:p>
            <a:pPr lvl="1"/>
            <a:r>
              <a:rPr lang="en-CA" sz="1800" dirty="0"/>
              <a:t>We learn from the past, anticipate future needs, and implement strategies that are sustainable over the long-term </a:t>
            </a:r>
          </a:p>
        </p:txBody>
      </p:sp>
      <p:sp>
        <p:nvSpPr>
          <p:cNvPr id="6" name="TextBox 5">
            <a:extLst>
              <a:ext uri="{FF2B5EF4-FFF2-40B4-BE49-F238E27FC236}">
                <a16:creationId xmlns:a16="http://schemas.microsoft.com/office/drawing/2014/main" id="{500C9973-2565-8F4E-B4AE-76DD7F22A0B4}"/>
              </a:ext>
            </a:extLst>
          </p:cNvPr>
          <p:cNvSpPr txBox="1"/>
          <p:nvPr/>
        </p:nvSpPr>
        <p:spPr>
          <a:xfrm>
            <a:off x="579514" y="0"/>
            <a:ext cx="4208973" cy="523220"/>
          </a:xfrm>
          <a:prstGeom prst="rect">
            <a:avLst/>
          </a:prstGeom>
          <a:noFill/>
        </p:spPr>
        <p:txBody>
          <a:bodyPr wrap="none" rtlCol="0">
            <a:spAutoFit/>
          </a:bodyPr>
          <a:lstStyle/>
          <a:p>
            <a:r>
              <a:rPr lang="en-US" sz="2800" b="1" dirty="0">
                <a:solidFill>
                  <a:srgbClr val="568836"/>
                </a:solidFill>
              </a:rPr>
              <a:t>Guiding Principles Example</a:t>
            </a:r>
          </a:p>
        </p:txBody>
      </p:sp>
      <p:grpSp>
        <p:nvGrpSpPr>
          <p:cNvPr id="49" name="Group 48">
            <a:extLst>
              <a:ext uri="{FF2B5EF4-FFF2-40B4-BE49-F238E27FC236}">
                <a16:creationId xmlns:a16="http://schemas.microsoft.com/office/drawing/2014/main" id="{8073B896-C6F6-BD44-8114-DB7946EB2C05}"/>
              </a:ext>
            </a:extLst>
          </p:cNvPr>
          <p:cNvGrpSpPr/>
          <p:nvPr/>
        </p:nvGrpSpPr>
        <p:grpSpPr>
          <a:xfrm>
            <a:off x="4678878" y="220409"/>
            <a:ext cx="5881839" cy="4505970"/>
            <a:chOff x="4678878" y="220409"/>
            <a:chExt cx="5881839" cy="4505970"/>
          </a:xfrm>
        </p:grpSpPr>
        <p:grpSp>
          <p:nvGrpSpPr>
            <p:cNvPr id="32" name="Group 31">
              <a:extLst>
                <a:ext uri="{FF2B5EF4-FFF2-40B4-BE49-F238E27FC236}">
                  <a16:creationId xmlns:a16="http://schemas.microsoft.com/office/drawing/2014/main" id="{B1173130-B309-3144-9B3A-248F735A0BBC}"/>
                </a:ext>
              </a:extLst>
            </p:cNvPr>
            <p:cNvGrpSpPr/>
            <p:nvPr/>
          </p:nvGrpSpPr>
          <p:grpSpPr>
            <a:xfrm>
              <a:off x="4678878" y="220409"/>
              <a:ext cx="5881839" cy="3947830"/>
              <a:chOff x="4470339" y="-64599"/>
              <a:chExt cx="5881839" cy="3947830"/>
            </a:xfrm>
          </p:grpSpPr>
          <p:grpSp>
            <p:nvGrpSpPr>
              <p:cNvPr id="28" name="Group 27">
                <a:extLst>
                  <a:ext uri="{FF2B5EF4-FFF2-40B4-BE49-F238E27FC236}">
                    <a16:creationId xmlns:a16="http://schemas.microsoft.com/office/drawing/2014/main" id="{9BB63917-D924-3644-842F-457838275C7C}"/>
                  </a:ext>
                </a:extLst>
              </p:cNvPr>
              <p:cNvGrpSpPr/>
              <p:nvPr/>
            </p:nvGrpSpPr>
            <p:grpSpPr>
              <a:xfrm>
                <a:off x="5170983" y="-64599"/>
                <a:ext cx="5181195" cy="3947830"/>
                <a:chOff x="5170983" y="-96130"/>
                <a:chExt cx="5181195" cy="3947830"/>
              </a:xfrm>
            </p:grpSpPr>
            <p:cxnSp>
              <p:nvCxnSpPr>
                <p:cNvPr id="19" name="Straight Arrow Connector 18">
                  <a:extLst>
                    <a:ext uri="{FF2B5EF4-FFF2-40B4-BE49-F238E27FC236}">
                      <a16:creationId xmlns:a16="http://schemas.microsoft.com/office/drawing/2014/main" id="{F0D4C07A-A918-7043-8EC4-E19414B49E40}"/>
                    </a:ext>
                  </a:extLst>
                </p:cNvPr>
                <p:cNvCxnSpPr>
                  <a:cxnSpLocks/>
                </p:cNvCxnSpPr>
                <p:nvPr/>
              </p:nvCxnSpPr>
              <p:spPr>
                <a:xfrm flipH="1">
                  <a:off x="8531138" y="340840"/>
                  <a:ext cx="1700763" cy="3510860"/>
                </a:xfrm>
                <a:prstGeom prst="straightConnector1">
                  <a:avLst/>
                </a:prstGeom>
                <a:ln w="317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9ACAC223-F423-E14F-86FA-2612D3139DB3}"/>
                    </a:ext>
                  </a:extLst>
                </p:cNvPr>
                <p:cNvGrpSpPr/>
                <p:nvPr/>
              </p:nvGrpSpPr>
              <p:grpSpPr>
                <a:xfrm>
                  <a:off x="5170983" y="-96130"/>
                  <a:ext cx="5181195" cy="2340594"/>
                  <a:chOff x="5170983" y="-96130"/>
                  <a:chExt cx="5181195" cy="2340594"/>
                </a:xfrm>
              </p:grpSpPr>
              <p:sp>
                <p:nvSpPr>
                  <p:cNvPr id="2" name="TextBox 1">
                    <a:extLst>
                      <a:ext uri="{FF2B5EF4-FFF2-40B4-BE49-F238E27FC236}">
                        <a16:creationId xmlns:a16="http://schemas.microsoft.com/office/drawing/2014/main" id="{8DCD51B0-EA87-A64B-8377-0FE904F4B33A}"/>
                      </a:ext>
                    </a:extLst>
                  </p:cNvPr>
                  <p:cNvSpPr txBox="1"/>
                  <p:nvPr/>
                </p:nvSpPr>
                <p:spPr>
                  <a:xfrm>
                    <a:off x="6175767" y="-96130"/>
                    <a:ext cx="896399" cy="369332"/>
                  </a:xfrm>
                  <a:prstGeom prst="rect">
                    <a:avLst/>
                  </a:prstGeom>
                  <a:noFill/>
                </p:spPr>
                <p:txBody>
                  <a:bodyPr wrap="none" rtlCol="0">
                    <a:spAutoFit/>
                  </a:bodyPr>
                  <a:lstStyle/>
                  <a:p>
                    <a:r>
                      <a:rPr lang="en-US" b="1" dirty="0">
                        <a:solidFill>
                          <a:srgbClr val="0070C0"/>
                        </a:solidFill>
                      </a:rPr>
                      <a:t>Priority</a:t>
                    </a:r>
                  </a:p>
                </p:txBody>
              </p:sp>
              <p:cxnSp>
                <p:nvCxnSpPr>
                  <p:cNvPr id="5" name="Straight Arrow Connector 4">
                    <a:extLst>
                      <a:ext uri="{FF2B5EF4-FFF2-40B4-BE49-F238E27FC236}">
                        <a16:creationId xmlns:a16="http://schemas.microsoft.com/office/drawing/2014/main" id="{F999EF65-82BD-834B-A43D-AF02145D2B07}"/>
                      </a:ext>
                    </a:extLst>
                  </p:cNvPr>
                  <p:cNvCxnSpPr>
                    <a:cxnSpLocks/>
                  </p:cNvCxnSpPr>
                  <p:nvPr/>
                </p:nvCxnSpPr>
                <p:spPr>
                  <a:xfrm flipH="1">
                    <a:off x="5170983" y="134951"/>
                    <a:ext cx="938151" cy="276503"/>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7D692B9-EE55-4F4C-99DE-5CD6AC85CC6E}"/>
                      </a:ext>
                    </a:extLst>
                  </p:cNvPr>
                  <p:cNvSpPr txBox="1"/>
                  <p:nvPr/>
                </p:nvSpPr>
                <p:spPr>
                  <a:xfrm>
                    <a:off x="7789745" y="-54929"/>
                    <a:ext cx="2562433" cy="369332"/>
                  </a:xfrm>
                  <a:prstGeom prst="rect">
                    <a:avLst/>
                  </a:prstGeom>
                  <a:noFill/>
                </p:spPr>
                <p:txBody>
                  <a:bodyPr wrap="none" rtlCol="0">
                    <a:spAutoFit/>
                  </a:bodyPr>
                  <a:lstStyle/>
                  <a:p>
                    <a:r>
                      <a:rPr lang="en-US" b="1" dirty="0">
                        <a:solidFill>
                          <a:schemeClr val="accent2"/>
                        </a:solidFill>
                      </a:rPr>
                      <a:t>Stakeholder Engagement</a:t>
                    </a:r>
                  </a:p>
                </p:txBody>
              </p:sp>
              <p:cxnSp>
                <p:nvCxnSpPr>
                  <p:cNvPr id="9" name="Straight Arrow Connector 8">
                    <a:extLst>
                      <a:ext uri="{FF2B5EF4-FFF2-40B4-BE49-F238E27FC236}">
                        <a16:creationId xmlns:a16="http://schemas.microsoft.com/office/drawing/2014/main" id="{C6B0B585-5564-3E4A-84E8-3C90B635D6DE}"/>
                      </a:ext>
                    </a:extLst>
                  </p:cNvPr>
                  <p:cNvCxnSpPr>
                    <a:cxnSpLocks/>
                  </p:cNvCxnSpPr>
                  <p:nvPr/>
                </p:nvCxnSpPr>
                <p:spPr>
                  <a:xfrm flipH="1">
                    <a:off x="9687586" y="340840"/>
                    <a:ext cx="544315" cy="337715"/>
                  </a:xfrm>
                  <a:prstGeom prst="straightConnector1">
                    <a:avLst/>
                  </a:prstGeom>
                  <a:ln w="3175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F38DAD-34C1-0A43-9162-91B6F66BA80E}"/>
                      </a:ext>
                    </a:extLst>
                  </p:cNvPr>
                  <p:cNvSpPr txBox="1"/>
                  <p:nvPr/>
                </p:nvSpPr>
                <p:spPr>
                  <a:xfrm>
                    <a:off x="7983969" y="1875132"/>
                    <a:ext cx="1094339" cy="369332"/>
                  </a:xfrm>
                  <a:prstGeom prst="rect">
                    <a:avLst/>
                  </a:prstGeom>
                  <a:noFill/>
                </p:spPr>
                <p:txBody>
                  <a:bodyPr wrap="none" rtlCol="0">
                    <a:spAutoFit/>
                  </a:bodyPr>
                  <a:lstStyle/>
                  <a:p>
                    <a:r>
                      <a:rPr lang="en-US" b="1" dirty="0">
                        <a:solidFill>
                          <a:srgbClr val="568836"/>
                        </a:solidFill>
                      </a:rPr>
                      <a:t>Character</a:t>
                    </a:r>
                  </a:p>
                </p:txBody>
              </p:sp>
              <p:cxnSp>
                <p:nvCxnSpPr>
                  <p:cNvPr id="15" name="Straight Arrow Connector 14">
                    <a:extLst>
                      <a:ext uri="{FF2B5EF4-FFF2-40B4-BE49-F238E27FC236}">
                        <a16:creationId xmlns:a16="http://schemas.microsoft.com/office/drawing/2014/main" id="{2CC508C7-0FA2-3C48-9B54-7C1A83EFB6D8}"/>
                      </a:ext>
                    </a:extLst>
                  </p:cNvPr>
                  <p:cNvCxnSpPr>
                    <a:cxnSpLocks/>
                  </p:cNvCxnSpPr>
                  <p:nvPr/>
                </p:nvCxnSpPr>
                <p:spPr>
                  <a:xfrm flipH="1" flipV="1">
                    <a:off x="7595522" y="1334131"/>
                    <a:ext cx="388447" cy="507182"/>
                  </a:xfrm>
                  <a:prstGeom prst="straightConnector1">
                    <a:avLst/>
                  </a:prstGeom>
                  <a:ln w="31750">
                    <a:solidFill>
                      <a:srgbClr val="56883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2A8B346-E7EB-CE4A-AEBD-060E3D55490A}"/>
                      </a:ext>
                    </a:extLst>
                  </p:cNvPr>
                  <p:cNvCxnSpPr>
                    <a:cxnSpLocks/>
                  </p:cNvCxnSpPr>
                  <p:nvPr/>
                </p:nvCxnSpPr>
                <p:spPr>
                  <a:xfrm flipH="1">
                    <a:off x="6175768" y="2069831"/>
                    <a:ext cx="1808201" cy="109291"/>
                  </a:xfrm>
                  <a:prstGeom prst="straightConnector1">
                    <a:avLst/>
                  </a:prstGeom>
                  <a:ln w="31750">
                    <a:solidFill>
                      <a:srgbClr val="568836"/>
                    </a:solidFill>
                    <a:tailEnd type="triangle" w="lg" len="lg"/>
                  </a:ln>
                </p:spPr>
                <p:style>
                  <a:lnRef idx="1">
                    <a:schemeClr val="accent1"/>
                  </a:lnRef>
                  <a:fillRef idx="0">
                    <a:schemeClr val="accent1"/>
                  </a:fillRef>
                  <a:effectRef idx="0">
                    <a:schemeClr val="accent1"/>
                  </a:effectRef>
                  <a:fontRef idx="minor">
                    <a:schemeClr val="tx1"/>
                  </a:fontRef>
                </p:style>
              </p:cxnSp>
            </p:grpSp>
          </p:grpSp>
          <p:sp>
            <p:nvSpPr>
              <p:cNvPr id="29" name="TextBox 28">
                <a:extLst>
                  <a:ext uri="{FF2B5EF4-FFF2-40B4-BE49-F238E27FC236}">
                    <a16:creationId xmlns:a16="http://schemas.microsoft.com/office/drawing/2014/main" id="{C6E30D3D-C46D-1244-8F23-22491BE1ED8A}"/>
                  </a:ext>
                </a:extLst>
              </p:cNvPr>
              <p:cNvSpPr txBox="1"/>
              <p:nvPr/>
            </p:nvSpPr>
            <p:spPr>
              <a:xfrm>
                <a:off x="5311419" y="3422156"/>
                <a:ext cx="1101584" cy="369332"/>
              </a:xfrm>
              <a:prstGeom prst="rect">
                <a:avLst/>
              </a:prstGeom>
              <a:noFill/>
            </p:spPr>
            <p:txBody>
              <a:bodyPr wrap="square" rtlCol="0">
                <a:spAutoFit/>
              </a:bodyPr>
              <a:lstStyle/>
              <a:p>
                <a:r>
                  <a:rPr lang="en-US" b="1" dirty="0">
                    <a:solidFill>
                      <a:srgbClr val="FF0000"/>
                    </a:solidFill>
                  </a:rPr>
                  <a:t>Authority</a:t>
                </a:r>
              </a:p>
            </p:txBody>
          </p:sp>
          <p:cxnSp>
            <p:nvCxnSpPr>
              <p:cNvPr id="30" name="Straight Arrow Connector 29">
                <a:extLst>
                  <a:ext uri="{FF2B5EF4-FFF2-40B4-BE49-F238E27FC236}">
                    <a16:creationId xmlns:a16="http://schemas.microsoft.com/office/drawing/2014/main" id="{CD2C41D2-2DB3-274A-9FFA-67F7DF26BEC7}"/>
                  </a:ext>
                </a:extLst>
              </p:cNvPr>
              <p:cNvCxnSpPr>
                <a:cxnSpLocks/>
                <a:stCxn id="29" idx="1"/>
              </p:cNvCxnSpPr>
              <p:nvPr/>
            </p:nvCxnSpPr>
            <p:spPr>
              <a:xfrm flipH="1" flipV="1">
                <a:off x="4470339" y="3296004"/>
                <a:ext cx="841080" cy="310818"/>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a:extLst>
                <a:ext uri="{FF2B5EF4-FFF2-40B4-BE49-F238E27FC236}">
                  <a16:creationId xmlns:a16="http://schemas.microsoft.com/office/drawing/2014/main" id="{166C95D2-16F6-5845-84ED-5F6D9CB3FD25}"/>
                </a:ext>
              </a:extLst>
            </p:cNvPr>
            <p:cNvCxnSpPr>
              <a:cxnSpLocks/>
            </p:cNvCxnSpPr>
            <p:nvPr/>
          </p:nvCxnSpPr>
          <p:spPr>
            <a:xfrm flipH="1">
              <a:off x="6941211" y="2538770"/>
              <a:ext cx="1403698" cy="2187609"/>
            </a:xfrm>
            <a:prstGeom prst="straightConnector1">
              <a:avLst/>
            </a:prstGeom>
            <a:ln w="31750">
              <a:solidFill>
                <a:srgbClr val="568836"/>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377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A61F-D4FD-9D42-8CC9-FB01040D792E}"/>
              </a:ext>
            </a:extLst>
          </p:cNvPr>
          <p:cNvSpPr>
            <a:spLocks noGrp="1"/>
          </p:cNvSpPr>
          <p:nvPr>
            <p:ph type="title"/>
          </p:nvPr>
        </p:nvSpPr>
        <p:spPr>
          <a:xfrm>
            <a:off x="1097360" y="215153"/>
            <a:ext cx="6845369" cy="622590"/>
          </a:xfrm>
        </p:spPr>
        <p:txBody>
          <a:bodyPr>
            <a:normAutofit fontScale="90000"/>
          </a:bodyPr>
          <a:lstStyle/>
          <a:p>
            <a:r>
              <a:rPr lang="en-US" dirty="0"/>
              <a:t>What is RISK Assessment? </a:t>
            </a:r>
          </a:p>
        </p:txBody>
      </p:sp>
      <p:sp>
        <p:nvSpPr>
          <p:cNvPr id="15" name="Sun 14">
            <a:extLst>
              <a:ext uri="{FF2B5EF4-FFF2-40B4-BE49-F238E27FC236}">
                <a16:creationId xmlns:a16="http://schemas.microsoft.com/office/drawing/2014/main" id="{05C35330-7977-2242-A0B0-297220A81CE0}"/>
              </a:ext>
            </a:extLst>
          </p:cNvPr>
          <p:cNvSpPr/>
          <p:nvPr/>
        </p:nvSpPr>
        <p:spPr>
          <a:xfrm>
            <a:off x="5018334" y="3643601"/>
            <a:ext cx="354038" cy="344116"/>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2F1027D-704E-CB45-A55A-CC4250B42A82}"/>
              </a:ext>
            </a:extLst>
          </p:cNvPr>
          <p:cNvGrpSpPr/>
          <p:nvPr/>
        </p:nvGrpSpPr>
        <p:grpSpPr>
          <a:xfrm>
            <a:off x="0" y="2292858"/>
            <a:ext cx="6601023" cy="3389717"/>
            <a:chOff x="27618" y="1357877"/>
            <a:chExt cx="6601023" cy="3389717"/>
          </a:xfrm>
        </p:grpSpPr>
        <p:grpSp>
          <p:nvGrpSpPr>
            <p:cNvPr id="21" name="Group 20">
              <a:extLst>
                <a:ext uri="{FF2B5EF4-FFF2-40B4-BE49-F238E27FC236}">
                  <a16:creationId xmlns:a16="http://schemas.microsoft.com/office/drawing/2014/main" id="{9245A527-B048-AD49-BAAA-9B15898B24DE}"/>
                </a:ext>
              </a:extLst>
            </p:cNvPr>
            <p:cNvGrpSpPr/>
            <p:nvPr/>
          </p:nvGrpSpPr>
          <p:grpSpPr>
            <a:xfrm>
              <a:off x="27618" y="1357877"/>
              <a:ext cx="6601023" cy="3389717"/>
              <a:chOff x="27618" y="1357877"/>
              <a:chExt cx="6601023" cy="3389717"/>
            </a:xfrm>
          </p:grpSpPr>
          <p:pic>
            <p:nvPicPr>
              <p:cNvPr id="19" name="Picture 18">
                <a:extLst>
                  <a:ext uri="{FF2B5EF4-FFF2-40B4-BE49-F238E27FC236}">
                    <a16:creationId xmlns:a16="http://schemas.microsoft.com/office/drawing/2014/main" id="{14D6E2BA-F27F-5345-820B-20196B76DF67}"/>
                  </a:ext>
                </a:extLst>
              </p:cNvPr>
              <p:cNvPicPr>
                <a:picLocks noChangeAspect="1"/>
              </p:cNvPicPr>
              <p:nvPr/>
            </p:nvPicPr>
            <p:blipFill>
              <a:blip r:embed="rId3"/>
              <a:stretch>
                <a:fillRect/>
              </a:stretch>
            </p:blipFill>
            <p:spPr>
              <a:xfrm>
                <a:off x="355600" y="1357877"/>
                <a:ext cx="6273041" cy="3162300"/>
              </a:xfrm>
              <a:prstGeom prst="rect">
                <a:avLst/>
              </a:prstGeom>
            </p:spPr>
          </p:pic>
          <p:sp>
            <p:nvSpPr>
              <p:cNvPr id="20" name="Rectangle 19">
                <a:extLst>
                  <a:ext uri="{FF2B5EF4-FFF2-40B4-BE49-F238E27FC236}">
                    <a16:creationId xmlns:a16="http://schemas.microsoft.com/office/drawing/2014/main" id="{724426BC-F0BE-DC4D-85DA-E19D6ABB2841}"/>
                  </a:ext>
                </a:extLst>
              </p:cNvPr>
              <p:cNvSpPr/>
              <p:nvPr/>
            </p:nvSpPr>
            <p:spPr>
              <a:xfrm>
                <a:off x="27618" y="4176061"/>
                <a:ext cx="505691" cy="5715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BF6264A5-C886-4E42-B262-44111D93A601}"/>
                </a:ext>
              </a:extLst>
            </p:cNvPr>
            <p:cNvSpPr/>
            <p:nvPr/>
          </p:nvSpPr>
          <p:spPr>
            <a:xfrm>
              <a:off x="327139" y="4292760"/>
              <a:ext cx="262775" cy="454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7F08224C-DE48-DB41-A58B-7ACD58FDF62A}"/>
              </a:ext>
            </a:extLst>
          </p:cNvPr>
          <p:cNvSpPr txBox="1"/>
          <p:nvPr/>
        </p:nvSpPr>
        <p:spPr>
          <a:xfrm>
            <a:off x="1325999" y="1013645"/>
            <a:ext cx="4277005" cy="830997"/>
          </a:xfrm>
          <a:prstGeom prst="rect">
            <a:avLst/>
          </a:prstGeom>
          <a:noFill/>
        </p:spPr>
        <p:txBody>
          <a:bodyPr wrap="none" rtlCol="0">
            <a:spAutoFit/>
          </a:bodyPr>
          <a:lstStyle/>
          <a:p>
            <a:endParaRPr lang="en-US" sz="2400" u="sng" dirty="0"/>
          </a:p>
          <a:p>
            <a:r>
              <a:rPr lang="en-US" sz="2400" dirty="0"/>
              <a:t>Risk = Probability x Consequence</a:t>
            </a:r>
          </a:p>
        </p:txBody>
      </p:sp>
      <p:grpSp>
        <p:nvGrpSpPr>
          <p:cNvPr id="48" name="Group 47">
            <a:extLst>
              <a:ext uri="{FF2B5EF4-FFF2-40B4-BE49-F238E27FC236}">
                <a16:creationId xmlns:a16="http://schemas.microsoft.com/office/drawing/2014/main" id="{7766D94B-0D62-AF46-BD40-DD454A6F1D24}"/>
              </a:ext>
            </a:extLst>
          </p:cNvPr>
          <p:cNvGrpSpPr/>
          <p:nvPr/>
        </p:nvGrpSpPr>
        <p:grpSpPr>
          <a:xfrm>
            <a:off x="4872989" y="4314032"/>
            <a:ext cx="6945376" cy="2435997"/>
            <a:chOff x="4872989" y="4314032"/>
            <a:chExt cx="6945376" cy="2435997"/>
          </a:xfrm>
        </p:grpSpPr>
        <p:sp>
          <p:nvSpPr>
            <p:cNvPr id="37" name="TextBox 36">
              <a:extLst>
                <a:ext uri="{FF2B5EF4-FFF2-40B4-BE49-F238E27FC236}">
                  <a16:creationId xmlns:a16="http://schemas.microsoft.com/office/drawing/2014/main" id="{2EE5D389-226B-534A-B269-7BEC3A697E80}"/>
                </a:ext>
              </a:extLst>
            </p:cNvPr>
            <p:cNvSpPr txBox="1"/>
            <p:nvPr/>
          </p:nvSpPr>
          <p:spPr>
            <a:xfrm>
              <a:off x="4872989" y="4314032"/>
              <a:ext cx="644728" cy="1200329"/>
            </a:xfrm>
            <a:prstGeom prst="rect">
              <a:avLst/>
            </a:prstGeom>
            <a:noFill/>
          </p:spPr>
          <p:txBody>
            <a:bodyPr wrap="none" rtlCol="0">
              <a:spAutoFit/>
            </a:bodyPr>
            <a:lstStyle/>
            <a:p>
              <a:r>
                <a:rPr lang="en-US" sz="7200" dirty="0">
                  <a:solidFill>
                    <a:schemeClr val="accent5">
                      <a:lumMod val="50000"/>
                    </a:schemeClr>
                  </a:solidFill>
                </a:rPr>
                <a:t>*</a:t>
              </a:r>
            </a:p>
          </p:txBody>
        </p:sp>
        <p:sp>
          <p:nvSpPr>
            <p:cNvPr id="38" name="TextBox 37">
              <a:extLst>
                <a:ext uri="{FF2B5EF4-FFF2-40B4-BE49-F238E27FC236}">
                  <a16:creationId xmlns:a16="http://schemas.microsoft.com/office/drawing/2014/main" id="{B4C5B54F-62D6-4549-86C2-81EDE7EE85D1}"/>
                </a:ext>
              </a:extLst>
            </p:cNvPr>
            <p:cNvSpPr txBox="1"/>
            <p:nvPr/>
          </p:nvSpPr>
          <p:spPr>
            <a:xfrm>
              <a:off x="7184626" y="5549700"/>
              <a:ext cx="4633739" cy="1200329"/>
            </a:xfrm>
            <a:prstGeom prst="rect">
              <a:avLst/>
            </a:prstGeom>
            <a:noFill/>
          </p:spPr>
          <p:txBody>
            <a:bodyPr wrap="square" rtlCol="0">
              <a:spAutoFit/>
            </a:bodyPr>
            <a:lstStyle/>
            <a:p>
              <a:r>
                <a:rPr lang="en-US" dirty="0">
                  <a:solidFill>
                    <a:schemeClr val="accent5">
                      <a:lumMod val="50000"/>
                    </a:schemeClr>
                  </a:solidFill>
                </a:rPr>
                <a:t>Accidental death in Canada is a generalized Medium Risk (8). It is a useful reference. Its an everyday risk we have peace with; we all tolerate (apply diligence but not stressed out)</a:t>
              </a:r>
            </a:p>
          </p:txBody>
        </p:sp>
        <p:cxnSp>
          <p:nvCxnSpPr>
            <p:cNvPr id="40" name="Straight Arrow Connector 39">
              <a:extLst>
                <a:ext uri="{FF2B5EF4-FFF2-40B4-BE49-F238E27FC236}">
                  <a16:creationId xmlns:a16="http://schemas.microsoft.com/office/drawing/2014/main" id="{CBF0CA46-638D-FA43-8425-E8CE6885F818}"/>
                </a:ext>
              </a:extLst>
            </p:cNvPr>
            <p:cNvCxnSpPr>
              <a:cxnSpLocks/>
              <a:stCxn id="38" idx="1"/>
            </p:cNvCxnSpPr>
            <p:nvPr/>
          </p:nvCxnSpPr>
          <p:spPr>
            <a:xfrm flipH="1" flipV="1">
              <a:off x="5372372" y="4784820"/>
              <a:ext cx="1812254" cy="1365045"/>
            </a:xfrm>
            <a:prstGeom prst="straightConnector1">
              <a:avLst/>
            </a:prstGeom>
            <a:ln w="31750">
              <a:solidFill>
                <a:schemeClr val="accent5">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grpSp>
      <p:graphicFrame>
        <p:nvGraphicFramePr>
          <p:cNvPr id="47" name="Table 46">
            <a:extLst>
              <a:ext uri="{FF2B5EF4-FFF2-40B4-BE49-F238E27FC236}">
                <a16:creationId xmlns:a16="http://schemas.microsoft.com/office/drawing/2014/main" id="{6F49EC8A-D81E-4A4B-82A9-BE2388DA3BB2}"/>
              </a:ext>
            </a:extLst>
          </p:cNvPr>
          <p:cNvGraphicFramePr>
            <a:graphicFrameLocks noGrp="1"/>
          </p:cNvGraphicFramePr>
          <p:nvPr>
            <p:extLst>
              <p:ext uri="{D42A27DB-BD31-4B8C-83A1-F6EECF244321}">
                <p14:modId xmlns:p14="http://schemas.microsoft.com/office/powerpoint/2010/main" val="2173080070"/>
              </p:ext>
            </p:extLst>
          </p:nvPr>
        </p:nvGraphicFramePr>
        <p:xfrm>
          <a:off x="7255393" y="1844642"/>
          <a:ext cx="4127500" cy="1663700"/>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2325000696"/>
                    </a:ext>
                  </a:extLst>
                </a:gridCol>
                <a:gridCol w="1651000">
                  <a:extLst>
                    <a:ext uri="{9D8B030D-6E8A-4147-A177-3AD203B41FA5}">
                      <a16:colId xmlns:a16="http://schemas.microsoft.com/office/drawing/2014/main" val="3877708383"/>
                    </a:ext>
                  </a:extLst>
                </a:gridCol>
                <a:gridCol w="1651000">
                  <a:extLst>
                    <a:ext uri="{9D8B030D-6E8A-4147-A177-3AD203B41FA5}">
                      <a16:colId xmlns:a16="http://schemas.microsoft.com/office/drawing/2014/main" val="1435627358"/>
                    </a:ext>
                  </a:extLst>
                </a:gridCol>
              </a:tblGrid>
              <a:tr h="203200">
                <a:tc gridSpan="3">
                  <a:txBody>
                    <a:bodyPr/>
                    <a:lstStyle/>
                    <a:p>
                      <a:pPr algn="ctr" fontAlgn="b"/>
                      <a:r>
                        <a:rPr lang="en-CA" sz="1200" u="none" strike="noStrike">
                          <a:effectLst/>
                        </a:rPr>
                        <a:t>PROBABILITY</a:t>
                      </a:r>
                      <a:endParaRPr lang="en-CA" sz="1200" b="1"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7664730"/>
                  </a:ext>
                </a:extLst>
              </a:tr>
              <a:tr h="444500">
                <a:tc>
                  <a:txBody>
                    <a:bodyPr/>
                    <a:lstStyle/>
                    <a:p>
                      <a:pPr algn="ctr" fontAlgn="b"/>
                      <a:r>
                        <a:rPr lang="en-CA" sz="1200" u="none" strike="noStrike">
                          <a:effectLst/>
                        </a:rPr>
                        <a:t>Matrix Position</a:t>
                      </a:r>
                      <a:endParaRPr lang="en-CA" sz="1200" b="1"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CA" sz="1200" u="none" strike="noStrike">
                          <a:effectLst/>
                        </a:rPr>
                        <a:t>Probability Description</a:t>
                      </a:r>
                      <a:endParaRPr lang="en-CA"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CA" sz="1200" u="none" strike="noStrike">
                          <a:effectLst/>
                        </a:rPr>
                        <a:t>Mathematical Representation</a:t>
                      </a:r>
                      <a:endParaRPr lang="en-CA" sz="1200" b="1"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229469087"/>
                  </a:ext>
                </a:extLst>
              </a:tr>
              <a:tr h="203200">
                <a:tc>
                  <a:txBody>
                    <a:bodyPr/>
                    <a:lstStyle/>
                    <a:p>
                      <a:pPr algn="ctr" fontAlgn="b"/>
                      <a:r>
                        <a:rPr lang="en-CA" sz="1200" u="none" strike="noStrike">
                          <a:effectLst/>
                        </a:rPr>
                        <a:t>5</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200" u="none" strike="noStrike">
                          <a:effectLst/>
                        </a:rPr>
                        <a:t>Almost Certain</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200" u="none" strike="noStrike" dirty="0">
                          <a:effectLst/>
                        </a:rPr>
                        <a:t>0.33 - 1</a:t>
                      </a:r>
                      <a:endParaRPr lang="en-CA"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136555082"/>
                  </a:ext>
                </a:extLst>
              </a:tr>
              <a:tr h="203200">
                <a:tc>
                  <a:txBody>
                    <a:bodyPr/>
                    <a:lstStyle/>
                    <a:p>
                      <a:pPr algn="ctr" fontAlgn="b"/>
                      <a:r>
                        <a:rPr lang="en-CA" sz="1200" u="none" strike="noStrike">
                          <a:effectLst/>
                        </a:rPr>
                        <a:t>4</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200" u="none" strike="noStrike">
                          <a:effectLst/>
                        </a:rPr>
                        <a:t>Likely</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200" u="none" strike="noStrike">
                          <a:effectLst/>
                        </a:rPr>
                        <a:t>0.033 - 0.33</a:t>
                      </a:r>
                      <a:endParaRPr lang="en-CA"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921016973"/>
                  </a:ext>
                </a:extLst>
              </a:tr>
              <a:tr h="203200">
                <a:tc>
                  <a:txBody>
                    <a:bodyPr/>
                    <a:lstStyle/>
                    <a:p>
                      <a:pPr algn="ctr" fontAlgn="b"/>
                      <a:r>
                        <a:rPr lang="en-CA" sz="1200" u="none" strike="noStrike">
                          <a:effectLst/>
                        </a:rPr>
                        <a:t>3</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200" u="none" strike="noStrike">
                          <a:effectLst/>
                        </a:rPr>
                        <a:t>Moderate (Possible)</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200" u="none" strike="noStrike" dirty="0">
                          <a:effectLst/>
                        </a:rPr>
                        <a:t>0.0033 - 0.033</a:t>
                      </a:r>
                      <a:endParaRPr lang="en-CA"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9193634"/>
                  </a:ext>
                </a:extLst>
              </a:tr>
              <a:tr h="203200">
                <a:tc>
                  <a:txBody>
                    <a:bodyPr/>
                    <a:lstStyle/>
                    <a:p>
                      <a:pPr algn="ctr" fontAlgn="b"/>
                      <a:r>
                        <a:rPr lang="en-CA" sz="1200" u="none" strike="noStrike">
                          <a:effectLst/>
                        </a:rPr>
                        <a:t>2</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200" u="none" strike="noStrike">
                          <a:effectLst/>
                        </a:rPr>
                        <a:t>Unlikely</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200" u="none" strike="noStrike">
                          <a:effectLst/>
                        </a:rPr>
                        <a:t>0.00033 - 0.0033</a:t>
                      </a:r>
                      <a:endParaRPr lang="en-CA"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15937963"/>
                  </a:ext>
                </a:extLst>
              </a:tr>
              <a:tr h="203200">
                <a:tc>
                  <a:txBody>
                    <a:bodyPr/>
                    <a:lstStyle/>
                    <a:p>
                      <a:pPr algn="ctr" fontAlgn="b"/>
                      <a:r>
                        <a:rPr lang="en-CA" sz="1200" u="none" strike="noStrike">
                          <a:effectLst/>
                        </a:rPr>
                        <a:t>1</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CA" sz="1200" u="none" strike="noStrike" dirty="0">
                          <a:effectLst/>
                        </a:rPr>
                        <a:t>Rare</a:t>
                      </a:r>
                      <a:endParaRPr lang="en-CA" sz="12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CA" sz="1200" u="none" strike="noStrike" dirty="0">
                          <a:effectLst/>
                        </a:rPr>
                        <a:t>0.0000333 - 0.000333</a:t>
                      </a:r>
                      <a:endParaRPr lang="en-CA"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413959488"/>
                  </a:ext>
                </a:extLst>
              </a:tr>
            </a:tbl>
          </a:graphicData>
        </a:graphic>
      </p:graphicFrame>
      <p:grpSp>
        <p:nvGrpSpPr>
          <p:cNvPr id="7" name="Group 6">
            <a:extLst>
              <a:ext uri="{FF2B5EF4-FFF2-40B4-BE49-F238E27FC236}">
                <a16:creationId xmlns:a16="http://schemas.microsoft.com/office/drawing/2014/main" id="{FB04D847-6835-E24C-8103-DE2550CB541C}"/>
              </a:ext>
            </a:extLst>
          </p:cNvPr>
          <p:cNvGrpSpPr/>
          <p:nvPr/>
        </p:nvGrpSpPr>
        <p:grpSpPr>
          <a:xfrm>
            <a:off x="443768" y="3008213"/>
            <a:ext cx="11664852" cy="3546177"/>
            <a:chOff x="443768" y="3008213"/>
            <a:chExt cx="11664852" cy="3546177"/>
          </a:xfrm>
        </p:grpSpPr>
        <p:sp>
          <p:nvSpPr>
            <p:cNvPr id="36" name="TextBox 35">
              <a:extLst>
                <a:ext uri="{FF2B5EF4-FFF2-40B4-BE49-F238E27FC236}">
                  <a16:creationId xmlns:a16="http://schemas.microsoft.com/office/drawing/2014/main" id="{2C9DE01F-9531-A249-A26A-72EFC91D499D}"/>
                </a:ext>
              </a:extLst>
            </p:cNvPr>
            <p:cNvSpPr txBox="1"/>
            <p:nvPr/>
          </p:nvSpPr>
          <p:spPr>
            <a:xfrm>
              <a:off x="443768" y="5631060"/>
              <a:ext cx="6485237" cy="923330"/>
            </a:xfrm>
            <a:prstGeom prst="rect">
              <a:avLst/>
            </a:prstGeom>
            <a:noFill/>
          </p:spPr>
          <p:txBody>
            <a:bodyPr wrap="none" rtlCol="0">
              <a:spAutoFit/>
            </a:bodyPr>
            <a:lstStyle/>
            <a:p>
              <a:r>
                <a:rPr lang="en-US" dirty="0"/>
                <a:t>In 2020 there were 15,508 accidents that were fatal in Canada </a:t>
              </a:r>
            </a:p>
            <a:p>
              <a:r>
                <a:rPr lang="en-US" dirty="0"/>
                <a:t>Generalized risk – Probability is =15,508 / 38,500,000 = 0.0004 – </a:t>
              </a:r>
              <a:r>
                <a:rPr lang="en-US" dirty="0">
                  <a:solidFill>
                    <a:schemeClr val="accent5">
                      <a:lumMod val="75000"/>
                    </a:schemeClr>
                  </a:solidFill>
                </a:rPr>
                <a:t>P2</a:t>
              </a:r>
            </a:p>
            <a:p>
              <a:r>
                <a:rPr lang="en-US" dirty="0"/>
                <a:t>                              - Consequence is fatal – Major – </a:t>
              </a:r>
              <a:r>
                <a:rPr lang="en-US" dirty="0">
                  <a:solidFill>
                    <a:schemeClr val="accent5">
                      <a:lumMod val="75000"/>
                    </a:schemeClr>
                  </a:solidFill>
                </a:rPr>
                <a:t>C4</a:t>
              </a:r>
            </a:p>
          </p:txBody>
        </p:sp>
        <p:cxnSp>
          <p:nvCxnSpPr>
            <p:cNvPr id="4" name="Straight Arrow Connector 3">
              <a:extLst>
                <a:ext uri="{FF2B5EF4-FFF2-40B4-BE49-F238E27FC236}">
                  <a16:creationId xmlns:a16="http://schemas.microsoft.com/office/drawing/2014/main" id="{119B0659-6FA9-7A40-9DB9-3726BE410B05}"/>
                </a:ext>
              </a:extLst>
            </p:cNvPr>
            <p:cNvCxnSpPr>
              <a:cxnSpLocks/>
            </p:cNvCxnSpPr>
            <p:nvPr/>
          </p:nvCxnSpPr>
          <p:spPr>
            <a:xfrm flipH="1">
              <a:off x="11400826" y="3192879"/>
              <a:ext cx="17167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DAB943E-6D49-A147-9D94-A34F4CCC47CA}"/>
                </a:ext>
              </a:extLst>
            </p:cNvPr>
            <p:cNvSpPr txBox="1"/>
            <p:nvPr/>
          </p:nvSpPr>
          <p:spPr>
            <a:xfrm>
              <a:off x="11526785" y="3008213"/>
              <a:ext cx="420308" cy="369332"/>
            </a:xfrm>
            <a:prstGeom prst="rect">
              <a:avLst/>
            </a:prstGeom>
            <a:noFill/>
          </p:spPr>
          <p:txBody>
            <a:bodyPr wrap="none" rtlCol="0">
              <a:spAutoFit/>
            </a:bodyPr>
            <a:lstStyle/>
            <a:p>
              <a:r>
                <a:rPr lang="en-US" dirty="0">
                  <a:solidFill>
                    <a:schemeClr val="accent5">
                      <a:lumMod val="75000"/>
                    </a:schemeClr>
                  </a:solidFill>
                </a:rPr>
                <a:t>P2</a:t>
              </a:r>
            </a:p>
          </p:txBody>
        </p:sp>
        <p:cxnSp>
          <p:nvCxnSpPr>
            <p:cNvPr id="24" name="Straight Arrow Connector 23">
              <a:extLst>
                <a:ext uri="{FF2B5EF4-FFF2-40B4-BE49-F238E27FC236}">
                  <a16:creationId xmlns:a16="http://schemas.microsoft.com/office/drawing/2014/main" id="{7C2B1E7D-2171-504B-9A5D-F2241518F48E}"/>
                </a:ext>
              </a:extLst>
            </p:cNvPr>
            <p:cNvCxnSpPr>
              <a:cxnSpLocks/>
            </p:cNvCxnSpPr>
            <p:nvPr/>
          </p:nvCxnSpPr>
          <p:spPr>
            <a:xfrm flipH="1">
              <a:off x="11557545" y="4574398"/>
              <a:ext cx="171675"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F800A5D-F822-A642-A688-98F2F1D6814A}"/>
                </a:ext>
              </a:extLst>
            </p:cNvPr>
            <p:cNvSpPr txBox="1"/>
            <p:nvPr/>
          </p:nvSpPr>
          <p:spPr>
            <a:xfrm>
              <a:off x="11683504" y="4389732"/>
              <a:ext cx="425116" cy="369332"/>
            </a:xfrm>
            <a:prstGeom prst="rect">
              <a:avLst/>
            </a:prstGeom>
            <a:noFill/>
          </p:spPr>
          <p:txBody>
            <a:bodyPr wrap="none" rtlCol="0">
              <a:spAutoFit/>
            </a:bodyPr>
            <a:lstStyle/>
            <a:p>
              <a:r>
                <a:rPr lang="en-US" dirty="0">
                  <a:solidFill>
                    <a:schemeClr val="accent5">
                      <a:lumMod val="75000"/>
                    </a:schemeClr>
                  </a:solidFill>
                </a:rPr>
                <a:t>C4</a:t>
              </a:r>
            </a:p>
          </p:txBody>
        </p:sp>
      </p:grpSp>
      <p:graphicFrame>
        <p:nvGraphicFramePr>
          <p:cNvPr id="8" name="Table 7">
            <a:extLst>
              <a:ext uri="{FF2B5EF4-FFF2-40B4-BE49-F238E27FC236}">
                <a16:creationId xmlns:a16="http://schemas.microsoft.com/office/drawing/2014/main" id="{FD80B385-E564-F241-882F-794263F220A3}"/>
              </a:ext>
            </a:extLst>
          </p:cNvPr>
          <p:cNvGraphicFramePr>
            <a:graphicFrameLocks noGrp="1"/>
          </p:cNvGraphicFramePr>
          <p:nvPr>
            <p:extLst>
              <p:ext uri="{D42A27DB-BD31-4B8C-83A1-F6EECF244321}">
                <p14:modId xmlns:p14="http://schemas.microsoft.com/office/powerpoint/2010/main" val="1791753091"/>
              </p:ext>
            </p:extLst>
          </p:nvPr>
        </p:nvGraphicFramePr>
        <p:xfrm>
          <a:off x="7049124" y="3626006"/>
          <a:ext cx="4480503" cy="1806030"/>
        </p:xfrm>
        <a:graphic>
          <a:graphicData uri="http://schemas.openxmlformats.org/drawingml/2006/table">
            <a:tbl>
              <a:tblPr>
                <a:tableStyleId>{5C22544A-7EE6-4342-B048-85BDC9FD1C3A}</a:tableStyleId>
              </a:tblPr>
              <a:tblGrid>
                <a:gridCol w="762825">
                  <a:extLst>
                    <a:ext uri="{9D8B030D-6E8A-4147-A177-3AD203B41FA5}">
                      <a16:colId xmlns:a16="http://schemas.microsoft.com/office/drawing/2014/main" val="2594772297"/>
                    </a:ext>
                  </a:extLst>
                </a:gridCol>
                <a:gridCol w="1017100">
                  <a:extLst>
                    <a:ext uri="{9D8B030D-6E8A-4147-A177-3AD203B41FA5}">
                      <a16:colId xmlns:a16="http://schemas.microsoft.com/office/drawing/2014/main" val="3305967486"/>
                    </a:ext>
                  </a:extLst>
                </a:gridCol>
                <a:gridCol w="1508115">
                  <a:extLst>
                    <a:ext uri="{9D8B030D-6E8A-4147-A177-3AD203B41FA5}">
                      <a16:colId xmlns:a16="http://schemas.microsoft.com/office/drawing/2014/main" val="35679716"/>
                    </a:ext>
                  </a:extLst>
                </a:gridCol>
                <a:gridCol w="1192463">
                  <a:extLst>
                    <a:ext uri="{9D8B030D-6E8A-4147-A177-3AD203B41FA5}">
                      <a16:colId xmlns:a16="http://schemas.microsoft.com/office/drawing/2014/main" val="143409082"/>
                    </a:ext>
                  </a:extLst>
                </a:gridCol>
              </a:tblGrid>
              <a:tr h="184054">
                <a:tc gridSpan="4">
                  <a:txBody>
                    <a:bodyPr/>
                    <a:lstStyle/>
                    <a:p>
                      <a:pPr algn="ctr" fontAlgn="ctr"/>
                      <a:r>
                        <a:rPr lang="en-CA" sz="1200" u="none" strike="noStrike">
                          <a:effectLst/>
                        </a:rPr>
                        <a:t>CONSEQUENCE</a:t>
                      </a:r>
                      <a:endParaRPr lang="en-CA" sz="1200" b="1" i="0" u="none" strike="noStrike">
                        <a:solidFill>
                          <a:srgbClr val="000000"/>
                        </a:solidFill>
                        <a:effectLst/>
                        <a:latin typeface="Calibri" panose="020F050202020403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3267117"/>
                  </a:ext>
                </a:extLst>
              </a:tr>
              <a:tr h="402618">
                <a:tc>
                  <a:txBody>
                    <a:bodyPr/>
                    <a:lstStyle/>
                    <a:p>
                      <a:pPr algn="ctr" fontAlgn="ctr"/>
                      <a:r>
                        <a:rPr lang="en-CA" sz="1200" u="none" strike="noStrike">
                          <a:effectLst/>
                        </a:rPr>
                        <a:t>Matrix Position</a:t>
                      </a:r>
                      <a:endParaRPr lang="en-CA"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CA" sz="1200" u="none" strike="noStrike">
                          <a:effectLst/>
                        </a:rPr>
                        <a:t>Consequence Description</a:t>
                      </a:r>
                      <a:endParaRPr lang="en-CA"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CA" sz="1200" u="none" strike="noStrike">
                          <a:effectLst/>
                        </a:rPr>
                        <a:t>People</a:t>
                      </a:r>
                      <a:endParaRPr lang="en-CA" sz="12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CA" sz="1200" u="none" strike="noStrike">
                          <a:effectLst/>
                        </a:rPr>
                        <a:t>Financial</a:t>
                      </a:r>
                      <a:endParaRPr lang="en-CA" sz="12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74950306"/>
                  </a:ext>
                </a:extLst>
              </a:tr>
              <a:tr h="241571">
                <a:tc>
                  <a:txBody>
                    <a:bodyPr/>
                    <a:lstStyle/>
                    <a:p>
                      <a:pPr algn="ctr" fontAlgn="b"/>
                      <a:r>
                        <a:rPr lang="en-CA" sz="1200" u="none" strike="noStrike">
                          <a:effectLst/>
                        </a:rPr>
                        <a:t>5</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CA" sz="1200" u="none" strike="noStrike">
                          <a:effectLst/>
                        </a:rPr>
                        <a:t>Severe</a:t>
                      </a:r>
                      <a:endParaRPr lang="en-CA"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CA" sz="1200" u="none" strike="noStrike">
                          <a:effectLst/>
                        </a:rPr>
                        <a:t>Multiple Fatalities</a:t>
                      </a:r>
                      <a:endParaRPr lang="en-CA"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CA" sz="1200" u="none" strike="noStrike">
                          <a:effectLst/>
                        </a:rPr>
                        <a:t>&gt;$100B</a:t>
                      </a:r>
                      <a:endParaRPr lang="en-CA"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60735244"/>
                  </a:ext>
                </a:extLst>
              </a:tr>
              <a:tr h="241571">
                <a:tc>
                  <a:txBody>
                    <a:bodyPr/>
                    <a:lstStyle/>
                    <a:p>
                      <a:pPr algn="ctr" fontAlgn="b"/>
                      <a:r>
                        <a:rPr lang="en-CA" sz="1200" u="none" strike="noStrike">
                          <a:effectLst/>
                        </a:rPr>
                        <a:t>4</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CA" sz="1200" u="none" strike="noStrike">
                          <a:effectLst/>
                        </a:rPr>
                        <a:t>Major</a:t>
                      </a:r>
                      <a:endParaRPr lang="en-CA"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CA" sz="1200" u="none" strike="noStrike">
                          <a:effectLst/>
                        </a:rPr>
                        <a:t>Fatality</a:t>
                      </a:r>
                      <a:endParaRPr lang="en-CA"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CA" sz="1200" u="none" strike="noStrike">
                          <a:effectLst/>
                        </a:rPr>
                        <a:t>$50-100B</a:t>
                      </a:r>
                      <a:endParaRPr lang="en-CA"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563746457"/>
                  </a:ext>
                </a:extLst>
              </a:tr>
              <a:tr h="241571">
                <a:tc>
                  <a:txBody>
                    <a:bodyPr/>
                    <a:lstStyle/>
                    <a:p>
                      <a:pPr algn="ctr" fontAlgn="b"/>
                      <a:r>
                        <a:rPr lang="en-CA" sz="1200" u="none" strike="noStrike">
                          <a:effectLst/>
                        </a:rPr>
                        <a:t>3</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CA" sz="1200" u="none" strike="noStrike">
                          <a:effectLst/>
                        </a:rPr>
                        <a:t>Significant</a:t>
                      </a:r>
                      <a:endParaRPr lang="en-CA"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CA" sz="1200" u="none" strike="noStrike">
                          <a:effectLst/>
                        </a:rPr>
                        <a:t>Lost Time Injury</a:t>
                      </a:r>
                      <a:endParaRPr lang="en-CA"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CA" sz="1200" u="none" strike="noStrike">
                          <a:effectLst/>
                        </a:rPr>
                        <a:t>$10-$50B</a:t>
                      </a:r>
                      <a:endParaRPr lang="en-CA"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98364106"/>
                  </a:ext>
                </a:extLst>
              </a:tr>
              <a:tr h="253074">
                <a:tc>
                  <a:txBody>
                    <a:bodyPr/>
                    <a:lstStyle/>
                    <a:p>
                      <a:pPr algn="ctr" fontAlgn="b"/>
                      <a:r>
                        <a:rPr lang="en-CA" sz="1200" u="none" strike="noStrike">
                          <a:effectLst/>
                        </a:rPr>
                        <a:t>2</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CA" sz="1200" u="none" strike="noStrike">
                          <a:effectLst/>
                        </a:rPr>
                        <a:t>Minor</a:t>
                      </a:r>
                      <a:endParaRPr lang="en-CA"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CA" sz="1200" u="none" strike="noStrike">
                          <a:effectLst/>
                        </a:rPr>
                        <a:t>Medical Aid Injury</a:t>
                      </a:r>
                      <a:endParaRPr lang="en-CA"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CA" sz="1200" u="none" strike="noStrike">
                          <a:effectLst/>
                        </a:rPr>
                        <a:t>$500M-$10B</a:t>
                      </a:r>
                      <a:endParaRPr lang="en-CA"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34179538"/>
                  </a:ext>
                </a:extLst>
              </a:tr>
              <a:tr h="241571">
                <a:tc>
                  <a:txBody>
                    <a:bodyPr/>
                    <a:lstStyle/>
                    <a:p>
                      <a:pPr algn="ctr" fontAlgn="b"/>
                      <a:r>
                        <a:rPr lang="en-CA" sz="1200" u="none" strike="noStrike">
                          <a:effectLst/>
                        </a:rPr>
                        <a:t>1</a:t>
                      </a:r>
                      <a:endParaRPr lang="en-CA" sz="1200" b="0" i="0" u="none" strike="noStrike">
                        <a:solidFill>
                          <a:srgbClr val="000000"/>
                        </a:solidFill>
                        <a:effectLst/>
                        <a:latin typeface="Calibri" panose="020F0502020204030204" pitchFamily="34" charset="0"/>
                      </a:endParaRPr>
                    </a:p>
                  </a:txBody>
                  <a:tcPr marL="0" marR="0" marT="0" marB="0" anchor="b"/>
                </a:tc>
                <a:tc>
                  <a:txBody>
                    <a:bodyPr/>
                    <a:lstStyle/>
                    <a:p>
                      <a:pPr algn="ctr" fontAlgn="ctr"/>
                      <a:r>
                        <a:rPr lang="en-CA" sz="1200" u="none" strike="noStrike">
                          <a:effectLst/>
                        </a:rPr>
                        <a:t>Insignificant</a:t>
                      </a:r>
                      <a:endParaRPr lang="en-CA"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CA" sz="1200" u="none" strike="noStrike">
                          <a:effectLst/>
                        </a:rPr>
                        <a:t>Band Aid Injury</a:t>
                      </a:r>
                      <a:endParaRPr lang="en-CA" sz="12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CA" sz="1200" u="none" strike="noStrike" dirty="0">
                          <a:effectLst/>
                        </a:rPr>
                        <a:t>&lt; $500M</a:t>
                      </a:r>
                      <a:endParaRPr lang="en-CA"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30995752"/>
                  </a:ext>
                </a:extLst>
              </a:tr>
            </a:tbl>
          </a:graphicData>
        </a:graphic>
      </p:graphicFrame>
    </p:spTree>
    <p:extLst>
      <p:ext uri="{BB962C8B-B14F-4D97-AF65-F5344CB8AC3E}">
        <p14:creationId xmlns:p14="http://schemas.microsoft.com/office/powerpoint/2010/main" val="36443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B6D5-98BF-724D-99FA-19EB4936DB15}"/>
              </a:ext>
            </a:extLst>
          </p:cNvPr>
          <p:cNvSpPr>
            <a:spLocks noGrp="1"/>
          </p:cNvSpPr>
          <p:nvPr>
            <p:ph type="title"/>
          </p:nvPr>
        </p:nvSpPr>
        <p:spPr>
          <a:xfrm>
            <a:off x="318247" y="-154828"/>
            <a:ext cx="10515600" cy="1325563"/>
          </a:xfrm>
        </p:spPr>
        <p:txBody>
          <a:bodyPr/>
          <a:lstStyle/>
          <a:p>
            <a:r>
              <a:rPr lang="en-US" dirty="0"/>
              <a:t>What is RISK Mitigation?</a:t>
            </a:r>
          </a:p>
        </p:txBody>
      </p:sp>
      <p:sp>
        <p:nvSpPr>
          <p:cNvPr id="3" name="Content Placeholder 2">
            <a:extLst>
              <a:ext uri="{FF2B5EF4-FFF2-40B4-BE49-F238E27FC236}">
                <a16:creationId xmlns:a16="http://schemas.microsoft.com/office/drawing/2014/main" id="{A3B6C5EC-1B76-224A-ADCC-0D41F57E2532}"/>
              </a:ext>
            </a:extLst>
          </p:cNvPr>
          <p:cNvSpPr>
            <a:spLocks noGrp="1"/>
          </p:cNvSpPr>
          <p:nvPr>
            <p:ph idx="1"/>
          </p:nvPr>
        </p:nvSpPr>
        <p:spPr>
          <a:xfrm>
            <a:off x="658906" y="1170734"/>
            <a:ext cx="10515600" cy="5106497"/>
          </a:xfrm>
        </p:spPr>
        <p:txBody>
          <a:bodyPr>
            <a:normAutofit/>
          </a:bodyPr>
          <a:lstStyle/>
          <a:p>
            <a:pPr marL="0" indent="0">
              <a:buNone/>
            </a:pPr>
            <a:r>
              <a:rPr lang="en-US" b="1" dirty="0"/>
              <a:t>Identification &amp; implementation of mitigations that address</a:t>
            </a:r>
          </a:p>
          <a:p>
            <a:r>
              <a:rPr lang="en-US" b="1" dirty="0"/>
              <a:t>Consequence mitigations</a:t>
            </a:r>
          </a:p>
          <a:p>
            <a:pPr lvl="1"/>
            <a:r>
              <a:rPr lang="en-US" dirty="0"/>
              <a:t>Seatbelts</a:t>
            </a:r>
          </a:p>
          <a:p>
            <a:pPr lvl="1"/>
            <a:r>
              <a:rPr lang="en-US" dirty="0"/>
              <a:t>Airbags</a:t>
            </a:r>
          </a:p>
          <a:p>
            <a:pPr lvl="1"/>
            <a:r>
              <a:rPr lang="en-US" dirty="0"/>
              <a:t>Fall arrest</a:t>
            </a:r>
          </a:p>
          <a:p>
            <a:pPr lvl="1"/>
            <a:r>
              <a:rPr lang="en-US" dirty="0"/>
              <a:t>Personal Protective Equipment (PPE)</a:t>
            </a:r>
          </a:p>
          <a:p>
            <a:r>
              <a:rPr lang="en-US" b="1" dirty="0"/>
              <a:t>Probability mitigations</a:t>
            </a:r>
          </a:p>
          <a:p>
            <a:pPr lvl="1"/>
            <a:r>
              <a:rPr lang="en-US" dirty="0"/>
              <a:t>Attentive driving / work</a:t>
            </a:r>
          </a:p>
          <a:p>
            <a:pPr lvl="1"/>
            <a:r>
              <a:rPr lang="en-US" dirty="0"/>
              <a:t>Driving lights on / back up alarms</a:t>
            </a:r>
          </a:p>
          <a:p>
            <a:pPr lvl="1"/>
            <a:r>
              <a:rPr lang="en-US" dirty="0"/>
              <a:t>Rule compliance – speed limit</a:t>
            </a:r>
          </a:p>
          <a:p>
            <a:pPr lvl="1"/>
            <a:r>
              <a:rPr lang="en-US" dirty="0"/>
              <a:t>Condition appropriate &amp; well maintained equipment</a:t>
            </a:r>
          </a:p>
          <a:p>
            <a:pPr lvl="1"/>
            <a:r>
              <a:rPr lang="en-US" dirty="0"/>
              <a:t>Avoiding / mitigating unsafe conditions</a:t>
            </a:r>
          </a:p>
        </p:txBody>
      </p:sp>
      <p:sp>
        <p:nvSpPr>
          <p:cNvPr id="4" name="TextBox 3">
            <a:extLst>
              <a:ext uri="{FF2B5EF4-FFF2-40B4-BE49-F238E27FC236}">
                <a16:creationId xmlns:a16="http://schemas.microsoft.com/office/drawing/2014/main" id="{40D3A2CE-9D51-B945-AF66-71EF3211A146}"/>
              </a:ext>
            </a:extLst>
          </p:cNvPr>
          <p:cNvSpPr txBox="1"/>
          <p:nvPr/>
        </p:nvSpPr>
        <p:spPr>
          <a:xfrm>
            <a:off x="6584329" y="2122925"/>
            <a:ext cx="4590177" cy="2308324"/>
          </a:xfrm>
          <a:prstGeom prst="rect">
            <a:avLst/>
          </a:prstGeom>
          <a:gradFill>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gradFill>
          <a:ln>
            <a:solidFill>
              <a:schemeClr val="tx1"/>
            </a:solidFill>
          </a:ln>
        </p:spPr>
        <p:txBody>
          <a:bodyPr wrap="square" rtlCol="0">
            <a:spAutoFit/>
          </a:bodyPr>
          <a:lstStyle/>
          <a:p>
            <a:r>
              <a:rPr lang="en-US" u="sng" dirty="0"/>
              <a:t>Mitigation Effectiveness Assessment</a:t>
            </a:r>
          </a:p>
          <a:p>
            <a:pPr marL="285750" indent="-285750">
              <a:buFont typeface="Arial" panose="020B0604020202020204" pitchFamily="34" charset="0"/>
              <a:buChar char="•"/>
            </a:pPr>
            <a:r>
              <a:rPr lang="en-US" dirty="0"/>
              <a:t>Does it cause a change to the risks position on the risk matrix?</a:t>
            </a:r>
          </a:p>
          <a:p>
            <a:pPr marL="285750" indent="-285750">
              <a:buFont typeface="Arial" panose="020B0604020202020204" pitchFamily="34" charset="0"/>
              <a:buChar char="•"/>
            </a:pPr>
            <a:r>
              <a:rPr lang="en-US" dirty="0"/>
              <a:t>Does it introduce new risks?</a:t>
            </a:r>
          </a:p>
          <a:p>
            <a:pPr marL="285750" indent="-285750">
              <a:buFont typeface="Arial" panose="020B0604020202020204" pitchFamily="34" charset="0"/>
              <a:buChar char="•"/>
            </a:pPr>
            <a:r>
              <a:rPr lang="en-US" dirty="0"/>
              <a:t>Is the cost/benefit or risk/reward favorable? </a:t>
            </a:r>
          </a:p>
          <a:p>
            <a:pPr marL="285750" indent="-285750">
              <a:buFont typeface="Arial" panose="020B0604020202020204" pitchFamily="34" charset="0"/>
              <a:buChar char="•"/>
            </a:pPr>
            <a:r>
              <a:rPr lang="en-US" dirty="0"/>
              <a:t>If new risks are introduced are they risk assessed &amp; mitigated?</a:t>
            </a:r>
          </a:p>
          <a:p>
            <a:pPr marL="285750" indent="-285750">
              <a:buFont typeface="Arial" panose="020B0604020202020204" pitchFamily="34" charset="0"/>
              <a:buChar char="•"/>
            </a:pPr>
            <a:endParaRPr lang="en-US" dirty="0"/>
          </a:p>
        </p:txBody>
      </p:sp>
      <p:grpSp>
        <p:nvGrpSpPr>
          <p:cNvPr id="25" name="Group 24">
            <a:extLst>
              <a:ext uri="{FF2B5EF4-FFF2-40B4-BE49-F238E27FC236}">
                <a16:creationId xmlns:a16="http://schemas.microsoft.com/office/drawing/2014/main" id="{4CEED9B7-BCD9-704F-A88A-A7980FF93708}"/>
              </a:ext>
            </a:extLst>
          </p:cNvPr>
          <p:cNvGrpSpPr/>
          <p:nvPr/>
        </p:nvGrpSpPr>
        <p:grpSpPr>
          <a:xfrm>
            <a:off x="6584329" y="1684857"/>
            <a:ext cx="4603420" cy="3001498"/>
            <a:chOff x="6584329" y="2122924"/>
            <a:chExt cx="4603420" cy="3001498"/>
          </a:xfrm>
        </p:grpSpPr>
        <p:grpSp>
          <p:nvGrpSpPr>
            <p:cNvPr id="24" name="Group 23">
              <a:extLst>
                <a:ext uri="{FF2B5EF4-FFF2-40B4-BE49-F238E27FC236}">
                  <a16:creationId xmlns:a16="http://schemas.microsoft.com/office/drawing/2014/main" id="{7A374CA0-9457-9043-A840-2DA1E419BB22}"/>
                </a:ext>
              </a:extLst>
            </p:cNvPr>
            <p:cNvGrpSpPr/>
            <p:nvPr/>
          </p:nvGrpSpPr>
          <p:grpSpPr>
            <a:xfrm>
              <a:off x="6584329" y="2122924"/>
              <a:ext cx="4603420" cy="3001498"/>
              <a:chOff x="6584329" y="2122924"/>
              <a:chExt cx="4603420" cy="3001498"/>
            </a:xfrm>
          </p:grpSpPr>
          <p:pic>
            <p:nvPicPr>
              <p:cNvPr id="6" name="Picture 5">
                <a:extLst>
                  <a:ext uri="{FF2B5EF4-FFF2-40B4-BE49-F238E27FC236}">
                    <a16:creationId xmlns:a16="http://schemas.microsoft.com/office/drawing/2014/main" id="{A7525BF8-848A-F742-9DBC-33826164D217}"/>
                  </a:ext>
                </a:extLst>
              </p:cNvPr>
              <p:cNvPicPr>
                <a:picLocks noChangeAspect="1"/>
              </p:cNvPicPr>
              <p:nvPr/>
            </p:nvPicPr>
            <p:blipFill>
              <a:blip r:embed="rId3"/>
              <a:stretch>
                <a:fillRect/>
              </a:stretch>
            </p:blipFill>
            <p:spPr>
              <a:xfrm>
                <a:off x="6584329" y="2122925"/>
                <a:ext cx="4603420" cy="3001497"/>
              </a:xfrm>
              <a:prstGeom prst="rect">
                <a:avLst/>
              </a:prstGeom>
            </p:spPr>
          </p:pic>
          <p:sp>
            <p:nvSpPr>
              <p:cNvPr id="5" name="TextBox 4">
                <a:extLst>
                  <a:ext uri="{FF2B5EF4-FFF2-40B4-BE49-F238E27FC236}">
                    <a16:creationId xmlns:a16="http://schemas.microsoft.com/office/drawing/2014/main" id="{1B7DAFCF-E94D-324A-88C3-4FFA54B50DD9}"/>
                  </a:ext>
                </a:extLst>
              </p:cNvPr>
              <p:cNvSpPr txBox="1"/>
              <p:nvPr/>
            </p:nvSpPr>
            <p:spPr>
              <a:xfrm>
                <a:off x="9959528" y="2122924"/>
                <a:ext cx="914866" cy="369332"/>
              </a:xfrm>
              <a:prstGeom prst="rect">
                <a:avLst/>
              </a:prstGeom>
              <a:noFill/>
            </p:spPr>
            <p:txBody>
              <a:bodyPr wrap="none" rtlCol="0">
                <a:spAutoFit/>
              </a:bodyPr>
              <a:lstStyle/>
              <a:p>
                <a:r>
                  <a:rPr lang="en-US" dirty="0"/>
                  <a:t>Barriers</a:t>
                </a:r>
              </a:p>
            </p:txBody>
          </p:sp>
        </p:grpSp>
        <p:cxnSp>
          <p:nvCxnSpPr>
            <p:cNvPr id="8" name="Straight Arrow Connector 7">
              <a:extLst>
                <a:ext uri="{FF2B5EF4-FFF2-40B4-BE49-F238E27FC236}">
                  <a16:creationId xmlns:a16="http://schemas.microsoft.com/office/drawing/2014/main" id="{723D8E20-4E92-E944-853E-403AC38BA2DA}"/>
                </a:ext>
              </a:extLst>
            </p:cNvPr>
            <p:cNvCxnSpPr/>
            <p:nvPr/>
          </p:nvCxnSpPr>
          <p:spPr>
            <a:xfrm flipH="1">
              <a:off x="8737417" y="2307590"/>
              <a:ext cx="1208868" cy="0"/>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6FFE9B5-2EB6-8640-9BB3-E870AF4E17E0}"/>
                </a:ext>
              </a:extLst>
            </p:cNvPr>
            <p:cNvCxnSpPr>
              <a:cxnSpLocks/>
              <a:stCxn id="5" idx="1"/>
            </p:cNvCxnSpPr>
            <p:nvPr/>
          </p:nvCxnSpPr>
          <p:spPr>
            <a:xfrm flipH="1">
              <a:off x="9437900" y="2307590"/>
              <a:ext cx="521628" cy="273491"/>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6AAFF4D-0594-D647-8D0F-E9EAD18E35EA}"/>
                </a:ext>
              </a:extLst>
            </p:cNvPr>
            <p:cNvCxnSpPr>
              <a:cxnSpLocks/>
              <a:stCxn id="5" idx="1"/>
            </p:cNvCxnSpPr>
            <p:nvPr/>
          </p:nvCxnSpPr>
          <p:spPr>
            <a:xfrm>
              <a:off x="9959528" y="2307590"/>
              <a:ext cx="152400" cy="643351"/>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6783381-23DA-1E41-9482-E5D44ABC3E83}"/>
                </a:ext>
              </a:extLst>
            </p:cNvPr>
            <p:cNvCxnSpPr>
              <a:cxnSpLocks/>
              <a:stCxn id="5" idx="1"/>
            </p:cNvCxnSpPr>
            <p:nvPr/>
          </p:nvCxnSpPr>
          <p:spPr>
            <a:xfrm>
              <a:off x="9959528" y="2307590"/>
              <a:ext cx="887562" cy="1102037"/>
            </a:xfrm>
            <a:prstGeom prst="straightConnector1">
              <a:avLst/>
            </a:prstGeom>
            <a:ln w="12700">
              <a:tailEnd type="triangle" w="med"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379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122D-8D9A-B241-AC11-B8E6B8E3ADF8}"/>
              </a:ext>
            </a:extLst>
          </p:cNvPr>
          <p:cNvSpPr>
            <a:spLocks noGrp="1"/>
          </p:cNvSpPr>
          <p:nvPr>
            <p:ph type="title"/>
          </p:nvPr>
        </p:nvSpPr>
        <p:spPr>
          <a:xfrm>
            <a:off x="68686" y="-5359"/>
            <a:ext cx="10515600" cy="603683"/>
          </a:xfrm>
        </p:spPr>
        <p:txBody>
          <a:bodyPr>
            <a:noAutofit/>
          </a:bodyPr>
          <a:lstStyle/>
          <a:p>
            <a:r>
              <a:rPr lang="en-US" sz="2800" dirty="0" err="1"/>
              <a:t>Covid</a:t>
            </a:r>
            <a:r>
              <a:rPr lang="en-US" sz="2800" dirty="0"/>
              <a:t> Risk Factors – Data from Alberta Health</a:t>
            </a:r>
          </a:p>
        </p:txBody>
      </p:sp>
      <p:sp>
        <p:nvSpPr>
          <p:cNvPr id="8" name="TextBox 7">
            <a:extLst>
              <a:ext uri="{FF2B5EF4-FFF2-40B4-BE49-F238E27FC236}">
                <a16:creationId xmlns:a16="http://schemas.microsoft.com/office/drawing/2014/main" id="{70433428-1801-8342-8E31-8B911C2F83E1}"/>
              </a:ext>
            </a:extLst>
          </p:cNvPr>
          <p:cNvSpPr txBox="1"/>
          <p:nvPr/>
        </p:nvSpPr>
        <p:spPr>
          <a:xfrm>
            <a:off x="1656712" y="501017"/>
            <a:ext cx="3246338" cy="369332"/>
          </a:xfrm>
          <a:prstGeom prst="rect">
            <a:avLst/>
          </a:prstGeom>
          <a:noFill/>
        </p:spPr>
        <p:txBody>
          <a:bodyPr wrap="none" rtlCol="0">
            <a:spAutoFit/>
          </a:bodyPr>
          <a:lstStyle/>
          <a:p>
            <a:r>
              <a:rPr lang="en-US" dirty="0"/>
              <a:t>ALBERTA Age Data – March 2023</a:t>
            </a:r>
          </a:p>
        </p:txBody>
      </p:sp>
      <p:sp>
        <p:nvSpPr>
          <p:cNvPr id="13" name="TextBox 12">
            <a:extLst>
              <a:ext uri="{FF2B5EF4-FFF2-40B4-BE49-F238E27FC236}">
                <a16:creationId xmlns:a16="http://schemas.microsoft.com/office/drawing/2014/main" id="{400287BA-2827-7C4E-B340-4A60AF7EAEEC}"/>
              </a:ext>
            </a:extLst>
          </p:cNvPr>
          <p:cNvSpPr txBox="1"/>
          <p:nvPr/>
        </p:nvSpPr>
        <p:spPr>
          <a:xfrm>
            <a:off x="284078" y="4317170"/>
            <a:ext cx="6182983" cy="923330"/>
          </a:xfrm>
          <a:prstGeom prst="rect">
            <a:avLst/>
          </a:prstGeom>
          <a:noFill/>
        </p:spPr>
        <p:txBody>
          <a:bodyPr wrap="square" rtlCol="0">
            <a:spAutoFit/>
          </a:bodyPr>
          <a:lstStyle/>
          <a:p>
            <a:pPr marL="285750" indent="-285750">
              <a:buFont typeface="Arial" panose="020B0604020202020204" pitchFamily="34" charset="0"/>
              <a:buChar char="•"/>
            </a:pPr>
            <a:r>
              <a:rPr lang="en-US" dirty="0"/>
              <a:t>Average Age of </a:t>
            </a:r>
            <a:r>
              <a:rPr lang="en-US" dirty="0" err="1"/>
              <a:t>covid</a:t>
            </a:r>
            <a:r>
              <a:rPr lang="en-US" dirty="0"/>
              <a:t> related death – 79 </a:t>
            </a:r>
          </a:p>
          <a:p>
            <a:pPr marL="285750" indent="-285750">
              <a:buFont typeface="Arial" panose="020B0604020202020204" pitchFamily="34" charset="0"/>
              <a:buChar char="•"/>
            </a:pPr>
            <a:r>
              <a:rPr lang="en-US" dirty="0"/>
              <a:t>99% of deaths were over 40</a:t>
            </a:r>
          </a:p>
          <a:p>
            <a:pPr marL="285750" indent="-285750">
              <a:buFont typeface="Arial" panose="020B0604020202020204" pitchFamily="34" charset="0"/>
              <a:buChar char="•"/>
            </a:pPr>
            <a:r>
              <a:rPr lang="en-US" dirty="0"/>
              <a:t>0.09% of people in the under 20 group died (9/100</a:t>
            </a:r>
            <a:r>
              <a:rPr lang="en-US" baseline="30000" dirty="0"/>
              <a:t>th</a:t>
            </a:r>
            <a:r>
              <a:rPr lang="en-US" dirty="0"/>
              <a:t> of 1%)</a:t>
            </a:r>
          </a:p>
        </p:txBody>
      </p:sp>
      <p:grpSp>
        <p:nvGrpSpPr>
          <p:cNvPr id="4" name="Group 3">
            <a:extLst>
              <a:ext uri="{FF2B5EF4-FFF2-40B4-BE49-F238E27FC236}">
                <a16:creationId xmlns:a16="http://schemas.microsoft.com/office/drawing/2014/main" id="{C2DE8D1E-FE0C-F04B-A5A7-4CF3D702AF06}"/>
              </a:ext>
            </a:extLst>
          </p:cNvPr>
          <p:cNvGrpSpPr/>
          <p:nvPr/>
        </p:nvGrpSpPr>
        <p:grpSpPr>
          <a:xfrm>
            <a:off x="6362308" y="382068"/>
            <a:ext cx="5193115" cy="3625247"/>
            <a:chOff x="6362308" y="639243"/>
            <a:chExt cx="5193115" cy="3625247"/>
          </a:xfrm>
        </p:grpSpPr>
        <p:sp>
          <p:nvSpPr>
            <p:cNvPr id="9" name="TextBox 8">
              <a:extLst>
                <a:ext uri="{FF2B5EF4-FFF2-40B4-BE49-F238E27FC236}">
                  <a16:creationId xmlns:a16="http://schemas.microsoft.com/office/drawing/2014/main" id="{DAFEB7BF-6B60-5D42-A4EB-690F1F089E63}"/>
                </a:ext>
              </a:extLst>
            </p:cNvPr>
            <p:cNvSpPr txBox="1"/>
            <p:nvPr/>
          </p:nvSpPr>
          <p:spPr>
            <a:xfrm>
              <a:off x="7053056" y="639243"/>
              <a:ext cx="3746667" cy="369332"/>
            </a:xfrm>
            <a:prstGeom prst="rect">
              <a:avLst/>
            </a:prstGeom>
            <a:noFill/>
          </p:spPr>
          <p:txBody>
            <a:bodyPr wrap="none" rtlCol="0">
              <a:spAutoFit/>
            </a:bodyPr>
            <a:lstStyle/>
            <a:p>
              <a:r>
                <a:rPr lang="en-US" dirty="0"/>
                <a:t>Pre-Existing Conditions (PEC) - Alberta</a:t>
              </a:r>
            </a:p>
          </p:txBody>
        </p:sp>
        <p:grpSp>
          <p:nvGrpSpPr>
            <p:cNvPr id="3" name="Group 2">
              <a:extLst>
                <a:ext uri="{FF2B5EF4-FFF2-40B4-BE49-F238E27FC236}">
                  <a16:creationId xmlns:a16="http://schemas.microsoft.com/office/drawing/2014/main" id="{2166D326-45AD-6149-9AE0-4214138FBB13}"/>
                </a:ext>
              </a:extLst>
            </p:cNvPr>
            <p:cNvGrpSpPr/>
            <p:nvPr/>
          </p:nvGrpSpPr>
          <p:grpSpPr>
            <a:xfrm>
              <a:off x="6362308" y="1437543"/>
              <a:ext cx="5193115" cy="2826947"/>
              <a:chOff x="6362308" y="1437543"/>
              <a:chExt cx="5193115" cy="2826947"/>
            </a:xfrm>
          </p:grpSpPr>
          <p:pic>
            <p:nvPicPr>
              <p:cNvPr id="20" name="Picture 19">
                <a:extLst>
                  <a:ext uri="{FF2B5EF4-FFF2-40B4-BE49-F238E27FC236}">
                    <a16:creationId xmlns:a16="http://schemas.microsoft.com/office/drawing/2014/main" id="{37AB69DF-77FD-E649-999F-80D80950F80C}"/>
                  </a:ext>
                </a:extLst>
              </p:cNvPr>
              <p:cNvPicPr>
                <a:picLocks noChangeAspect="1"/>
              </p:cNvPicPr>
              <p:nvPr/>
            </p:nvPicPr>
            <p:blipFill>
              <a:blip r:embed="rId3"/>
              <a:stretch>
                <a:fillRect/>
              </a:stretch>
            </p:blipFill>
            <p:spPr>
              <a:xfrm>
                <a:off x="6362308" y="1437543"/>
                <a:ext cx="5193115" cy="2826947"/>
              </a:xfrm>
              <a:prstGeom prst="rect">
                <a:avLst/>
              </a:prstGeom>
            </p:spPr>
          </p:pic>
          <p:sp>
            <p:nvSpPr>
              <p:cNvPr id="21" name="TextBox 20">
                <a:extLst>
                  <a:ext uri="{FF2B5EF4-FFF2-40B4-BE49-F238E27FC236}">
                    <a16:creationId xmlns:a16="http://schemas.microsoft.com/office/drawing/2014/main" id="{C986EB48-7066-DF4B-B258-49451F73A7AE}"/>
                  </a:ext>
                </a:extLst>
              </p:cNvPr>
              <p:cNvSpPr txBox="1"/>
              <p:nvPr/>
            </p:nvSpPr>
            <p:spPr>
              <a:xfrm>
                <a:off x="6982525" y="2512298"/>
                <a:ext cx="750526" cy="430887"/>
              </a:xfrm>
              <a:prstGeom prst="rect">
                <a:avLst/>
              </a:prstGeom>
              <a:noFill/>
            </p:spPr>
            <p:txBody>
              <a:bodyPr wrap="none" rtlCol="0">
                <a:spAutoFit/>
              </a:bodyPr>
              <a:lstStyle/>
              <a:p>
                <a:pPr algn="ctr"/>
                <a:r>
                  <a:rPr lang="en-US" sz="1100" dirty="0"/>
                  <a:t>73.6% </a:t>
                </a:r>
              </a:p>
              <a:p>
                <a:r>
                  <a:rPr lang="en-US" sz="1100" dirty="0"/>
                  <a:t>3 or more</a:t>
                </a:r>
              </a:p>
            </p:txBody>
          </p:sp>
          <p:sp>
            <p:nvSpPr>
              <p:cNvPr id="22" name="TextBox 21">
                <a:extLst>
                  <a:ext uri="{FF2B5EF4-FFF2-40B4-BE49-F238E27FC236}">
                    <a16:creationId xmlns:a16="http://schemas.microsoft.com/office/drawing/2014/main" id="{945C8780-48AC-2C4B-B390-171702F66FE3}"/>
                  </a:ext>
                </a:extLst>
              </p:cNvPr>
              <p:cNvSpPr txBox="1"/>
              <p:nvPr/>
            </p:nvSpPr>
            <p:spPr>
              <a:xfrm>
                <a:off x="7053056" y="3145903"/>
                <a:ext cx="716863" cy="261610"/>
              </a:xfrm>
              <a:prstGeom prst="rect">
                <a:avLst/>
              </a:prstGeom>
              <a:noFill/>
            </p:spPr>
            <p:txBody>
              <a:bodyPr wrap="none" rtlCol="0">
                <a:spAutoFit/>
              </a:bodyPr>
              <a:lstStyle/>
              <a:p>
                <a:r>
                  <a:rPr lang="en-US" sz="1100" dirty="0"/>
                  <a:t>14.6% - 2</a:t>
                </a:r>
              </a:p>
            </p:txBody>
          </p:sp>
          <p:sp>
            <p:nvSpPr>
              <p:cNvPr id="23" name="TextBox 22">
                <a:extLst>
                  <a:ext uri="{FF2B5EF4-FFF2-40B4-BE49-F238E27FC236}">
                    <a16:creationId xmlns:a16="http://schemas.microsoft.com/office/drawing/2014/main" id="{AAC7089B-EABC-7145-B10E-4EEC96A593F3}"/>
                  </a:ext>
                </a:extLst>
              </p:cNvPr>
              <p:cNvSpPr txBox="1"/>
              <p:nvPr/>
            </p:nvSpPr>
            <p:spPr>
              <a:xfrm>
                <a:off x="7134007" y="3353474"/>
                <a:ext cx="554960" cy="230832"/>
              </a:xfrm>
              <a:prstGeom prst="rect">
                <a:avLst/>
              </a:prstGeom>
              <a:noFill/>
            </p:spPr>
            <p:txBody>
              <a:bodyPr wrap="none" rtlCol="0">
                <a:spAutoFit/>
              </a:bodyPr>
              <a:lstStyle/>
              <a:p>
                <a:r>
                  <a:rPr lang="en-US" sz="900" dirty="0"/>
                  <a:t>7.8% - 1</a:t>
                </a:r>
              </a:p>
            </p:txBody>
          </p:sp>
          <p:sp>
            <p:nvSpPr>
              <p:cNvPr id="24" name="TextBox 23">
                <a:extLst>
                  <a:ext uri="{FF2B5EF4-FFF2-40B4-BE49-F238E27FC236}">
                    <a16:creationId xmlns:a16="http://schemas.microsoft.com/office/drawing/2014/main" id="{CAE0E6A7-6369-1B41-B99F-68F02E91D7A2}"/>
                  </a:ext>
                </a:extLst>
              </p:cNvPr>
              <p:cNvSpPr txBox="1"/>
              <p:nvPr/>
            </p:nvSpPr>
            <p:spPr>
              <a:xfrm>
                <a:off x="6574641" y="3418253"/>
                <a:ext cx="437940" cy="215444"/>
              </a:xfrm>
              <a:prstGeom prst="rect">
                <a:avLst/>
              </a:prstGeom>
              <a:noFill/>
            </p:spPr>
            <p:txBody>
              <a:bodyPr wrap="none" rtlCol="0">
                <a:spAutoFit/>
              </a:bodyPr>
              <a:lstStyle/>
              <a:p>
                <a:r>
                  <a:rPr lang="en-US" sz="800" dirty="0"/>
                  <a:t>4% - 0</a:t>
                </a:r>
              </a:p>
            </p:txBody>
          </p:sp>
        </p:grpSp>
      </p:grpSp>
      <p:sp>
        <p:nvSpPr>
          <p:cNvPr id="25" name="TextBox 24">
            <a:extLst>
              <a:ext uri="{FF2B5EF4-FFF2-40B4-BE49-F238E27FC236}">
                <a16:creationId xmlns:a16="http://schemas.microsoft.com/office/drawing/2014/main" id="{81AB7145-F8C7-404B-B868-30795EC9C725}"/>
              </a:ext>
            </a:extLst>
          </p:cNvPr>
          <p:cNvSpPr txBox="1"/>
          <p:nvPr/>
        </p:nvSpPr>
        <p:spPr>
          <a:xfrm>
            <a:off x="6574641" y="3982992"/>
            <a:ext cx="5393497" cy="1415772"/>
          </a:xfrm>
          <a:prstGeom prst="rect">
            <a:avLst/>
          </a:prstGeom>
          <a:noFill/>
        </p:spPr>
        <p:txBody>
          <a:bodyPr wrap="square" rtlCol="0">
            <a:spAutoFit/>
          </a:bodyPr>
          <a:lstStyle/>
          <a:p>
            <a:pPr marL="285750" indent="-285750">
              <a:buFont typeface="Arial" panose="020B0604020202020204" pitchFamily="34" charset="0"/>
              <a:buChar char="•"/>
            </a:pPr>
            <a:r>
              <a:rPr lang="en-US" sz="1600" dirty="0"/>
              <a:t>Diabetes, hypertension, COPD, cancer, dementia, stroke, liver cirrhosis, kidney &amp; heart disease, immuno-deficiency</a:t>
            </a:r>
          </a:p>
          <a:p>
            <a:pPr marL="285750" indent="-285750">
              <a:buFont typeface="Arial" panose="020B0604020202020204" pitchFamily="34" charset="0"/>
              <a:buChar char="•"/>
            </a:pPr>
            <a:r>
              <a:rPr lang="en-US" dirty="0"/>
              <a:t>Average # pre-existing conditions – 2.6 (or more)</a:t>
            </a:r>
          </a:p>
          <a:p>
            <a:pPr marL="285750" indent="-285750">
              <a:buFont typeface="Arial" panose="020B0604020202020204" pitchFamily="34" charset="0"/>
              <a:buChar char="•"/>
            </a:pPr>
            <a:r>
              <a:rPr lang="en-US" dirty="0"/>
              <a:t>96% had at least 1 pre-existing conditions</a:t>
            </a:r>
          </a:p>
          <a:p>
            <a:pPr marL="285750" indent="-285750">
              <a:buFont typeface="Arial" panose="020B0604020202020204" pitchFamily="34" charset="0"/>
              <a:buChar char="•"/>
            </a:pPr>
            <a:r>
              <a:rPr lang="en-US" dirty="0"/>
              <a:t>4% of the </a:t>
            </a:r>
            <a:r>
              <a:rPr lang="en-US" dirty="0" err="1"/>
              <a:t>covid</a:t>
            </a:r>
            <a:r>
              <a:rPr lang="en-US" dirty="0"/>
              <a:t> deaths had no pre-existing condition</a:t>
            </a:r>
          </a:p>
        </p:txBody>
      </p:sp>
      <p:pic>
        <p:nvPicPr>
          <p:cNvPr id="12" name="Picture 11">
            <a:extLst>
              <a:ext uri="{FF2B5EF4-FFF2-40B4-BE49-F238E27FC236}">
                <a16:creationId xmlns:a16="http://schemas.microsoft.com/office/drawing/2014/main" id="{65372ACA-2831-FC4C-9C8C-AFA40A1C2449}"/>
              </a:ext>
            </a:extLst>
          </p:cNvPr>
          <p:cNvPicPr>
            <a:picLocks noChangeAspect="1"/>
          </p:cNvPicPr>
          <p:nvPr/>
        </p:nvPicPr>
        <p:blipFill>
          <a:blip r:embed="rId4"/>
          <a:stretch>
            <a:fillRect/>
          </a:stretch>
        </p:blipFill>
        <p:spPr>
          <a:xfrm>
            <a:off x="284078" y="972676"/>
            <a:ext cx="5524500" cy="3225800"/>
          </a:xfrm>
          <a:prstGeom prst="rect">
            <a:avLst/>
          </a:prstGeom>
        </p:spPr>
      </p:pic>
      <p:sp>
        <p:nvSpPr>
          <p:cNvPr id="27" name="TextBox 26">
            <a:extLst>
              <a:ext uri="{FF2B5EF4-FFF2-40B4-BE49-F238E27FC236}">
                <a16:creationId xmlns:a16="http://schemas.microsoft.com/office/drawing/2014/main" id="{7B217D6F-3B12-D04D-8767-11ECA3A44CE3}"/>
              </a:ext>
            </a:extLst>
          </p:cNvPr>
          <p:cNvSpPr txBox="1"/>
          <p:nvPr/>
        </p:nvSpPr>
        <p:spPr>
          <a:xfrm>
            <a:off x="499574" y="5562183"/>
            <a:ext cx="11055849" cy="92333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wrap="square" rtlCol="0">
            <a:spAutoFit/>
          </a:bodyPr>
          <a:lstStyle/>
          <a:p>
            <a:r>
              <a:rPr lang="en-US" u="sng" dirty="0"/>
              <a:t>SNAPSHOT</a:t>
            </a:r>
            <a:r>
              <a:rPr lang="en-US" dirty="0"/>
              <a:t> – 120 days leading to Jun 7, 2022 there were 868 </a:t>
            </a:r>
            <a:r>
              <a:rPr lang="en-US" dirty="0" err="1"/>
              <a:t>covid</a:t>
            </a:r>
            <a:r>
              <a:rPr lang="en-US" dirty="0"/>
              <a:t> deaths - 79% of these deaths were vaccinated / 21% were not vaccinated – at this time the Albertan vax / </a:t>
            </a:r>
            <a:r>
              <a:rPr lang="en-US" dirty="0" err="1"/>
              <a:t>unvax</a:t>
            </a:r>
            <a:r>
              <a:rPr lang="en-US" dirty="0"/>
              <a:t> ratio was 77% / 23%</a:t>
            </a:r>
          </a:p>
          <a:p>
            <a:pPr marL="285750" indent="-285750">
              <a:buFont typeface="Arial" panose="020B0604020202020204" pitchFamily="34" charset="0"/>
              <a:buChar char="•"/>
            </a:pPr>
            <a:r>
              <a:rPr lang="en-US" dirty="0"/>
              <a:t>Vaccination did not stop infection, transmission, or death</a:t>
            </a:r>
          </a:p>
        </p:txBody>
      </p:sp>
      <p:sp>
        <p:nvSpPr>
          <p:cNvPr id="28" name="TextBox 27">
            <a:extLst>
              <a:ext uri="{FF2B5EF4-FFF2-40B4-BE49-F238E27FC236}">
                <a16:creationId xmlns:a16="http://schemas.microsoft.com/office/drawing/2014/main" id="{942E4D81-653C-954D-875D-B9CCFF671CF8}"/>
              </a:ext>
            </a:extLst>
          </p:cNvPr>
          <p:cNvSpPr txBox="1"/>
          <p:nvPr/>
        </p:nvSpPr>
        <p:spPr>
          <a:xfrm>
            <a:off x="10235045" y="63284"/>
            <a:ext cx="1758558" cy="369332"/>
          </a:xfrm>
          <a:prstGeom prst="rect">
            <a:avLst/>
          </a:prstGeom>
          <a:solidFill>
            <a:schemeClr val="accent2">
              <a:lumMod val="40000"/>
              <a:lumOff val="60000"/>
            </a:schemeClr>
          </a:solidFill>
          <a:ln>
            <a:solidFill>
              <a:schemeClr val="accent1"/>
            </a:solidFill>
          </a:ln>
        </p:spPr>
        <p:txBody>
          <a:bodyPr wrap="none" rtlCol="0">
            <a:spAutoFit/>
          </a:bodyPr>
          <a:lstStyle/>
          <a:p>
            <a:r>
              <a:rPr lang="en-US" dirty="0"/>
              <a:t>INDIVIDUAL RISK</a:t>
            </a:r>
          </a:p>
        </p:txBody>
      </p:sp>
    </p:spTree>
    <p:extLst>
      <p:ext uri="{BB962C8B-B14F-4D97-AF65-F5344CB8AC3E}">
        <p14:creationId xmlns:p14="http://schemas.microsoft.com/office/powerpoint/2010/main" val="167068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54117</TotalTime>
  <Words>3860</Words>
  <Application>Microsoft Macintosh PowerPoint</Application>
  <PresentationFormat>Widescreen</PresentationFormat>
  <Paragraphs>505</Paragraphs>
  <Slides>25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Quality Decisions In High-Stakes Situations</vt:lpstr>
      <vt:lpstr>PowerPoint Presentation</vt:lpstr>
      <vt:lpstr>PowerPoint Presentation</vt:lpstr>
      <vt:lpstr>PowerPoint Presentation</vt:lpstr>
      <vt:lpstr>Strategy for Minimizing Failure Points</vt:lpstr>
      <vt:lpstr>PowerPoint Presentation</vt:lpstr>
      <vt:lpstr>What is RISK Assessment? </vt:lpstr>
      <vt:lpstr>What is RISK Mitigation?</vt:lpstr>
      <vt:lpstr>Covid Risk Factors – Data from Alberta Health</vt:lpstr>
      <vt:lpstr>Plotting Available Government Data on a Standard Risk Matrix</vt:lpstr>
      <vt:lpstr>PowerPoint Presentation</vt:lpstr>
      <vt:lpstr>Vaccine Risk / Benefit</vt:lpstr>
      <vt:lpstr>PowerPoint Presentation</vt:lpstr>
      <vt:lpstr>PowerPoint Presentation</vt:lpstr>
      <vt:lpstr>Alberta ICU Capacity / Restrictions</vt:lpstr>
      <vt:lpstr>Mitigation Effectiveness - Masks</vt:lpstr>
      <vt:lpstr>PowerPoint Presentation</vt:lpstr>
      <vt:lpstr>PowerPoint Presentation</vt:lpstr>
      <vt:lpstr>Which is more Peril? Covid-19 &amp; Accidents both cause loss and suffering in Canada</vt:lpstr>
      <vt:lpstr>PowerPoint Presentation</vt:lpstr>
      <vt:lpstr>PowerPoint Presentation</vt:lpstr>
      <vt:lpstr>More on Decision Failure Points - Accountability</vt:lpstr>
      <vt:lpstr>Broken Consequence Model</vt:lpstr>
      <vt:lpstr>PowerPoint Presentation</vt:lpstr>
      <vt:lpstr>  God keep our land, Glorious and Free           2 Chronicles 7:14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high-stakes businesses make decisions and manage risks</dc:title>
  <dc:creator>Microsoft Office User</dc:creator>
  <cp:lastModifiedBy>Microsoft Office User</cp:lastModifiedBy>
  <cp:revision>850</cp:revision>
  <cp:lastPrinted>2023-04-24T18:08:14Z</cp:lastPrinted>
  <dcterms:created xsi:type="dcterms:W3CDTF">2023-03-17T20:41:47Z</dcterms:created>
  <dcterms:modified xsi:type="dcterms:W3CDTF">2023-04-25T00:15:24Z</dcterms:modified>
</cp:coreProperties>
</file>